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3" r:id="rId15"/>
    <p:sldId id="272" r:id="rId16"/>
    <p:sldId id="270" r:id="rId17"/>
    <p:sldId id="271" r:id="rId18"/>
    <p:sldId id="274" r:id="rId19"/>
    <p:sldId id="275" r:id="rId20"/>
    <p:sldId id="276" r:id="rId21"/>
    <p:sldId id="277" r:id="rId22"/>
    <p:sldId id="278" r:id="rId23"/>
    <p:sldId id="281" r:id="rId24"/>
    <p:sldId id="282" r:id="rId25"/>
    <p:sldId id="279" r:id="rId26"/>
    <p:sldId id="28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0690AE-4965-4F5C-A02C-BD749A9E6639}" type="datetimeFigureOut">
              <a:rPr lang="en-IE" smtClean="0"/>
              <a:t>19/10/2012</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1380C8-12CD-4478-B06D-BB316372B946}" type="slidenum">
              <a:rPr lang="en-IE" smtClean="0"/>
              <a:t>‹#›</a:t>
            </a:fld>
            <a:endParaRPr lang="en-IE"/>
          </a:p>
        </p:txBody>
      </p:sp>
    </p:spTree>
    <p:extLst>
      <p:ext uri="{BB962C8B-B14F-4D97-AF65-F5344CB8AC3E}">
        <p14:creationId xmlns:p14="http://schemas.microsoft.com/office/powerpoint/2010/main" val="2483741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Calibri"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Calibri"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Calibri"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Calibri"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Calibri"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85916F4B-7635-48B2-BB50-356B08F10172}" type="datetimeFigureOut">
              <a:rPr lang="en-IE" smtClean="0"/>
              <a:t>19/10/2012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a:xfrm>
            <a:off x="7991475" y="6429375"/>
            <a:ext cx="876300" cy="292100"/>
          </a:xfrm>
        </p:spPr>
        <p:txBody>
          <a:bodyPr/>
          <a:lstStyle/>
          <a:p>
            <a:fld id="{D9CAC035-F93E-4683-86C5-35D641B91664}" type="slidenum">
              <a:rPr lang="en-IE" smtClean="0"/>
              <a:t>‹#›</a:t>
            </a:fld>
            <a:endParaRPr lang="en-IE"/>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smtClean="0"/>
              <a:t>Click to edit Master title style</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916F4B-7635-48B2-BB50-356B08F10172}" type="datetimeFigureOut">
              <a:rPr lang="en-IE" smtClean="0"/>
              <a:t>19/10/2012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9CAC035-F93E-4683-86C5-35D641B91664}" type="slidenum">
              <a:rPr lang="en-IE" smtClean="0"/>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916F4B-7635-48B2-BB50-356B08F10172}" type="datetimeFigureOut">
              <a:rPr lang="en-IE" smtClean="0"/>
              <a:t>19/10/2012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9CAC035-F93E-4683-86C5-35D641B91664}" type="slidenum">
              <a:rPr lang="en-IE" smtClean="0"/>
              <a:t>‹#›</a:t>
            </a:fld>
            <a:endParaRPr lang="en-I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fld id="{85916F4B-7635-48B2-BB50-356B08F10172}" type="datetimeFigureOut">
              <a:rPr lang="en-IE" smtClean="0"/>
              <a:t>19/10/2012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9CAC035-F93E-4683-86C5-35D641B91664}" type="slidenum">
              <a:rPr lang="en-IE" smtClean="0"/>
              <a:t>‹#›</a:t>
            </a:fld>
            <a:endParaRPr lang="en-IE"/>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2"/>
                </a:solidFill>
              </a:defRPr>
            </a:lvl1pPr>
          </a:lstStyle>
          <a:p>
            <a:fld id="{85916F4B-7635-48B2-BB50-356B08F10172}" type="datetimeFigureOut">
              <a:rPr lang="en-IE" smtClean="0"/>
              <a:t>19/10/2012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9CAC035-F93E-4683-86C5-35D641B91664}" type="slidenum">
              <a:rPr lang="en-IE" smtClean="0"/>
              <a:t>‹#›</a:t>
            </a:fld>
            <a:endParaRPr lang="en-IE"/>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5916F4B-7635-48B2-BB50-356B08F10172}" type="datetimeFigureOut">
              <a:rPr lang="en-IE" smtClean="0"/>
              <a:t>19/10/2012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D9CAC035-F93E-4683-86C5-35D641B91664}" type="slidenum">
              <a:rPr lang="en-IE" smtClean="0"/>
              <a:t>‹#›</a:t>
            </a:fld>
            <a:endParaRPr lang="en-IE"/>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85916F4B-7635-48B2-BB50-356B08F10172}" type="datetimeFigureOut">
              <a:rPr lang="en-IE" smtClean="0"/>
              <a:t>19/10/2012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D9CAC035-F93E-4683-86C5-35D641B91664}" type="slidenum">
              <a:rPr lang="en-IE" smtClean="0"/>
              <a:t>‹#›</a:t>
            </a:fld>
            <a:endParaRPr lang="en-IE"/>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85916F4B-7635-48B2-BB50-356B08F10172}" type="datetimeFigureOut">
              <a:rPr lang="en-IE" smtClean="0"/>
              <a:t>19/10/2012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D9CAC035-F93E-4683-86C5-35D641B91664}" type="slidenum">
              <a:rPr lang="en-IE" smtClean="0"/>
              <a:t>‹#›</a:t>
            </a:fld>
            <a:endParaRPr lang="en-IE"/>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916F4B-7635-48B2-BB50-356B08F10172}" type="datetimeFigureOut">
              <a:rPr lang="en-IE" smtClean="0"/>
              <a:t>19/10/2012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D9CAC035-F93E-4683-86C5-35D641B91664}" type="slidenum">
              <a:rPr lang="en-IE" smtClean="0"/>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2"/>
                </a:solidFill>
              </a:defRPr>
            </a:lvl1pPr>
          </a:lstStyle>
          <a:p>
            <a:fld id="{85916F4B-7635-48B2-BB50-356B08F10172}" type="datetimeFigureOut">
              <a:rPr lang="en-IE" smtClean="0"/>
              <a:t>19/10/2012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D9CAC035-F93E-4683-86C5-35D641B91664}" type="slidenum">
              <a:rPr lang="en-IE" smtClean="0"/>
              <a:t>‹#›</a:t>
            </a:fld>
            <a:endParaRPr lang="en-IE"/>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85916F4B-7635-48B2-BB50-356B08F10172}" type="datetimeFigureOut">
              <a:rPr lang="en-IE" smtClean="0"/>
              <a:t>19/10/2012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D9CAC035-F93E-4683-86C5-35D641B91664}" type="slidenum">
              <a:rPr lang="en-IE" smtClean="0"/>
              <a:t>‹#›</a:t>
            </a:fld>
            <a:endParaRPr lang="en-IE"/>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85916F4B-7635-48B2-BB50-356B08F10172}" type="datetimeFigureOut">
              <a:rPr lang="en-IE" smtClean="0"/>
              <a:t>19/10/2012</a:t>
            </a:fld>
            <a:endParaRPr lang="en-IE"/>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IE"/>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D9CAC035-F93E-4683-86C5-35D641B91664}" type="slidenum">
              <a:rPr lang="en-IE" smtClean="0"/>
              <a:t>‹#›</a:t>
            </a:fld>
            <a:endParaRPr lang="en-IE"/>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IE" dirty="0" smtClean="0"/>
              <a:t>Chapter 5</a:t>
            </a:r>
            <a:endParaRPr lang="en-IE" dirty="0"/>
          </a:p>
        </p:txBody>
      </p:sp>
      <p:sp>
        <p:nvSpPr>
          <p:cNvPr id="2" name="Title 1"/>
          <p:cNvSpPr>
            <a:spLocks noGrp="1"/>
          </p:cNvSpPr>
          <p:nvPr>
            <p:ph type="title"/>
          </p:nvPr>
        </p:nvSpPr>
        <p:spPr/>
        <p:txBody>
          <a:bodyPr>
            <a:normAutofit fontScale="90000"/>
          </a:bodyPr>
          <a:lstStyle/>
          <a:p>
            <a:r>
              <a:rPr lang="en-IE" sz="9600" dirty="0" smtClean="0">
                <a:solidFill>
                  <a:srgbClr val="FF0000"/>
                </a:solidFill>
                <a:effectLst>
                  <a:outerShdw blurRad="38100" dist="38100" dir="2700000" algn="tl">
                    <a:srgbClr val="000000">
                      <a:alpha val="43137"/>
                    </a:srgbClr>
                  </a:outerShdw>
                </a:effectLst>
              </a:rPr>
              <a:t>The rock cycle</a:t>
            </a:r>
            <a:endParaRPr lang="en-IE" sz="96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9066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1311" y="2967335"/>
            <a:ext cx="600138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Metamorphic Rocks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776445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08718604"/>
              </p:ext>
            </p:extLst>
          </p:nvPr>
        </p:nvGraphicFramePr>
        <p:xfrm>
          <a:off x="179512" y="188640"/>
          <a:ext cx="8784976" cy="6632808"/>
        </p:xfrm>
        <a:graphic>
          <a:graphicData uri="http://schemas.openxmlformats.org/drawingml/2006/table">
            <a:tbl>
              <a:tblPr firstRow="1" bandRow="1">
                <a:tableStyleId>{5C22544A-7EE6-4342-B048-85BDC9FD1C3A}</a:tableStyleId>
              </a:tblPr>
              <a:tblGrid>
                <a:gridCol w="2196244"/>
                <a:gridCol w="2196244"/>
                <a:gridCol w="2196244"/>
                <a:gridCol w="2196244"/>
              </a:tblGrid>
              <a:tr h="1512168">
                <a:tc>
                  <a:txBody>
                    <a:bodyPr/>
                    <a:lstStyle/>
                    <a:p>
                      <a:r>
                        <a:rPr lang="en-IE" sz="2200" dirty="0" smtClean="0">
                          <a:latin typeface="Times New Roman" pitchFamily="18" charset="0"/>
                          <a:cs typeface="Times New Roman" pitchFamily="18" charset="0"/>
                        </a:rPr>
                        <a:t>How</a:t>
                      </a:r>
                      <a:r>
                        <a:rPr lang="en-IE" sz="2200" baseline="0" dirty="0" smtClean="0">
                          <a:latin typeface="Times New Roman" pitchFamily="18" charset="0"/>
                          <a:cs typeface="Times New Roman" pitchFamily="18" charset="0"/>
                        </a:rPr>
                        <a:t> are metamorphic rocks formed?</a:t>
                      </a:r>
                      <a:endParaRPr lang="en-IE" sz="2200" dirty="0">
                        <a:latin typeface="Times New Roman" pitchFamily="18" charset="0"/>
                        <a:cs typeface="Times New Roman" pitchFamily="18" charset="0"/>
                      </a:endParaRPr>
                    </a:p>
                  </a:txBody>
                  <a:tcPr/>
                </a:tc>
                <a:tc>
                  <a:txBody>
                    <a:bodyPr/>
                    <a:lstStyle/>
                    <a:p>
                      <a:r>
                        <a:rPr lang="en-IE" sz="2200" dirty="0" smtClean="0">
                          <a:latin typeface="Times New Roman" pitchFamily="18" charset="0"/>
                          <a:cs typeface="Times New Roman" pitchFamily="18" charset="0"/>
                        </a:rPr>
                        <a:t>Name two</a:t>
                      </a:r>
                      <a:r>
                        <a:rPr lang="en-IE" sz="2200" baseline="0" dirty="0" smtClean="0">
                          <a:latin typeface="Times New Roman" pitchFamily="18" charset="0"/>
                          <a:cs typeface="Times New Roman" pitchFamily="18" charset="0"/>
                        </a:rPr>
                        <a:t> famous metamorphic rocks</a:t>
                      </a:r>
                      <a:endParaRPr lang="en-IE" sz="2200" dirty="0">
                        <a:latin typeface="Times New Roman" pitchFamily="18" charset="0"/>
                        <a:cs typeface="Times New Roman" pitchFamily="18" charset="0"/>
                      </a:endParaRPr>
                    </a:p>
                  </a:txBody>
                  <a:tcPr/>
                </a:tc>
                <a:tc>
                  <a:txBody>
                    <a:bodyPr/>
                    <a:lstStyle/>
                    <a:p>
                      <a:r>
                        <a:rPr lang="en-IE" sz="2200" dirty="0" smtClean="0">
                          <a:latin typeface="Times New Roman" pitchFamily="18" charset="0"/>
                          <a:cs typeface="Times New Roman" pitchFamily="18" charset="0"/>
                        </a:rPr>
                        <a:t>Where are they found in Ireland?</a:t>
                      </a:r>
                      <a:endParaRPr lang="en-IE" sz="2200" dirty="0">
                        <a:latin typeface="Times New Roman" pitchFamily="18" charset="0"/>
                        <a:cs typeface="Times New Roman" pitchFamily="18" charset="0"/>
                      </a:endParaRPr>
                    </a:p>
                  </a:txBody>
                  <a:tcPr/>
                </a:tc>
                <a:tc>
                  <a:txBody>
                    <a:bodyPr/>
                    <a:lstStyle/>
                    <a:p>
                      <a:r>
                        <a:rPr lang="en-IE" sz="2200" dirty="0" smtClean="0">
                          <a:latin typeface="Times New Roman" pitchFamily="18" charset="0"/>
                          <a:cs typeface="Times New Roman" pitchFamily="18" charset="0"/>
                        </a:rPr>
                        <a:t>What</a:t>
                      </a:r>
                      <a:r>
                        <a:rPr lang="en-IE" sz="2200" baseline="0" dirty="0" smtClean="0">
                          <a:latin typeface="Times New Roman" pitchFamily="18" charset="0"/>
                          <a:cs typeface="Times New Roman" pitchFamily="18" charset="0"/>
                        </a:rPr>
                        <a:t> do we use metamorphic rocks for?</a:t>
                      </a:r>
                      <a:endParaRPr lang="en-IE" sz="2200" dirty="0">
                        <a:latin typeface="Times New Roman" pitchFamily="18" charset="0"/>
                        <a:cs typeface="Times New Roman" pitchFamily="18" charset="0"/>
                      </a:endParaRPr>
                    </a:p>
                  </a:txBody>
                  <a:tcPr/>
                </a:tc>
              </a:tr>
              <a:tr h="952539">
                <a:tc>
                  <a:txBody>
                    <a:bodyPr/>
                    <a:lstStyle/>
                    <a:p>
                      <a:pPr>
                        <a:lnSpc>
                          <a:spcPct val="150000"/>
                        </a:lnSpc>
                      </a:pPr>
                      <a:r>
                        <a:rPr lang="en-IE" sz="2000" dirty="0" smtClean="0">
                          <a:latin typeface="Times New Roman" pitchFamily="18" charset="0"/>
                          <a:cs typeface="Times New Roman" pitchFamily="18" charset="0"/>
                        </a:rPr>
                        <a:t>Metamorphic rocks are formed when</a:t>
                      </a:r>
                      <a:r>
                        <a:rPr lang="en-IE" sz="2000" baseline="0" dirty="0" smtClean="0">
                          <a:latin typeface="Times New Roman" pitchFamily="18" charset="0"/>
                          <a:cs typeface="Times New Roman" pitchFamily="18" charset="0"/>
                        </a:rPr>
                        <a:t> igneous or sedimentary rocks are changed by great heat or pressure.</a:t>
                      </a:r>
                      <a:endParaRPr lang="en-IE" sz="2000" dirty="0">
                        <a:latin typeface="Times New Roman" pitchFamily="18" charset="0"/>
                        <a:cs typeface="Times New Roman" pitchFamily="18" charset="0"/>
                      </a:endParaRPr>
                    </a:p>
                  </a:txBody>
                  <a:tcPr/>
                </a:tc>
                <a:tc>
                  <a:txBody>
                    <a:bodyPr/>
                    <a:lstStyle/>
                    <a:p>
                      <a:pPr>
                        <a:lnSpc>
                          <a:spcPct val="150000"/>
                        </a:lnSpc>
                      </a:pPr>
                      <a:r>
                        <a:rPr lang="en-IE" sz="2000" dirty="0" smtClean="0">
                          <a:latin typeface="Times New Roman" pitchFamily="18" charset="0"/>
                          <a:cs typeface="Times New Roman" pitchFamily="18" charset="0"/>
                        </a:rPr>
                        <a:t>Marble is a white/pink</a:t>
                      </a:r>
                      <a:r>
                        <a:rPr lang="en-IE" sz="2000" baseline="0" dirty="0" smtClean="0">
                          <a:latin typeface="Times New Roman" pitchFamily="18" charset="0"/>
                          <a:cs typeface="Times New Roman" pitchFamily="18" charset="0"/>
                        </a:rPr>
                        <a:t> rock that was Limestone before changed by great heat.</a:t>
                      </a:r>
                    </a:p>
                    <a:p>
                      <a:pPr>
                        <a:lnSpc>
                          <a:spcPct val="150000"/>
                        </a:lnSpc>
                      </a:pPr>
                      <a:r>
                        <a:rPr lang="en-IE" sz="2000" baseline="0" dirty="0" smtClean="0">
                          <a:latin typeface="Times New Roman" pitchFamily="18" charset="0"/>
                          <a:cs typeface="Times New Roman" pitchFamily="18" charset="0"/>
                        </a:rPr>
                        <a:t>Slate was shale before being changed due to tectonic pressure.</a:t>
                      </a:r>
                      <a:endParaRPr lang="en-IE" sz="2000" dirty="0">
                        <a:latin typeface="Times New Roman" pitchFamily="18" charset="0"/>
                        <a:cs typeface="Times New Roman" pitchFamily="18" charset="0"/>
                      </a:endParaRPr>
                    </a:p>
                  </a:txBody>
                  <a:tcPr/>
                </a:tc>
                <a:tc>
                  <a:txBody>
                    <a:bodyPr/>
                    <a:lstStyle/>
                    <a:p>
                      <a:pPr>
                        <a:lnSpc>
                          <a:spcPct val="150000"/>
                        </a:lnSpc>
                      </a:pPr>
                      <a:r>
                        <a:rPr lang="en-IE" sz="2000" dirty="0" smtClean="0">
                          <a:latin typeface="Times New Roman" pitchFamily="18" charset="0"/>
                          <a:cs typeface="Times New Roman" pitchFamily="18" charset="0"/>
                        </a:rPr>
                        <a:t>Marble</a:t>
                      </a:r>
                      <a:r>
                        <a:rPr lang="en-IE" sz="2000" baseline="0" dirty="0" smtClean="0">
                          <a:latin typeface="Times New Roman" pitchFamily="18" charset="0"/>
                          <a:cs typeface="Times New Roman" pitchFamily="18" charset="0"/>
                        </a:rPr>
                        <a:t> is found in Connemara in Galway, Kilkenny and Achill Island.</a:t>
                      </a:r>
                    </a:p>
                    <a:p>
                      <a:pPr>
                        <a:lnSpc>
                          <a:spcPct val="150000"/>
                        </a:lnSpc>
                      </a:pPr>
                      <a:r>
                        <a:rPr lang="en-IE" sz="2000" baseline="0" dirty="0" smtClean="0">
                          <a:latin typeface="Times New Roman" pitchFamily="18" charset="0"/>
                          <a:cs typeface="Times New Roman" pitchFamily="18" charset="0"/>
                        </a:rPr>
                        <a:t>Quartzite is found in Mt. </a:t>
                      </a:r>
                      <a:r>
                        <a:rPr lang="en-IE" sz="2000" baseline="0" dirty="0" err="1" smtClean="0">
                          <a:latin typeface="Times New Roman" pitchFamily="18" charset="0"/>
                          <a:cs typeface="Times New Roman" pitchFamily="18" charset="0"/>
                        </a:rPr>
                        <a:t>Errigal</a:t>
                      </a:r>
                      <a:r>
                        <a:rPr lang="en-IE" sz="2000" baseline="0" dirty="0" smtClean="0">
                          <a:latin typeface="Times New Roman" pitchFamily="18" charset="0"/>
                          <a:cs typeface="Times New Roman" pitchFamily="18" charset="0"/>
                        </a:rPr>
                        <a:t> in Co. Donegal.</a:t>
                      </a:r>
                      <a:endParaRPr lang="en-IE" sz="2000" dirty="0">
                        <a:latin typeface="Times New Roman" pitchFamily="18" charset="0"/>
                        <a:cs typeface="Times New Roman" pitchFamily="18" charset="0"/>
                      </a:endParaRPr>
                    </a:p>
                  </a:txBody>
                  <a:tcPr/>
                </a:tc>
                <a:tc>
                  <a:txBody>
                    <a:bodyPr/>
                    <a:lstStyle/>
                    <a:p>
                      <a:pPr>
                        <a:lnSpc>
                          <a:spcPct val="150000"/>
                        </a:lnSpc>
                      </a:pPr>
                      <a:r>
                        <a:rPr lang="en-IE" sz="2000" dirty="0" smtClean="0">
                          <a:latin typeface="Times New Roman" pitchFamily="18" charset="0"/>
                          <a:cs typeface="Times New Roman" pitchFamily="18" charset="0"/>
                        </a:rPr>
                        <a:t>Marble is used for household tiles,</a:t>
                      </a:r>
                      <a:r>
                        <a:rPr lang="en-IE" sz="2000" baseline="0" dirty="0" smtClean="0">
                          <a:latin typeface="Times New Roman" pitchFamily="18" charset="0"/>
                          <a:cs typeface="Times New Roman" pitchFamily="18" charset="0"/>
                        </a:rPr>
                        <a:t> fireplaces and headstones.</a:t>
                      </a:r>
                    </a:p>
                    <a:p>
                      <a:pPr>
                        <a:lnSpc>
                          <a:spcPct val="150000"/>
                        </a:lnSpc>
                      </a:pPr>
                      <a:endParaRPr lang="en-IE" sz="2000" baseline="0" dirty="0" smtClean="0">
                        <a:latin typeface="Times New Roman" pitchFamily="18" charset="0"/>
                        <a:cs typeface="Times New Roman" pitchFamily="18" charset="0"/>
                      </a:endParaRPr>
                    </a:p>
                    <a:p>
                      <a:pPr>
                        <a:lnSpc>
                          <a:spcPct val="150000"/>
                        </a:lnSpc>
                      </a:pPr>
                      <a:r>
                        <a:rPr lang="en-IE" sz="2000" baseline="0" dirty="0" smtClean="0">
                          <a:latin typeface="Times New Roman" pitchFamily="18" charset="0"/>
                          <a:cs typeface="Times New Roman" pitchFamily="18" charset="0"/>
                        </a:rPr>
                        <a:t>Quartz is used in costume jewellery, quartzite is used in road chippings and Slate is used as a roofing tile.</a:t>
                      </a:r>
                      <a:endParaRPr lang="en-IE" sz="2000" dirty="0">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val="2887566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70949"/>
            <a:ext cx="3890387" cy="2914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853" y="396845"/>
            <a:ext cx="3894916" cy="2958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645024"/>
            <a:ext cx="3947212" cy="284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853" y="3645024"/>
            <a:ext cx="3894916" cy="284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3337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4690" y="2967335"/>
            <a:ext cx="519462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Rock Cycle</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78247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113" y="908720"/>
            <a:ext cx="8911311"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3"/>
          <p:cNvSpPr txBox="1">
            <a:spLocks/>
          </p:cNvSpPr>
          <p:nvPr/>
        </p:nvSpPr>
        <p:spPr>
          <a:xfrm>
            <a:off x="467544" y="1052736"/>
            <a:ext cx="8001000" cy="2592388"/>
          </a:xfrm>
          <a:prstGeom prst="rect">
            <a:avLst/>
          </a:prstGeom>
        </p:spPr>
        <p:txBody>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a:defRPr/>
            </a:pPr>
            <a:r>
              <a:rPr lang="en-US" sz="1900" i="1" dirty="0" smtClean="0">
                <a:solidFill>
                  <a:schemeClr val="tx1">
                    <a:lumMod val="75000"/>
                    <a:lumOff val="25000"/>
                  </a:schemeClr>
                </a:solidFill>
                <a:latin typeface="Trebuchet MS" pitchFamily="34" charset="0"/>
              </a:rPr>
              <a:t>  </a:t>
            </a:r>
            <a:r>
              <a:rPr lang="en-US" sz="3200" b="1" i="1" u="sng" dirty="0" smtClean="0">
                <a:solidFill>
                  <a:schemeClr val="bg1"/>
                </a:solidFill>
                <a:latin typeface="Times New Roman" pitchFamily="18" charset="0"/>
                <a:cs typeface="Times New Roman" pitchFamily="18" charset="0"/>
              </a:rPr>
              <a:t>The rock cycle </a:t>
            </a:r>
          </a:p>
          <a:p>
            <a:pPr marL="914400" lvl="1" indent="-457200">
              <a:buClr>
                <a:schemeClr val="bg1"/>
              </a:buClr>
              <a:buFont typeface="Wingdings" pitchFamily="2" charset="2"/>
              <a:buChar char="§"/>
              <a:defRPr/>
            </a:pPr>
            <a:r>
              <a:rPr lang="en-US" sz="3200" dirty="0" smtClean="0">
                <a:solidFill>
                  <a:schemeClr val="bg1"/>
                </a:solidFill>
                <a:latin typeface="Times New Roman" pitchFamily="18" charset="0"/>
                <a:cs typeface="Times New Roman" pitchFamily="18" charset="0"/>
              </a:rPr>
              <a:t>Rocks continually form, change, </a:t>
            </a:r>
            <a:br>
              <a:rPr lang="en-US" sz="3200" dirty="0" smtClean="0">
                <a:solidFill>
                  <a:schemeClr val="bg1"/>
                </a:solidFill>
                <a:latin typeface="Times New Roman" pitchFamily="18" charset="0"/>
                <a:cs typeface="Times New Roman" pitchFamily="18" charset="0"/>
              </a:rPr>
            </a:br>
            <a:r>
              <a:rPr lang="en-US" sz="3200" dirty="0" smtClean="0">
                <a:solidFill>
                  <a:schemeClr val="bg1"/>
                </a:solidFill>
                <a:latin typeface="Times New Roman" pitchFamily="18" charset="0"/>
                <a:cs typeface="Times New Roman" pitchFamily="18" charset="0"/>
              </a:rPr>
              <a:t>are destroyed and reform </a:t>
            </a:r>
          </a:p>
          <a:p>
            <a:pPr marL="914400" lvl="1" indent="-457200">
              <a:buClr>
                <a:schemeClr val="bg1"/>
              </a:buClr>
              <a:buFont typeface="Wingdings" pitchFamily="2" charset="2"/>
              <a:buChar char="§"/>
              <a:defRPr/>
            </a:pPr>
            <a:r>
              <a:rPr lang="en-US" sz="3200" b="1" dirty="0" smtClean="0">
                <a:solidFill>
                  <a:srgbClr val="FFFF00"/>
                </a:solidFill>
                <a:latin typeface="Times New Roman" pitchFamily="18" charset="0"/>
                <a:cs typeface="Times New Roman" pitchFamily="18" charset="0"/>
              </a:rPr>
              <a:t>Endogenic</a:t>
            </a:r>
            <a:r>
              <a:rPr lang="en-US" sz="3200" dirty="0" smtClean="0">
                <a:solidFill>
                  <a:schemeClr val="bg1"/>
                </a:solidFill>
                <a:latin typeface="Times New Roman" pitchFamily="18" charset="0"/>
                <a:cs typeface="Times New Roman" pitchFamily="18" charset="0"/>
              </a:rPr>
              <a:t> forces – (actions in the crust) = construct and change rocks</a:t>
            </a:r>
          </a:p>
          <a:p>
            <a:pPr marL="914400" lvl="1" indent="-457200">
              <a:buClr>
                <a:schemeClr val="bg1"/>
              </a:buClr>
              <a:buFont typeface="Wingdings" pitchFamily="2" charset="2"/>
              <a:buChar char="§"/>
              <a:defRPr/>
            </a:pPr>
            <a:r>
              <a:rPr lang="en-US" sz="3200" b="1" dirty="0" err="1" smtClean="0">
                <a:solidFill>
                  <a:srgbClr val="FFFF00"/>
                </a:solidFill>
                <a:latin typeface="Times New Roman" pitchFamily="18" charset="0"/>
                <a:cs typeface="Times New Roman" pitchFamily="18" charset="0"/>
              </a:rPr>
              <a:t>Exogenic</a:t>
            </a:r>
            <a:r>
              <a:rPr lang="en-US" sz="3200" b="1" dirty="0" smtClean="0">
                <a:solidFill>
                  <a:srgbClr val="FFFF00"/>
                </a:solidFill>
                <a:latin typeface="Times New Roman" pitchFamily="18" charset="0"/>
                <a:cs typeface="Times New Roman" pitchFamily="18" charset="0"/>
              </a:rPr>
              <a:t> </a:t>
            </a:r>
            <a:r>
              <a:rPr lang="en-US" sz="3200" dirty="0" smtClean="0">
                <a:solidFill>
                  <a:schemeClr val="bg1"/>
                </a:solidFill>
                <a:latin typeface="Times New Roman" pitchFamily="18" charset="0"/>
                <a:cs typeface="Times New Roman" pitchFamily="18" charset="0"/>
              </a:rPr>
              <a:t>forces – (actions like weathering on the surface) =Destroy rocks</a:t>
            </a:r>
          </a:p>
        </p:txBody>
      </p:sp>
    </p:spTree>
    <p:extLst>
      <p:ext uri="{BB962C8B-B14F-4D97-AF65-F5344CB8AC3E}">
        <p14:creationId xmlns:p14="http://schemas.microsoft.com/office/powerpoint/2010/main" val="170936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anim calcmode="lin" valueType="num">
                                      <p:cBhvr>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5256584" cy="3330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2708920"/>
            <a:ext cx="4486275" cy="401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5058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1073" y="2967335"/>
            <a:ext cx="468185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Terms to know</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091905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p:cNvSpPr>
          <p:nvPr/>
        </p:nvSpPr>
        <p:spPr>
          <a:xfrm>
            <a:off x="3779912" y="188640"/>
            <a:ext cx="5114280" cy="2232248"/>
          </a:xfrm>
          <a:prstGeom prst="rect">
            <a:avLst/>
          </a:prstGeom>
          <a:solidFill>
            <a:schemeClr val="tx1">
              <a:lumMod val="95000"/>
            </a:schemeClr>
          </a:solidFill>
        </p:spPr>
        <p:txBody>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defRPr/>
            </a:pPr>
            <a:r>
              <a:rPr lang="en-US" sz="2800" i="1" dirty="0" smtClean="0">
                <a:solidFill>
                  <a:schemeClr val="bg1"/>
                </a:solidFill>
                <a:latin typeface="Times New Roman" pitchFamily="18" charset="0"/>
                <a:cs typeface="Times New Roman" pitchFamily="18" charset="0"/>
              </a:rPr>
              <a:t>Plutonic rocks </a:t>
            </a:r>
          </a:p>
          <a:p>
            <a:pPr marL="457200" indent="-457200">
              <a:buClr>
                <a:schemeClr val="bg1"/>
              </a:buClr>
              <a:buFont typeface="Wingdings" pitchFamily="2" charset="2"/>
              <a:buChar char="§"/>
              <a:defRPr/>
            </a:pPr>
            <a:r>
              <a:rPr lang="en-US" sz="2800" dirty="0" smtClean="0">
                <a:solidFill>
                  <a:schemeClr val="bg1"/>
                </a:solidFill>
                <a:latin typeface="Times New Roman" pitchFamily="18" charset="0"/>
                <a:cs typeface="Times New Roman" pitchFamily="18" charset="0"/>
              </a:rPr>
              <a:t>Formed within the Earth</a:t>
            </a:r>
          </a:p>
          <a:p>
            <a:pPr marL="457200" indent="-457200">
              <a:buClr>
                <a:schemeClr val="bg1"/>
              </a:buClr>
              <a:buFont typeface="Wingdings" pitchFamily="2" charset="2"/>
              <a:buChar char="§"/>
              <a:defRPr/>
            </a:pPr>
            <a:r>
              <a:rPr lang="en-US" sz="2800" dirty="0" smtClean="0">
                <a:solidFill>
                  <a:schemeClr val="bg1"/>
                </a:solidFill>
                <a:latin typeface="Times New Roman" pitchFamily="18" charset="0"/>
                <a:cs typeface="Times New Roman" pitchFamily="18" charset="0"/>
              </a:rPr>
              <a:t>Intrusive </a:t>
            </a:r>
          </a:p>
          <a:p>
            <a:pPr marL="457200" indent="-457200">
              <a:buClr>
                <a:schemeClr val="bg1"/>
              </a:buClr>
              <a:buFont typeface="Wingdings" pitchFamily="2" charset="2"/>
              <a:buChar char="§"/>
              <a:defRPr/>
            </a:pPr>
            <a:r>
              <a:rPr lang="en-US" sz="2800" dirty="0" smtClean="0">
                <a:solidFill>
                  <a:schemeClr val="bg1"/>
                </a:solidFill>
                <a:latin typeface="Times New Roman" pitchFamily="18" charset="0"/>
                <a:cs typeface="Times New Roman" pitchFamily="18" charset="0"/>
              </a:rPr>
              <a:t>e.g. granite</a:t>
            </a:r>
          </a:p>
        </p:txBody>
      </p:sp>
      <p:sp>
        <p:nvSpPr>
          <p:cNvPr id="4" name="Rectangle 3"/>
          <p:cNvSpPr txBox="1">
            <a:spLocks/>
          </p:cNvSpPr>
          <p:nvPr/>
        </p:nvSpPr>
        <p:spPr>
          <a:xfrm>
            <a:off x="467544" y="2564904"/>
            <a:ext cx="5688632" cy="2448272"/>
          </a:xfrm>
          <a:prstGeom prst="rect">
            <a:avLst/>
          </a:prstGeom>
          <a:solidFill>
            <a:schemeClr val="tx1">
              <a:lumMod val="95000"/>
            </a:schemeClr>
          </a:solidFill>
        </p:spPr>
        <p:txBody>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defRPr/>
            </a:pPr>
            <a:r>
              <a:rPr lang="en-US" sz="2800" i="1" dirty="0" smtClean="0">
                <a:solidFill>
                  <a:schemeClr val="bg1"/>
                </a:solidFill>
                <a:latin typeface="Times New Roman" pitchFamily="18" charset="0"/>
                <a:cs typeface="Times New Roman" pitchFamily="18" charset="0"/>
              </a:rPr>
              <a:t>Volcanic rocks</a:t>
            </a:r>
          </a:p>
          <a:p>
            <a:pPr lvl="1">
              <a:buFont typeface="Wingdings" pitchFamily="2" charset="2"/>
              <a:buChar char="§"/>
              <a:defRPr/>
            </a:pPr>
            <a:r>
              <a:rPr lang="en-US" sz="2800" dirty="0" smtClean="0">
                <a:solidFill>
                  <a:schemeClr val="bg1"/>
                </a:solidFill>
                <a:latin typeface="Times New Roman" pitchFamily="18" charset="0"/>
                <a:cs typeface="Times New Roman" pitchFamily="18" charset="0"/>
              </a:rPr>
              <a:t>Formed at the surface of the Earth</a:t>
            </a:r>
          </a:p>
          <a:p>
            <a:pPr lvl="1">
              <a:buFont typeface="Wingdings" pitchFamily="2" charset="2"/>
              <a:buChar char="§"/>
              <a:defRPr/>
            </a:pPr>
            <a:r>
              <a:rPr lang="en-US" sz="2800" dirty="0" smtClean="0">
                <a:solidFill>
                  <a:schemeClr val="bg1"/>
                </a:solidFill>
                <a:latin typeface="Times New Roman" pitchFamily="18" charset="0"/>
                <a:cs typeface="Times New Roman" pitchFamily="18" charset="0"/>
              </a:rPr>
              <a:t>Extrusive </a:t>
            </a:r>
          </a:p>
          <a:p>
            <a:pPr lvl="1">
              <a:buFont typeface="Wingdings" pitchFamily="2" charset="2"/>
              <a:buChar char="§"/>
              <a:defRPr/>
            </a:pPr>
            <a:r>
              <a:rPr lang="en-US" sz="2800" dirty="0" smtClean="0">
                <a:solidFill>
                  <a:schemeClr val="bg1"/>
                </a:solidFill>
                <a:latin typeface="Times New Roman" pitchFamily="18" charset="0"/>
                <a:cs typeface="Times New Roman" pitchFamily="18" charset="0"/>
              </a:rPr>
              <a:t>e.g. basalt</a:t>
            </a:r>
          </a:p>
        </p:txBody>
      </p:sp>
    </p:spTree>
    <p:extLst>
      <p:ext uri="{BB962C8B-B14F-4D97-AF65-F5344CB8AC3E}">
        <p14:creationId xmlns:p14="http://schemas.microsoft.com/office/powerpoint/2010/main" val="427373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anim calcmode="lin" valueType="num">
                                      <p:cBhvr>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anim calcmode="lin" valueType="num">
                                      <p:cBhvr>
                                        <p:cTn id="3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9"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fade">
                                      <p:cBhvr>
                                        <p:cTn id="44" dur="500"/>
                                        <p:tgtEl>
                                          <p:spTgt spid="4">
                                            <p:txEl>
                                              <p:pRg st="2" end="2"/>
                                            </p:txEl>
                                          </p:spTgt>
                                        </p:tgtEl>
                                      </p:cBhvr>
                                    </p:animEffect>
                                    <p:anim calcmode="lin" valueType="num">
                                      <p:cBhvr>
                                        <p:cTn id="4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6"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animEffect transition="in" filter="fade">
                                      <p:cBhvr>
                                        <p:cTn id="51" dur="500"/>
                                        <p:tgtEl>
                                          <p:spTgt spid="4">
                                            <p:txEl>
                                              <p:pRg st="3" end="3"/>
                                            </p:txEl>
                                          </p:spTgt>
                                        </p:tgtEl>
                                      </p:cBhvr>
                                    </p:animEffect>
                                    <p:anim calcmode="lin" valueType="num">
                                      <p:cBhvr>
                                        <p:cTn id="5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3"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1644" y="2853083"/>
            <a:ext cx="5904656" cy="101566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Quarrying</a:t>
            </a:r>
            <a:endParaRPr lang="en-US" sz="6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397500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641350"/>
            <a:ext cx="5600700" cy="5862638"/>
          </a:xfrm>
          <a:prstGeom prst="rect">
            <a:avLst/>
          </a:prstGeom>
          <a:noFill/>
          <a:ln w="9525">
            <a:solidFill>
              <a:srgbClr val="0615A6"/>
            </a:solidFill>
            <a:miter lim="800000"/>
            <a:headEnd/>
            <a:tailEnd/>
          </a:ln>
          <a:extLst>
            <a:ext uri="{909E8E84-426E-40DD-AFC4-6F175D3DCCD1}">
              <a14:hiddenFill xmlns:a14="http://schemas.microsoft.com/office/drawing/2010/main">
                <a:solidFill>
                  <a:srgbClr val="FFFFFF"/>
                </a:solidFill>
              </a14:hiddenFill>
            </a:ext>
          </a:extLst>
        </p:spPr>
      </p:pic>
      <p:sp>
        <p:nvSpPr>
          <p:cNvPr id="28675" name="Rectangle 2"/>
          <p:cNvSpPr>
            <a:spLocks noGrp="1"/>
          </p:cNvSpPr>
          <p:nvPr>
            <p:ph type="title"/>
          </p:nvPr>
        </p:nvSpPr>
        <p:spPr>
          <a:xfrm>
            <a:off x="276225" y="228601"/>
            <a:ext cx="8591550" cy="412750"/>
          </a:xfrm>
        </p:spPr>
        <p:txBody>
          <a:bodyPr/>
          <a:lstStyle/>
          <a:p>
            <a:r>
              <a:rPr lang="en-US" sz="1900" dirty="0" smtClean="0">
                <a:solidFill>
                  <a:srgbClr val="002060"/>
                </a:solidFill>
                <a:latin typeface="Trebuchet MS" pitchFamily="34" charset="0"/>
                <a:ea typeface="ＭＳ Ｐゴシック" pitchFamily="34" charset="-128"/>
              </a:rPr>
              <a:t>Chapter 5: The Rock Cycle</a:t>
            </a:r>
          </a:p>
        </p:txBody>
      </p:sp>
      <p:sp>
        <p:nvSpPr>
          <p:cNvPr id="5" name="Rounded Rectangle 4"/>
          <p:cNvSpPr/>
          <p:nvPr/>
        </p:nvSpPr>
        <p:spPr>
          <a:xfrm>
            <a:off x="179512" y="1268760"/>
            <a:ext cx="6264150" cy="5472807"/>
          </a:xfrm>
          <a:prstGeom prst="roundRect">
            <a:avLst>
              <a:gd name="adj" fmla="val 5229"/>
            </a:avLst>
          </a:prstGeom>
          <a:solidFill>
            <a:srgbClr val="0615A6">
              <a:alpha val="72157"/>
            </a:srgb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 name="Rectangle 3"/>
          <p:cNvSpPr>
            <a:spLocks noGrp="1"/>
          </p:cNvSpPr>
          <p:nvPr>
            <p:ph type="body" idx="4294967295"/>
          </p:nvPr>
        </p:nvSpPr>
        <p:spPr>
          <a:xfrm>
            <a:off x="323528" y="1412776"/>
            <a:ext cx="5904656" cy="5976937"/>
          </a:xfrm>
          <a:prstGeom prst="rect">
            <a:avLst/>
          </a:prstGeom>
        </p:spPr>
        <p:txBody>
          <a:bodyPr/>
          <a:lstStyle/>
          <a:p>
            <a:pPr marL="457200" indent="-457200">
              <a:defRPr/>
            </a:pPr>
            <a:r>
              <a:rPr lang="en-US" sz="2400" dirty="0" smtClean="0">
                <a:solidFill>
                  <a:schemeClr val="bg1"/>
                </a:solidFill>
                <a:latin typeface="Times New Roman" pitchFamily="18" charset="0"/>
                <a:cs typeface="Times New Roman" pitchFamily="18" charset="0"/>
              </a:rPr>
              <a:t>1</a:t>
            </a:r>
            <a:r>
              <a:rPr lang="en-US" sz="2400" i="1" dirty="0" smtClean="0">
                <a:solidFill>
                  <a:schemeClr val="bg1"/>
                </a:solidFill>
                <a:latin typeface="Times New Roman" pitchFamily="18" charset="0"/>
                <a:cs typeface="Times New Roman" pitchFamily="18" charset="0"/>
              </a:rPr>
              <a:t>. Methods of quarrying</a:t>
            </a:r>
          </a:p>
          <a:p>
            <a:pPr marL="476250" indent="-419100">
              <a:buFont typeface="Times" pitchFamily="-64" charset="0"/>
              <a:buNone/>
              <a:defRPr/>
            </a:pPr>
            <a:r>
              <a:rPr lang="en-US" sz="2400" dirty="0" smtClean="0">
                <a:solidFill>
                  <a:schemeClr val="bg1"/>
                </a:solidFill>
                <a:latin typeface="Times New Roman" pitchFamily="18" charset="0"/>
                <a:cs typeface="Times New Roman" pitchFamily="18" charset="0"/>
              </a:rPr>
              <a:t>I.   Plug and feather</a:t>
            </a:r>
          </a:p>
          <a:p>
            <a:pPr marL="895350" lvl="1" indent="-381000">
              <a:buClr>
                <a:schemeClr val="bg1"/>
              </a:buClr>
              <a:buFont typeface="Wingdings" pitchFamily="2" charset="2"/>
              <a:buChar char="§"/>
              <a:defRPr/>
            </a:pPr>
            <a:r>
              <a:rPr lang="en-US" sz="2400" dirty="0" smtClean="0">
                <a:solidFill>
                  <a:schemeClr val="bg1"/>
                </a:solidFill>
                <a:latin typeface="Times New Roman" pitchFamily="18" charset="0"/>
                <a:cs typeface="Times New Roman" pitchFamily="18" charset="0"/>
              </a:rPr>
              <a:t>drilling holes</a:t>
            </a:r>
          </a:p>
          <a:p>
            <a:pPr marL="895350" lvl="1" indent="-381000">
              <a:buClr>
                <a:schemeClr val="bg1"/>
              </a:buClr>
              <a:buFont typeface="Wingdings" pitchFamily="2" charset="2"/>
              <a:buChar char="§"/>
              <a:defRPr/>
            </a:pPr>
            <a:r>
              <a:rPr lang="en-US" sz="2400" dirty="0" smtClean="0">
                <a:solidFill>
                  <a:schemeClr val="bg1"/>
                </a:solidFill>
                <a:latin typeface="Times New Roman" pitchFamily="18" charset="0"/>
                <a:cs typeface="Times New Roman" pitchFamily="18" charset="0"/>
              </a:rPr>
              <a:t>split the rock</a:t>
            </a:r>
          </a:p>
          <a:p>
            <a:pPr marL="895350" lvl="1" indent="-381000">
              <a:buClr>
                <a:schemeClr val="bg1"/>
              </a:buClr>
              <a:buFont typeface="Wingdings" pitchFamily="2" charset="2"/>
              <a:buChar char="§"/>
              <a:defRPr/>
            </a:pPr>
            <a:r>
              <a:rPr lang="en-US" sz="2400" dirty="0" smtClean="0">
                <a:solidFill>
                  <a:schemeClr val="bg1"/>
                </a:solidFill>
                <a:latin typeface="Times New Roman" pitchFamily="18" charset="0"/>
                <a:cs typeface="Times New Roman" pitchFamily="18" charset="0"/>
              </a:rPr>
              <a:t>extracting large pieces, e.g. floor covering</a:t>
            </a:r>
          </a:p>
          <a:p>
            <a:pPr marL="476250" indent="-419100">
              <a:buFont typeface="Times" pitchFamily="-64" charset="0"/>
              <a:buNone/>
              <a:defRPr/>
            </a:pPr>
            <a:r>
              <a:rPr lang="en-US" sz="2400" dirty="0" smtClean="0">
                <a:solidFill>
                  <a:schemeClr val="bg1"/>
                </a:solidFill>
                <a:latin typeface="Times New Roman" pitchFamily="18" charset="0"/>
                <a:cs typeface="Times New Roman" pitchFamily="18" charset="0"/>
              </a:rPr>
              <a:t>II.  Explosive </a:t>
            </a:r>
          </a:p>
          <a:p>
            <a:pPr marL="895350" lvl="1" indent="-381000">
              <a:buClr>
                <a:schemeClr val="bg1"/>
              </a:buClr>
              <a:buFont typeface="Wingdings" pitchFamily="2" charset="2"/>
              <a:buChar char="§"/>
              <a:defRPr/>
            </a:pPr>
            <a:r>
              <a:rPr lang="en-US" sz="2400" dirty="0" smtClean="0">
                <a:solidFill>
                  <a:schemeClr val="bg1"/>
                </a:solidFill>
                <a:latin typeface="Times New Roman" pitchFamily="18" charset="0"/>
                <a:cs typeface="Times New Roman" pitchFamily="18" charset="0"/>
              </a:rPr>
              <a:t>extracting large and small pieces of rock</a:t>
            </a:r>
          </a:p>
          <a:p>
            <a:pPr marL="476250" indent="-419100">
              <a:buFont typeface="Times" pitchFamily="-64" charset="0"/>
              <a:buNone/>
              <a:defRPr/>
            </a:pPr>
            <a:r>
              <a:rPr lang="en-US" sz="2400" dirty="0" smtClean="0">
                <a:solidFill>
                  <a:schemeClr val="bg1"/>
                </a:solidFill>
                <a:latin typeface="Times New Roman" pitchFamily="18" charset="0"/>
                <a:cs typeface="Times New Roman" pitchFamily="18" charset="0"/>
              </a:rPr>
              <a:t>III. Channeling</a:t>
            </a:r>
          </a:p>
          <a:p>
            <a:pPr marL="895350" lvl="1" indent="-381000">
              <a:buClr>
                <a:schemeClr val="bg1"/>
              </a:buClr>
              <a:buFont typeface="Wingdings" pitchFamily="2" charset="2"/>
              <a:buChar char="§"/>
              <a:defRPr/>
            </a:pPr>
            <a:r>
              <a:rPr lang="en-US" sz="2400" dirty="0" smtClean="0">
                <a:solidFill>
                  <a:schemeClr val="bg1"/>
                </a:solidFill>
                <a:latin typeface="Times New Roman" pitchFamily="18" charset="0"/>
                <a:cs typeface="Times New Roman" pitchFamily="18" charset="0"/>
              </a:rPr>
              <a:t>machinery cuts large slices of rock</a:t>
            </a:r>
          </a:p>
          <a:p>
            <a:pPr marL="895350" lvl="1" indent="-381000">
              <a:buClr>
                <a:schemeClr val="bg1"/>
              </a:buClr>
              <a:buFont typeface="Wingdings" pitchFamily="2" charset="2"/>
              <a:buChar char="§"/>
              <a:defRPr/>
            </a:pPr>
            <a:r>
              <a:rPr lang="en-US" sz="2400" dirty="0" smtClean="0">
                <a:solidFill>
                  <a:schemeClr val="bg1"/>
                </a:solidFill>
                <a:latin typeface="Times New Roman" pitchFamily="18" charset="0"/>
                <a:cs typeface="Times New Roman" pitchFamily="18" charset="0"/>
              </a:rPr>
              <a:t>metamorphic rock such as </a:t>
            </a:r>
            <a:r>
              <a:rPr lang="en-US" sz="2400" b="1" dirty="0" smtClean="0">
                <a:solidFill>
                  <a:schemeClr val="bg1"/>
                </a:solidFill>
                <a:latin typeface="Times New Roman" pitchFamily="18" charset="0"/>
                <a:cs typeface="Times New Roman" pitchFamily="18" charset="0"/>
              </a:rPr>
              <a:t>marble</a:t>
            </a:r>
          </a:p>
        </p:txBody>
      </p:sp>
    </p:spTree>
    <p:extLst>
      <p:ext uri="{BB962C8B-B14F-4D97-AF65-F5344CB8AC3E}">
        <p14:creationId xmlns:p14="http://schemas.microsoft.com/office/powerpoint/2010/main" val="7758994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anim calcmode="lin" valueType="num">
                                      <p:cBhvr>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anim calcmode="lin" valueType="num">
                                      <p:cBhvr>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anim calcmode="lin" valueType="num">
                                      <p:cBhvr>
                                        <p:cTn id="3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7" presetClass="entr" presetSubtype="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fade">
                                      <p:cBhvr>
                                        <p:cTn id="47" dur="500"/>
                                        <p:tgtEl>
                                          <p:spTgt spid="2">
                                            <p:txEl>
                                              <p:pRg st="6" end="6"/>
                                            </p:txEl>
                                          </p:spTgt>
                                        </p:tgtEl>
                                      </p:cBhvr>
                                    </p:animEffect>
                                    <p:anim calcmode="lin" valueType="num">
                                      <p:cBhvr>
                                        <p:cTn id="48"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9"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2">
                                            <p:txEl>
                                              <p:pRg st="7" end="7"/>
                                            </p:txEl>
                                          </p:spTgt>
                                        </p:tgtEl>
                                        <p:attrNameLst>
                                          <p:attrName>style.visibility</p:attrName>
                                        </p:attrNameLst>
                                      </p:cBhvr>
                                      <p:to>
                                        <p:strVal val="visible"/>
                                      </p:to>
                                    </p:set>
                                    <p:animEffect transition="in" filter="fade">
                                      <p:cBhvr>
                                        <p:cTn id="54" dur="500"/>
                                        <p:tgtEl>
                                          <p:spTgt spid="2">
                                            <p:txEl>
                                              <p:pRg st="7" end="7"/>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7" presetClass="entr" presetSubtype="0" fill="hold" nodeType="clickEffect">
                                  <p:stCondLst>
                                    <p:cond delay="0"/>
                                  </p:stCondLst>
                                  <p:childTnLst>
                                    <p:set>
                                      <p:cBhvr>
                                        <p:cTn id="58" dur="1" fill="hold">
                                          <p:stCondLst>
                                            <p:cond delay="0"/>
                                          </p:stCondLst>
                                        </p:cTn>
                                        <p:tgtEl>
                                          <p:spTgt spid="2">
                                            <p:txEl>
                                              <p:pRg st="8" end="8"/>
                                            </p:txEl>
                                          </p:spTgt>
                                        </p:tgtEl>
                                        <p:attrNameLst>
                                          <p:attrName>style.visibility</p:attrName>
                                        </p:attrNameLst>
                                      </p:cBhvr>
                                      <p:to>
                                        <p:strVal val="visible"/>
                                      </p:to>
                                    </p:set>
                                    <p:animEffect transition="in" filter="fade">
                                      <p:cBhvr>
                                        <p:cTn id="59" dur="500"/>
                                        <p:tgtEl>
                                          <p:spTgt spid="2">
                                            <p:txEl>
                                              <p:pRg st="8" end="8"/>
                                            </p:txEl>
                                          </p:spTgt>
                                        </p:tgtEl>
                                      </p:cBhvr>
                                    </p:animEffect>
                                    <p:anim calcmode="lin" valueType="num">
                                      <p:cBhvr>
                                        <p:cTn id="60"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1" dur="5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47" presetClass="entr" presetSubtype="0" fill="hold" nodeType="clickEffect">
                                  <p:stCondLst>
                                    <p:cond delay="0"/>
                                  </p:stCondLst>
                                  <p:childTnLst>
                                    <p:set>
                                      <p:cBhvr>
                                        <p:cTn id="65" dur="1" fill="hold">
                                          <p:stCondLst>
                                            <p:cond delay="0"/>
                                          </p:stCondLst>
                                        </p:cTn>
                                        <p:tgtEl>
                                          <p:spTgt spid="2">
                                            <p:txEl>
                                              <p:pRg st="9" end="9"/>
                                            </p:txEl>
                                          </p:spTgt>
                                        </p:tgtEl>
                                        <p:attrNameLst>
                                          <p:attrName>style.visibility</p:attrName>
                                        </p:attrNameLst>
                                      </p:cBhvr>
                                      <p:to>
                                        <p:strVal val="visible"/>
                                      </p:to>
                                    </p:set>
                                    <p:animEffect transition="in" filter="fade">
                                      <p:cBhvr>
                                        <p:cTn id="66" dur="500"/>
                                        <p:tgtEl>
                                          <p:spTgt spid="2">
                                            <p:txEl>
                                              <p:pRg st="9" end="9"/>
                                            </p:txEl>
                                          </p:spTgt>
                                        </p:tgtEl>
                                      </p:cBhvr>
                                    </p:animEffect>
                                    <p:anim calcmode="lin" valueType="num">
                                      <p:cBhvr>
                                        <p:cTn id="6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8" dur="5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5088" y="404664"/>
            <a:ext cx="801777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Rock Cycle Chapter</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755576" y="1772816"/>
            <a:ext cx="7488832" cy="4247317"/>
          </a:xfrm>
          <a:prstGeom prst="rect">
            <a:avLst/>
          </a:prstGeom>
          <a:noFill/>
        </p:spPr>
        <p:txBody>
          <a:bodyPr wrap="square" rtlCol="0">
            <a:spAutoFit/>
          </a:bodyPr>
          <a:lstStyle/>
          <a:p>
            <a:pPr marL="685800" indent="-685800">
              <a:buFont typeface="Arial" pitchFamily="34" charset="0"/>
              <a:buChar char="•"/>
            </a:pPr>
            <a:r>
              <a:rPr lang="en-IE" sz="5400" dirty="0" smtClean="0">
                <a:latin typeface="Times New Roman" pitchFamily="18" charset="0"/>
                <a:cs typeface="Times New Roman" pitchFamily="18" charset="0"/>
              </a:rPr>
              <a:t>The three rock groups</a:t>
            </a:r>
          </a:p>
          <a:p>
            <a:pPr marL="685800" indent="-685800">
              <a:buFont typeface="Arial" pitchFamily="34" charset="0"/>
              <a:buChar char="•"/>
            </a:pPr>
            <a:r>
              <a:rPr lang="en-IE" sz="5400" dirty="0" smtClean="0">
                <a:latin typeface="Times New Roman" pitchFamily="18" charset="0"/>
                <a:cs typeface="Times New Roman" pitchFamily="18" charset="0"/>
              </a:rPr>
              <a:t>Rock terms</a:t>
            </a:r>
          </a:p>
          <a:p>
            <a:pPr marL="685800" indent="-685800">
              <a:buFont typeface="Arial" pitchFamily="34" charset="0"/>
              <a:buChar char="•"/>
            </a:pPr>
            <a:r>
              <a:rPr lang="en-IE" sz="5400" dirty="0" smtClean="0">
                <a:latin typeface="Times New Roman" pitchFamily="18" charset="0"/>
                <a:cs typeface="Times New Roman" pitchFamily="18" charset="0"/>
              </a:rPr>
              <a:t>Plate margins</a:t>
            </a:r>
          </a:p>
          <a:p>
            <a:pPr marL="685800" indent="-685800">
              <a:buFont typeface="Arial" pitchFamily="34" charset="0"/>
              <a:buChar char="•"/>
            </a:pPr>
            <a:r>
              <a:rPr lang="en-IE" sz="5400" dirty="0" smtClean="0">
                <a:latin typeface="Times New Roman" pitchFamily="18" charset="0"/>
                <a:cs typeface="Times New Roman" pitchFamily="18" charset="0"/>
              </a:rPr>
              <a:t>Quarrying</a:t>
            </a:r>
          </a:p>
          <a:p>
            <a:pPr marL="685800" indent="-685800">
              <a:buFont typeface="Arial" pitchFamily="34" charset="0"/>
              <a:buChar char="•"/>
            </a:pPr>
            <a:r>
              <a:rPr lang="en-IE" sz="5400" dirty="0" smtClean="0">
                <a:latin typeface="Times New Roman" pitchFamily="18" charset="0"/>
                <a:cs typeface="Times New Roman" pitchFamily="18" charset="0"/>
              </a:rPr>
              <a:t>The rock cycle</a:t>
            </a:r>
            <a:endParaRPr lang="en-IE" sz="5400" dirty="0">
              <a:latin typeface="Times New Roman" pitchFamily="18" charset="0"/>
              <a:cs typeface="Times New Roman" pitchFamily="18" charset="0"/>
            </a:endParaRPr>
          </a:p>
        </p:txBody>
      </p:sp>
    </p:spTree>
    <p:extLst>
      <p:ext uri="{BB962C8B-B14F-4D97-AF65-F5344CB8AC3E}">
        <p14:creationId xmlns:p14="http://schemas.microsoft.com/office/powerpoint/2010/main" val="201279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641350"/>
            <a:ext cx="5600700" cy="5862638"/>
          </a:xfrm>
          <a:prstGeom prst="rect">
            <a:avLst/>
          </a:prstGeom>
          <a:noFill/>
          <a:ln w="9525">
            <a:solidFill>
              <a:srgbClr val="0615A6"/>
            </a:solidFill>
            <a:miter lim="800000"/>
            <a:headEnd/>
            <a:tailEnd/>
          </a:ln>
          <a:extLst>
            <a:ext uri="{909E8E84-426E-40DD-AFC4-6F175D3DCCD1}">
              <a14:hiddenFill xmlns:a14="http://schemas.microsoft.com/office/drawing/2010/main">
                <a:solidFill>
                  <a:srgbClr val="FFFFFF"/>
                </a:solidFill>
              </a14:hiddenFill>
            </a:ext>
          </a:extLst>
        </p:spPr>
      </p:pic>
      <p:sp>
        <p:nvSpPr>
          <p:cNvPr id="29699" name="Rectangle 2"/>
          <p:cNvSpPr>
            <a:spLocks noGrp="1"/>
          </p:cNvSpPr>
          <p:nvPr>
            <p:ph type="title"/>
          </p:nvPr>
        </p:nvSpPr>
        <p:spPr/>
        <p:txBody>
          <a:bodyPr/>
          <a:lstStyle/>
          <a:p>
            <a:r>
              <a:rPr lang="en-US" sz="1900" dirty="0" smtClean="0">
                <a:solidFill>
                  <a:srgbClr val="002060"/>
                </a:solidFill>
                <a:latin typeface="Trebuchet MS" pitchFamily="34" charset="0"/>
                <a:ea typeface="ＭＳ Ｐゴシック" pitchFamily="34" charset="-128"/>
              </a:rPr>
              <a:t>Chapter 5: The Rock Cycle</a:t>
            </a:r>
          </a:p>
        </p:txBody>
      </p:sp>
      <p:sp>
        <p:nvSpPr>
          <p:cNvPr id="5" name="Rounded Rectangle 4"/>
          <p:cNvSpPr/>
          <p:nvPr/>
        </p:nvSpPr>
        <p:spPr>
          <a:xfrm>
            <a:off x="287337" y="1412776"/>
            <a:ext cx="5832475" cy="2592387"/>
          </a:xfrm>
          <a:prstGeom prst="roundRect">
            <a:avLst>
              <a:gd name="adj" fmla="val 5229"/>
            </a:avLst>
          </a:prstGeom>
          <a:solidFill>
            <a:srgbClr val="0615A6">
              <a:alpha val="72157"/>
            </a:srgb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 name="Rectangle 3"/>
          <p:cNvSpPr>
            <a:spLocks noGrp="1"/>
          </p:cNvSpPr>
          <p:nvPr>
            <p:ph type="body" idx="4294967295"/>
          </p:nvPr>
        </p:nvSpPr>
        <p:spPr>
          <a:xfrm>
            <a:off x="305530" y="1700906"/>
            <a:ext cx="8001000" cy="2016125"/>
          </a:xfrm>
          <a:prstGeom prst="rect">
            <a:avLst/>
          </a:prstGeom>
        </p:spPr>
        <p:txBody>
          <a:bodyPr>
            <a:normAutofit lnSpcReduction="10000"/>
          </a:bodyPr>
          <a:lstStyle/>
          <a:p>
            <a:pPr marL="457200" indent="-457200">
              <a:defRPr/>
            </a:pPr>
            <a:r>
              <a:rPr lang="en-US" sz="2000" dirty="0" smtClean="0">
                <a:solidFill>
                  <a:schemeClr val="bg1"/>
                </a:solidFill>
                <a:latin typeface="+mj-lt"/>
              </a:rPr>
              <a:t>2</a:t>
            </a:r>
            <a:r>
              <a:rPr lang="en-US" sz="2800" dirty="0" smtClean="0">
                <a:solidFill>
                  <a:schemeClr val="bg1"/>
                </a:solidFill>
                <a:latin typeface="Times New Roman" pitchFamily="18" charset="0"/>
                <a:cs typeface="Times New Roman" pitchFamily="18" charset="0"/>
              </a:rPr>
              <a:t>.  </a:t>
            </a:r>
            <a:r>
              <a:rPr lang="en-US" sz="2800" i="1" dirty="0" smtClean="0">
                <a:solidFill>
                  <a:schemeClr val="bg1"/>
                </a:solidFill>
                <a:latin typeface="Times New Roman" pitchFamily="18" charset="0"/>
                <a:cs typeface="Times New Roman" pitchFamily="18" charset="0"/>
              </a:rPr>
              <a:t>Positive impacts of quarrying</a:t>
            </a:r>
          </a:p>
          <a:p>
            <a:pPr marL="876300" lvl="1" indent="-419100">
              <a:buClr>
                <a:schemeClr val="bg1"/>
              </a:buClr>
              <a:buFont typeface="Wingdings" pitchFamily="2" charset="2"/>
              <a:buChar char="§"/>
              <a:defRPr/>
            </a:pPr>
            <a:r>
              <a:rPr lang="en-US" sz="2800" dirty="0" smtClean="0">
                <a:solidFill>
                  <a:schemeClr val="bg1"/>
                </a:solidFill>
                <a:latin typeface="Times New Roman" pitchFamily="18" charset="0"/>
                <a:cs typeface="Times New Roman" pitchFamily="18" charset="0"/>
              </a:rPr>
              <a:t>Direct employment </a:t>
            </a:r>
          </a:p>
          <a:p>
            <a:pPr marL="876300" lvl="1" indent="-419100">
              <a:buClr>
                <a:schemeClr val="bg1"/>
              </a:buClr>
              <a:buFont typeface="Wingdings" pitchFamily="2" charset="2"/>
              <a:buChar char="§"/>
              <a:defRPr/>
            </a:pPr>
            <a:r>
              <a:rPr lang="en-US" sz="2800" dirty="0" smtClean="0">
                <a:solidFill>
                  <a:schemeClr val="bg1"/>
                </a:solidFill>
                <a:latin typeface="Times New Roman" pitchFamily="18" charset="0"/>
                <a:cs typeface="Times New Roman" pitchFamily="18" charset="0"/>
              </a:rPr>
              <a:t>Construction</a:t>
            </a:r>
          </a:p>
          <a:p>
            <a:pPr marL="876300" lvl="1" indent="-419100">
              <a:buClr>
                <a:schemeClr val="bg1"/>
              </a:buClr>
              <a:buFont typeface="Wingdings" pitchFamily="2" charset="2"/>
              <a:buChar char="§"/>
              <a:defRPr/>
            </a:pPr>
            <a:r>
              <a:rPr lang="en-US" sz="2800" dirty="0" smtClean="0">
                <a:solidFill>
                  <a:schemeClr val="bg1"/>
                </a:solidFill>
                <a:latin typeface="Times New Roman" pitchFamily="18" charset="0"/>
                <a:cs typeface="Times New Roman" pitchFamily="18" charset="0"/>
              </a:rPr>
              <a:t>Indirect employment </a:t>
            </a:r>
          </a:p>
        </p:txBody>
      </p:sp>
    </p:spTree>
    <p:extLst>
      <p:ext uri="{BB962C8B-B14F-4D97-AF65-F5344CB8AC3E}">
        <p14:creationId xmlns:p14="http://schemas.microsoft.com/office/powerpoint/2010/main" val="22022319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anim calcmode="lin" valueType="num">
                                      <p:cBhvr>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7"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anim calcmode="lin" valueType="num">
                                      <p:cBhvr>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entr" presetSubtype="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anim calcmode="lin" valueType="num">
                                      <p:cBhvr>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641350"/>
            <a:ext cx="5600700" cy="5862638"/>
          </a:xfrm>
          <a:prstGeom prst="rect">
            <a:avLst/>
          </a:prstGeom>
          <a:noFill/>
          <a:ln w="9525">
            <a:solidFill>
              <a:srgbClr val="0615A6"/>
            </a:solidFill>
            <a:miter lim="800000"/>
            <a:headEnd/>
            <a:tailEnd/>
          </a:ln>
          <a:extLst>
            <a:ext uri="{909E8E84-426E-40DD-AFC4-6F175D3DCCD1}">
              <a14:hiddenFill xmlns:a14="http://schemas.microsoft.com/office/drawing/2010/main">
                <a:solidFill>
                  <a:srgbClr val="FFFFFF"/>
                </a:solidFill>
              </a14:hiddenFill>
            </a:ext>
          </a:extLst>
        </p:spPr>
      </p:pic>
      <p:sp>
        <p:nvSpPr>
          <p:cNvPr id="30723" name="Rectangle 2"/>
          <p:cNvSpPr>
            <a:spLocks noGrp="1"/>
          </p:cNvSpPr>
          <p:nvPr>
            <p:ph type="title"/>
          </p:nvPr>
        </p:nvSpPr>
        <p:spPr/>
        <p:txBody>
          <a:bodyPr/>
          <a:lstStyle/>
          <a:p>
            <a:r>
              <a:rPr lang="en-US" sz="1900" smtClean="0">
                <a:solidFill>
                  <a:srgbClr val="002060"/>
                </a:solidFill>
                <a:latin typeface="Trebuchet MS" pitchFamily="34" charset="0"/>
                <a:ea typeface="ＭＳ Ｐゴシック" pitchFamily="34" charset="-128"/>
              </a:rPr>
              <a:t>Chapter 5: The Rock Cycle</a:t>
            </a:r>
          </a:p>
        </p:txBody>
      </p:sp>
      <p:sp>
        <p:nvSpPr>
          <p:cNvPr id="5" name="Rounded Rectangle 4"/>
          <p:cNvSpPr/>
          <p:nvPr/>
        </p:nvSpPr>
        <p:spPr>
          <a:xfrm>
            <a:off x="35384" y="404664"/>
            <a:ext cx="6336382" cy="4032399"/>
          </a:xfrm>
          <a:prstGeom prst="roundRect">
            <a:avLst>
              <a:gd name="adj" fmla="val 5229"/>
            </a:avLst>
          </a:prstGeom>
          <a:solidFill>
            <a:srgbClr val="0615A6">
              <a:alpha val="72157"/>
            </a:srgb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 name="Rectangle 3"/>
          <p:cNvSpPr>
            <a:spLocks noGrp="1"/>
          </p:cNvSpPr>
          <p:nvPr>
            <p:ph type="body" idx="4294967295"/>
          </p:nvPr>
        </p:nvSpPr>
        <p:spPr>
          <a:xfrm>
            <a:off x="-180528" y="641350"/>
            <a:ext cx="8503096" cy="3481387"/>
          </a:xfrm>
          <a:prstGeom prst="rect">
            <a:avLst/>
          </a:prstGeom>
        </p:spPr>
        <p:txBody>
          <a:bodyPr>
            <a:normAutofit lnSpcReduction="10000"/>
          </a:bodyPr>
          <a:lstStyle/>
          <a:p>
            <a:pPr marL="457200" indent="-457200">
              <a:defRPr/>
            </a:pPr>
            <a:r>
              <a:rPr lang="en-US" sz="2800" dirty="0" smtClean="0">
                <a:solidFill>
                  <a:schemeClr val="bg1"/>
                </a:solidFill>
                <a:latin typeface="Times New Roman" pitchFamily="18" charset="0"/>
                <a:cs typeface="Times New Roman" pitchFamily="18" charset="0"/>
              </a:rPr>
              <a:t>3. </a:t>
            </a:r>
            <a:r>
              <a:rPr lang="en-US" sz="2800" i="1" dirty="0" smtClean="0">
                <a:solidFill>
                  <a:schemeClr val="bg1"/>
                </a:solidFill>
                <a:latin typeface="Times New Roman" pitchFamily="18" charset="0"/>
                <a:cs typeface="Times New Roman" pitchFamily="18" charset="0"/>
              </a:rPr>
              <a:t>Negative impacts of quarrying</a:t>
            </a:r>
          </a:p>
          <a:p>
            <a:pPr lvl="1">
              <a:buClr>
                <a:schemeClr val="bg1"/>
              </a:buClr>
              <a:buFont typeface="Wingdings" pitchFamily="2" charset="2"/>
              <a:buChar char="§"/>
              <a:defRPr/>
            </a:pPr>
            <a:r>
              <a:rPr lang="en-US" sz="2800" dirty="0" smtClean="0">
                <a:solidFill>
                  <a:schemeClr val="bg1"/>
                </a:solidFill>
                <a:latin typeface="Times New Roman" pitchFamily="18" charset="0"/>
                <a:cs typeface="Times New Roman" pitchFamily="18" charset="0"/>
              </a:rPr>
              <a:t>Visual pollution </a:t>
            </a:r>
          </a:p>
          <a:p>
            <a:pPr lvl="1">
              <a:buClr>
                <a:schemeClr val="bg1"/>
              </a:buClr>
              <a:buFont typeface="Wingdings" pitchFamily="2" charset="2"/>
              <a:buChar char="§"/>
              <a:defRPr/>
            </a:pPr>
            <a:r>
              <a:rPr lang="en-US" sz="2800" dirty="0" smtClean="0">
                <a:solidFill>
                  <a:schemeClr val="bg1"/>
                </a:solidFill>
                <a:latin typeface="Times New Roman" pitchFamily="18" charset="0"/>
                <a:cs typeface="Times New Roman" pitchFamily="18" charset="0"/>
              </a:rPr>
              <a:t>Noise pollution</a:t>
            </a:r>
          </a:p>
          <a:p>
            <a:pPr lvl="1">
              <a:buClr>
                <a:schemeClr val="bg1"/>
              </a:buClr>
              <a:buFont typeface="Wingdings" pitchFamily="2" charset="2"/>
              <a:buChar char="§"/>
              <a:defRPr/>
            </a:pPr>
            <a:r>
              <a:rPr lang="en-US" sz="2800" dirty="0" smtClean="0">
                <a:solidFill>
                  <a:schemeClr val="bg1"/>
                </a:solidFill>
                <a:latin typeface="Times New Roman" pitchFamily="18" charset="0"/>
                <a:cs typeface="Times New Roman" pitchFamily="18" charset="0"/>
              </a:rPr>
              <a:t>Heavy machinery damage to infrastructure</a:t>
            </a:r>
          </a:p>
          <a:p>
            <a:pPr lvl="1">
              <a:buClr>
                <a:schemeClr val="bg1"/>
              </a:buClr>
              <a:buFont typeface="Wingdings" pitchFamily="2" charset="2"/>
              <a:buChar char="§"/>
              <a:defRPr/>
            </a:pPr>
            <a:r>
              <a:rPr lang="en-US" sz="2800" dirty="0" smtClean="0">
                <a:solidFill>
                  <a:schemeClr val="bg1"/>
                </a:solidFill>
                <a:latin typeface="Times New Roman" pitchFamily="18" charset="0"/>
                <a:cs typeface="Times New Roman" pitchFamily="18" charset="0"/>
              </a:rPr>
              <a:t>Dust pollution</a:t>
            </a:r>
          </a:p>
          <a:p>
            <a:pPr lvl="1">
              <a:buClr>
                <a:schemeClr val="bg1"/>
              </a:buClr>
              <a:buFont typeface="Wingdings" pitchFamily="2" charset="2"/>
              <a:buChar char="§"/>
              <a:defRPr/>
            </a:pPr>
            <a:r>
              <a:rPr lang="en-US" sz="2800" dirty="0" smtClean="0">
                <a:solidFill>
                  <a:schemeClr val="bg1"/>
                </a:solidFill>
                <a:latin typeface="Times New Roman" pitchFamily="18" charset="0"/>
                <a:cs typeface="Times New Roman" pitchFamily="18" charset="0"/>
              </a:rPr>
              <a:t>Water pollution</a:t>
            </a:r>
          </a:p>
          <a:p>
            <a:pPr lvl="1">
              <a:buClr>
                <a:schemeClr val="bg1"/>
              </a:buClr>
              <a:buFont typeface="Wingdings" pitchFamily="2" charset="2"/>
              <a:buChar char="§"/>
              <a:defRPr/>
            </a:pPr>
            <a:r>
              <a:rPr lang="en-US" sz="2800" dirty="0" smtClean="0">
                <a:solidFill>
                  <a:schemeClr val="bg1"/>
                </a:solidFill>
                <a:latin typeface="Times New Roman" pitchFamily="18" charset="0"/>
                <a:cs typeface="Times New Roman" pitchFamily="18" charset="0"/>
              </a:rPr>
              <a:t>Disused quarries  </a:t>
            </a:r>
          </a:p>
        </p:txBody>
      </p:sp>
    </p:spTree>
    <p:extLst>
      <p:ext uri="{BB962C8B-B14F-4D97-AF65-F5344CB8AC3E}">
        <p14:creationId xmlns:p14="http://schemas.microsoft.com/office/powerpoint/2010/main" val="35308553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anim calcmode="lin" valueType="num">
                                      <p:cBhvr>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7"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anim calcmode="lin" valueType="num">
                                      <p:cBhvr>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entr" presetSubtype="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anim calcmode="lin" valueType="num">
                                      <p:cBhvr>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7"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anim calcmode="lin" valueType="num">
                                      <p:cBhvr>
                                        <p:cTn id="38"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47" presetClass="entr" presetSubtype="0"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fade">
                                      <p:cBhvr>
                                        <p:cTn id="44" dur="500"/>
                                        <p:tgtEl>
                                          <p:spTgt spid="2">
                                            <p:txEl>
                                              <p:pRg st="5" end="5"/>
                                            </p:txEl>
                                          </p:spTgt>
                                        </p:tgtEl>
                                      </p:cBhvr>
                                    </p:animEffect>
                                    <p:anim calcmode="lin" valueType="num">
                                      <p:cBhvr>
                                        <p:cTn id="4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6"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7" presetClass="entr" presetSubtype="0" fill="hold" nodeType="clickEffect">
                                  <p:stCondLst>
                                    <p:cond delay="0"/>
                                  </p:stCondLst>
                                  <p:childTnLst>
                                    <p:set>
                                      <p:cBhvr>
                                        <p:cTn id="50" dur="1" fill="hold">
                                          <p:stCondLst>
                                            <p:cond delay="0"/>
                                          </p:stCondLst>
                                        </p:cTn>
                                        <p:tgtEl>
                                          <p:spTgt spid="2">
                                            <p:txEl>
                                              <p:pRg st="6" end="6"/>
                                            </p:txEl>
                                          </p:spTgt>
                                        </p:tgtEl>
                                        <p:attrNameLst>
                                          <p:attrName>style.visibility</p:attrName>
                                        </p:attrNameLst>
                                      </p:cBhvr>
                                      <p:to>
                                        <p:strVal val="visible"/>
                                      </p:to>
                                    </p:set>
                                    <p:animEffect transition="in" filter="fade">
                                      <p:cBhvr>
                                        <p:cTn id="51" dur="500"/>
                                        <p:tgtEl>
                                          <p:spTgt spid="2">
                                            <p:txEl>
                                              <p:pRg st="6" end="6"/>
                                            </p:txEl>
                                          </p:spTgt>
                                        </p:tgtEl>
                                      </p:cBhvr>
                                    </p:animEffect>
                                    <p:anim calcmode="lin" valueType="num">
                                      <p:cBhvr>
                                        <p:cTn id="52"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3"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3361" y="2967335"/>
            <a:ext cx="435728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Plate Margins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957694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95288" y="620713"/>
            <a:ext cx="8280400" cy="2879725"/>
          </a:xfrm>
          <a:prstGeom prst="roundRect">
            <a:avLst>
              <a:gd name="adj" fmla="val 6956"/>
            </a:avLst>
          </a:prstGeom>
          <a:solidFill>
            <a:srgbClr val="0615A6">
              <a:alpha val="72157"/>
            </a:srgb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5603" name="Rectangle 3"/>
          <p:cNvSpPr>
            <a:spLocks noGrp="1"/>
          </p:cNvSpPr>
          <p:nvPr>
            <p:ph type="body" idx="4294967295"/>
          </p:nvPr>
        </p:nvSpPr>
        <p:spPr>
          <a:xfrm>
            <a:off x="395288" y="622882"/>
            <a:ext cx="7850188" cy="3889375"/>
          </a:xfrm>
          <a:prstGeom prst="rect">
            <a:avLst/>
          </a:prstGeom>
        </p:spPr>
        <p:txBody>
          <a:bodyPr/>
          <a:lstStyle/>
          <a:p>
            <a:pPr marL="457200" indent="-457200">
              <a:defRPr/>
            </a:pPr>
            <a:r>
              <a:rPr lang="en-US" sz="2400" b="1" i="1" u="sng" dirty="0" smtClean="0">
                <a:solidFill>
                  <a:schemeClr val="bg1"/>
                </a:solidFill>
                <a:latin typeface="Times New Roman" pitchFamily="18" charset="0"/>
                <a:cs typeface="Times New Roman" pitchFamily="18" charset="0"/>
              </a:rPr>
              <a:t>Active plate margins </a:t>
            </a:r>
          </a:p>
          <a:p>
            <a:pPr marL="476250" indent="-419100">
              <a:lnSpc>
                <a:spcPct val="100000"/>
              </a:lnSpc>
              <a:buClr>
                <a:schemeClr val="bg1"/>
              </a:buClr>
              <a:buFont typeface="Wingdings" pitchFamily="2" charset="2"/>
              <a:buChar char="§"/>
              <a:defRPr/>
            </a:pPr>
            <a:r>
              <a:rPr lang="en-US" sz="2400" b="0" dirty="0" smtClean="0">
                <a:solidFill>
                  <a:schemeClr val="bg1"/>
                </a:solidFill>
                <a:latin typeface="Times New Roman" pitchFamily="18" charset="0"/>
                <a:cs typeface="Times New Roman" pitchFamily="18" charset="0"/>
              </a:rPr>
              <a:t>Oceanic plate </a:t>
            </a:r>
            <a:r>
              <a:rPr lang="en-US" sz="2400" b="0" dirty="0" err="1" smtClean="0">
                <a:solidFill>
                  <a:schemeClr val="bg1"/>
                </a:solidFill>
                <a:latin typeface="Times New Roman" pitchFamily="18" charset="0"/>
                <a:cs typeface="Times New Roman" pitchFamily="18" charset="0"/>
              </a:rPr>
              <a:t>subducting</a:t>
            </a:r>
            <a:r>
              <a:rPr lang="en-US" sz="2400" b="0" dirty="0" smtClean="0">
                <a:solidFill>
                  <a:schemeClr val="bg1"/>
                </a:solidFill>
                <a:latin typeface="Times New Roman" pitchFamily="18" charset="0"/>
                <a:cs typeface="Times New Roman" pitchFamily="18" charset="0"/>
              </a:rPr>
              <a:t> under a continental plate</a:t>
            </a:r>
          </a:p>
          <a:p>
            <a:pPr marL="476250" indent="-419100">
              <a:lnSpc>
                <a:spcPct val="100000"/>
              </a:lnSpc>
              <a:buClr>
                <a:schemeClr val="bg1"/>
              </a:buClr>
              <a:buFont typeface="Wingdings" pitchFamily="2" charset="2"/>
              <a:buChar char="§"/>
              <a:defRPr/>
            </a:pPr>
            <a:r>
              <a:rPr lang="en-US" sz="2400" b="0" dirty="0" smtClean="0">
                <a:solidFill>
                  <a:schemeClr val="bg1"/>
                </a:solidFill>
                <a:latin typeface="Times New Roman" pitchFamily="18" charset="0"/>
                <a:cs typeface="Times New Roman" pitchFamily="18" charset="0"/>
              </a:rPr>
              <a:t>e.g. west coast of North America Pacific plate </a:t>
            </a:r>
            <a:r>
              <a:rPr lang="en-US" sz="2400" b="0" dirty="0" err="1" smtClean="0">
                <a:solidFill>
                  <a:schemeClr val="bg1"/>
                </a:solidFill>
                <a:latin typeface="Times New Roman" pitchFamily="18" charset="0"/>
                <a:cs typeface="Times New Roman" pitchFamily="18" charset="0"/>
              </a:rPr>
              <a:t>subducting</a:t>
            </a:r>
            <a:r>
              <a:rPr lang="en-US" sz="2400" b="0" dirty="0" smtClean="0">
                <a:solidFill>
                  <a:schemeClr val="bg1"/>
                </a:solidFill>
                <a:latin typeface="Times New Roman" pitchFamily="18" charset="0"/>
                <a:cs typeface="Times New Roman" pitchFamily="18" charset="0"/>
              </a:rPr>
              <a:t> under North American plate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1638" y="3068638"/>
            <a:ext cx="5375275" cy="3448050"/>
          </a:xfrm>
          <a:prstGeom prst="rect">
            <a:avLst/>
          </a:prstGeom>
          <a:noFill/>
          <a:ln w="9525">
            <a:solidFill>
              <a:srgbClr val="0615A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3466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603">
                                            <p:txEl>
                                              <p:pRg st="0" end="0"/>
                                            </p:txEl>
                                          </p:spTgt>
                                        </p:tgtEl>
                                        <p:attrNameLst>
                                          <p:attrName>style.visibility</p:attrName>
                                        </p:attrNameLst>
                                      </p:cBhvr>
                                      <p:to>
                                        <p:strVal val="visible"/>
                                      </p:to>
                                    </p:set>
                                    <p:animEffect transition="in" filter="fade">
                                      <p:cBhvr>
                                        <p:cTn id="15" dur="500"/>
                                        <p:tgtEl>
                                          <p:spTgt spid="2560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25603">
                                            <p:txEl>
                                              <p:pRg st="1" end="1"/>
                                            </p:txEl>
                                          </p:spTgt>
                                        </p:tgtEl>
                                        <p:attrNameLst>
                                          <p:attrName>style.visibility</p:attrName>
                                        </p:attrNameLst>
                                      </p:cBhvr>
                                      <p:to>
                                        <p:strVal val="visible"/>
                                      </p:to>
                                    </p:set>
                                    <p:animEffect transition="in" filter="fade">
                                      <p:cBhvr>
                                        <p:cTn id="20" dur="500"/>
                                        <p:tgtEl>
                                          <p:spTgt spid="25603">
                                            <p:txEl>
                                              <p:pRg st="1" end="1"/>
                                            </p:txEl>
                                          </p:spTgt>
                                        </p:tgtEl>
                                      </p:cBhvr>
                                    </p:animEffect>
                                    <p:anim calcmode="lin" valueType="num">
                                      <p:cBhvr>
                                        <p:cTn id="21"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2560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25603">
                                            <p:txEl>
                                              <p:pRg st="2" end="2"/>
                                            </p:txEl>
                                          </p:spTgt>
                                        </p:tgtEl>
                                        <p:attrNameLst>
                                          <p:attrName>style.visibility</p:attrName>
                                        </p:attrNameLst>
                                      </p:cBhvr>
                                      <p:to>
                                        <p:strVal val="visible"/>
                                      </p:to>
                                    </p:set>
                                    <p:animEffect transition="in" filter="fade">
                                      <p:cBhvr>
                                        <p:cTn id="27" dur="500"/>
                                        <p:tgtEl>
                                          <p:spTgt spid="25603">
                                            <p:txEl>
                                              <p:pRg st="2" end="2"/>
                                            </p:txEl>
                                          </p:spTgt>
                                        </p:tgtEl>
                                      </p:cBhvr>
                                    </p:animEffect>
                                    <p:anim calcmode="lin" valueType="num">
                                      <p:cBhvr>
                                        <p:cTn id="28"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560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95288" y="620713"/>
            <a:ext cx="8280400" cy="2879725"/>
          </a:xfrm>
          <a:prstGeom prst="roundRect">
            <a:avLst>
              <a:gd name="adj" fmla="val 6956"/>
            </a:avLst>
          </a:prstGeom>
          <a:solidFill>
            <a:srgbClr val="0615A6">
              <a:alpha val="72157"/>
            </a:srgbClr>
          </a:solidFill>
          <a:ln w="63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pic>
        <p:nvPicPr>
          <p:cNvPr id="266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4096" y="2492896"/>
            <a:ext cx="6272818" cy="4023792"/>
          </a:xfrm>
          <a:prstGeom prst="rect">
            <a:avLst/>
          </a:prstGeom>
          <a:noFill/>
          <a:ln w="9525">
            <a:solidFill>
              <a:srgbClr val="0615A6"/>
            </a:solidFill>
            <a:miter lim="800000"/>
            <a:headEnd/>
            <a:tailEnd/>
          </a:ln>
          <a:extLst>
            <a:ext uri="{909E8E84-426E-40DD-AFC4-6F175D3DCCD1}">
              <a14:hiddenFill xmlns:a14="http://schemas.microsoft.com/office/drawing/2010/main">
                <a:solidFill>
                  <a:srgbClr val="FFFFFF"/>
                </a:solidFill>
              </a14:hiddenFill>
            </a:ext>
          </a:extLst>
        </p:spPr>
      </p:pic>
      <p:sp>
        <p:nvSpPr>
          <p:cNvPr id="26627" name="Rectangle 3"/>
          <p:cNvSpPr>
            <a:spLocks noGrp="1"/>
          </p:cNvSpPr>
          <p:nvPr>
            <p:ph type="body" idx="4294967295"/>
          </p:nvPr>
        </p:nvSpPr>
        <p:spPr>
          <a:xfrm>
            <a:off x="609600" y="765175"/>
            <a:ext cx="8001000" cy="2663825"/>
          </a:xfrm>
          <a:prstGeom prst="rect">
            <a:avLst/>
          </a:prstGeom>
        </p:spPr>
        <p:txBody>
          <a:bodyPr/>
          <a:lstStyle/>
          <a:p>
            <a:pPr marL="457200" indent="-457200">
              <a:defRPr/>
            </a:pPr>
            <a:r>
              <a:rPr lang="en-US" sz="2400" b="1" i="1" u="sng" dirty="0" smtClean="0">
                <a:solidFill>
                  <a:schemeClr val="bg1"/>
                </a:solidFill>
                <a:latin typeface="Times New Roman" pitchFamily="18" charset="0"/>
                <a:cs typeface="Times New Roman" pitchFamily="18" charset="0"/>
              </a:rPr>
              <a:t>Trailing plate margin</a:t>
            </a:r>
          </a:p>
          <a:p>
            <a:pPr marL="400050">
              <a:buClr>
                <a:schemeClr val="bg1"/>
              </a:buClr>
              <a:buFont typeface="Wingdings" pitchFamily="2" charset="2"/>
              <a:buChar char="§"/>
              <a:defRPr/>
            </a:pPr>
            <a:r>
              <a:rPr lang="en-US" sz="2400" b="0" dirty="0" smtClean="0">
                <a:solidFill>
                  <a:schemeClr val="bg1"/>
                </a:solidFill>
                <a:latin typeface="Times New Roman" pitchFamily="18" charset="0"/>
                <a:cs typeface="Times New Roman" pitchFamily="18" charset="0"/>
              </a:rPr>
              <a:t>Absence of earthquake, volcanic activity or folding</a:t>
            </a:r>
          </a:p>
          <a:p>
            <a:pPr marL="400050">
              <a:buClr>
                <a:schemeClr val="bg1"/>
              </a:buClr>
              <a:buFont typeface="Wingdings" pitchFamily="2" charset="2"/>
              <a:buChar char="§"/>
              <a:defRPr/>
            </a:pPr>
            <a:r>
              <a:rPr lang="en-US" sz="2400" b="0" dirty="0" smtClean="0">
                <a:solidFill>
                  <a:schemeClr val="bg1"/>
                </a:solidFill>
                <a:latin typeface="Times New Roman" pitchFamily="18" charset="0"/>
                <a:cs typeface="Times New Roman" pitchFamily="18" charset="0"/>
              </a:rPr>
              <a:t>Sedimentary rocks form, e.g. sandstone and limestone  </a:t>
            </a:r>
          </a:p>
        </p:txBody>
      </p:sp>
    </p:spTree>
    <p:extLst>
      <p:ext uri="{BB962C8B-B14F-4D97-AF65-F5344CB8AC3E}">
        <p14:creationId xmlns:p14="http://schemas.microsoft.com/office/powerpoint/2010/main" val="32244431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500"/>
                                        <p:tgtEl>
                                          <p:spTgt spid="26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fade">
                                      <p:cBhvr>
                                        <p:cTn id="12" dur="500"/>
                                        <p:tgtEl>
                                          <p:spTgt spid="26627">
                                            <p:txEl>
                                              <p:pRg st="1" end="1"/>
                                            </p:txEl>
                                          </p:spTgt>
                                        </p:tgtEl>
                                      </p:cBhvr>
                                    </p:animEffect>
                                    <p:anim calcmode="lin" valueType="num">
                                      <p:cBhvr>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66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Effect transition="in" filter="fade">
                                      <p:cBhvr>
                                        <p:cTn id="19" dur="500"/>
                                        <p:tgtEl>
                                          <p:spTgt spid="26627">
                                            <p:txEl>
                                              <p:pRg st="2" end="2"/>
                                            </p:txEl>
                                          </p:spTgt>
                                        </p:tgtEl>
                                      </p:cBhvr>
                                    </p:animEffect>
                                    <p:anim calcmode="lin" valueType="num">
                                      <p:cBhvr>
                                        <p:cTn id="20"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662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6227" y="-14610"/>
            <a:ext cx="471154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Summary Time</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107504" y="692696"/>
            <a:ext cx="8856984" cy="6001643"/>
          </a:xfrm>
          <a:prstGeom prst="rect">
            <a:avLst/>
          </a:prstGeom>
          <a:noFill/>
        </p:spPr>
        <p:txBody>
          <a:bodyPr wrap="square" rtlCol="0">
            <a:spAutoFit/>
          </a:bodyPr>
          <a:lstStyle/>
          <a:p>
            <a:r>
              <a:rPr lang="en-IE" sz="2400" dirty="0" smtClean="0">
                <a:latin typeface="Times New Roman" pitchFamily="18" charset="0"/>
                <a:cs typeface="Times New Roman" pitchFamily="18" charset="0"/>
              </a:rPr>
              <a:t>Name the three rock groups</a:t>
            </a:r>
          </a:p>
          <a:p>
            <a:r>
              <a:rPr lang="en-IE" sz="2400" dirty="0" smtClean="0">
                <a:latin typeface="Times New Roman" pitchFamily="18" charset="0"/>
                <a:cs typeface="Times New Roman" pitchFamily="18" charset="0"/>
              </a:rPr>
              <a:t>Explain how rocks in each group formed</a:t>
            </a:r>
          </a:p>
          <a:p>
            <a:r>
              <a:rPr lang="en-IE" sz="2400" dirty="0" smtClean="0">
                <a:latin typeface="Times New Roman" pitchFamily="18" charset="0"/>
                <a:cs typeface="Times New Roman" pitchFamily="18" charset="0"/>
              </a:rPr>
              <a:t>Give two examples of rocks in each group</a:t>
            </a:r>
          </a:p>
          <a:p>
            <a:r>
              <a:rPr lang="en-IE" sz="2400" dirty="0" smtClean="0">
                <a:latin typeface="Times New Roman" pitchFamily="18" charset="0"/>
                <a:cs typeface="Times New Roman" pitchFamily="18" charset="0"/>
              </a:rPr>
              <a:t>Say where you would find each type of rock in Ireland</a:t>
            </a:r>
          </a:p>
          <a:p>
            <a:r>
              <a:rPr lang="en-IE" sz="2400" dirty="0" smtClean="0">
                <a:latin typeface="Times New Roman" pitchFamily="18" charset="0"/>
                <a:cs typeface="Times New Roman" pitchFamily="18" charset="0"/>
              </a:rPr>
              <a:t>How are different rock used in daily </a:t>
            </a:r>
            <a:r>
              <a:rPr lang="en-IE" sz="2400" dirty="0" smtClean="0">
                <a:latin typeface="Times New Roman" pitchFamily="18" charset="0"/>
                <a:cs typeface="Times New Roman" pitchFamily="18" charset="0"/>
              </a:rPr>
              <a:t>life</a:t>
            </a:r>
          </a:p>
          <a:p>
            <a:r>
              <a:rPr lang="en-IE" sz="2400" b="1" i="1" dirty="0" smtClean="0">
                <a:latin typeface="Times New Roman" pitchFamily="18" charset="0"/>
                <a:cs typeface="Times New Roman" pitchFamily="18" charset="0"/>
              </a:rPr>
              <a:t>What is the rock cycle and how/why rocks are changed</a:t>
            </a:r>
            <a:endParaRPr lang="en-IE" sz="2400" b="1" i="1" dirty="0" smtClean="0">
              <a:latin typeface="Times New Roman" pitchFamily="18" charset="0"/>
              <a:cs typeface="Times New Roman" pitchFamily="18" charset="0"/>
            </a:endParaRPr>
          </a:p>
          <a:p>
            <a:endParaRPr lang="en-IE" sz="2400" dirty="0">
              <a:latin typeface="Times New Roman" pitchFamily="18" charset="0"/>
              <a:cs typeface="Times New Roman" pitchFamily="18" charset="0"/>
            </a:endParaRPr>
          </a:p>
          <a:p>
            <a:r>
              <a:rPr lang="en-IE" sz="2400" dirty="0" smtClean="0">
                <a:latin typeface="Times New Roman" pitchFamily="18" charset="0"/>
                <a:cs typeface="Times New Roman" pitchFamily="18" charset="0"/>
              </a:rPr>
              <a:t>Explain each of the following words:</a:t>
            </a:r>
          </a:p>
          <a:p>
            <a:pPr marL="285750" indent="-285750">
              <a:buFont typeface="Arial" pitchFamily="34" charset="0"/>
              <a:buChar char="•"/>
            </a:pPr>
            <a:r>
              <a:rPr lang="en-IE" sz="2400" dirty="0" err="1" smtClean="0">
                <a:latin typeface="Times New Roman" pitchFamily="18" charset="0"/>
                <a:cs typeface="Times New Roman" pitchFamily="18" charset="0"/>
              </a:rPr>
              <a:t>Geotectonic</a:t>
            </a:r>
            <a:endParaRPr lang="en-IE" sz="2400" dirty="0" smtClean="0">
              <a:latin typeface="Times New Roman" pitchFamily="18" charset="0"/>
              <a:cs typeface="Times New Roman" pitchFamily="18" charset="0"/>
            </a:endParaRPr>
          </a:p>
          <a:p>
            <a:pPr marL="285750" indent="-285750">
              <a:buFont typeface="Arial" pitchFamily="34" charset="0"/>
              <a:buChar char="•"/>
            </a:pPr>
            <a:r>
              <a:rPr lang="en-IE" sz="2400" dirty="0" smtClean="0">
                <a:latin typeface="Times New Roman" pitchFamily="18" charset="0"/>
                <a:cs typeface="Times New Roman" pitchFamily="18" charset="0"/>
              </a:rPr>
              <a:t>Plutonic</a:t>
            </a:r>
          </a:p>
          <a:p>
            <a:pPr marL="285750" indent="-285750">
              <a:buFont typeface="Arial" pitchFamily="34" charset="0"/>
              <a:buChar char="•"/>
            </a:pPr>
            <a:r>
              <a:rPr lang="en-IE" sz="2400" dirty="0" err="1" smtClean="0">
                <a:latin typeface="Times New Roman" pitchFamily="18" charset="0"/>
                <a:cs typeface="Times New Roman" pitchFamily="18" charset="0"/>
              </a:rPr>
              <a:t>Exogenic</a:t>
            </a:r>
            <a:endParaRPr lang="en-IE" sz="2400" dirty="0" smtClean="0">
              <a:latin typeface="Times New Roman" pitchFamily="18" charset="0"/>
              <a:cs typeface="Times New Roman" pitchFamily="18" charset="0"/>
            </a:endParaRPr>
          </a:p>
          <a:p>
            <a:pPr marL="285750" indent="-285750">
              <a:buFont typeface="Arial" pitchFamily="34" charset="0"/>
              <a:buChar char="•"/>
            </a:pPr>
            <a:r>
              <a:rPr lang="en-IE" sz="2400" dirty="0" smtClean="0">
                <a:latin typeface="Times New Roman" pitchFamily="18" charset="0"/>
                <a:cs typeface="Times New Roman" pitchFamily="18" charset="0"/>
              </a:rPr>
              <a:t>Endogenic</a:t>
            </a:r>
          </a:p>
          <a:p>
            <a:pPr marL="285750" indent="-285750">
              <a:buFont typeface="Arial" pitchFamily="34" charset="0"/>
              <a:buChar char="•"/>
            </a:pPr>
            <a:r>
              <a:rPr lang="en-IE" sz="2400" dirty="0" smtClean="0">
                <a:latin typeface="Times New Roman" pitchFamily="18" charset="0"/>
                <a:cs typeface="Times New Roman" pitchFamily="18" charset="0"/>
              </a:rPr>
              <a:t>Volcanic</a:t>
            </a:r>
          </a:p>
          <a:p>
            <a:endParaRPr lang="en-IE" sz="2400" dirty="0">
              <a:latin typeface="Times New Roman" pitchFamily="18" charset="0"/>
              <a:cs typeface="Times New Roman" pitchFamily="18" charset="0"/>
            </a:endParaRPr>
          </a:p>
          <a:p>
            <a:r>
              <a:rPr lang="en-IE" sz="2400" dirty="0" smtClean="0">
                <a:latin typeface="Times New Roman" pitchFamily="18" charset="0"/>
                <a:cs typeface="Times New Roman" pitchFamily="18" charset="0"/>
              </a:rPr>
              <a:t>Give three positive and three negative effects of </a:t>
            </a:r>
            <a:r>
              <a:rPr lang="en-IE" sz="2400" dirty="0" smtClean="0">
                <a:latin typeface="Times New Roman" pitchFamily="18" charset="0"/>
                <a:cs typeface="Times New Roman" pitchFamily="18" charset="0"/>
              </a:rPr>
              <a:t>quarrying</a:t>
            </a:r>
            <a:endParaRPr lang="en-IE" sz="2400" dirty="0">
              <a:latin typeface="Times New Roman" pitchFamily="18" charset="0"/>
              <a:cs typeface="Times New Roman" pitchFamily="18" charset="0"/>
            </a:endParaRPr>
          </a:p>
          <a:p>
            <a:r>
              <a:rPr lang="en-IE" sz="2400" dirty="0" smtClean="0">
                <a:latin typeface="Times New Roman" pitchFamily="18" charset="0"/>
                <a:cs typeface="Times New Roman" pitchFamily="18" charset="0"/>
              </a:rPr>
              <a:t>What are active plate margins and trailing plate margins?</a:t>
            </a:r>
            <a:endParaRPr lang="en-IE" sz="2400" dirty="0">
              <a:latin typeface="Times New Roman" pitchFamily="18" charset="0"/>
              <a:cs typeface="Times New Roman" pitchFamily="18" charset="0"/>
            </a:endParaRPr>
          </a:p>
        </p:txBody>
      </p:sp>
    </p:spTree>
    <p:extLst>
      <p:ext uri="{BB962C8B-B14F-4D97-AF65-F5344CB8AC3E}">
        <p14:creationId xmlns:p14="http://schemas.microsoft.com/office/powerpoint/2010/main" val="31780431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8256" y="0"/>
            <a:ext cx="3600666"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Match the terms/descriptions</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49908" y="381331"/>
            <a:ext cx="8986588" cy="6186309"/>
          </a:xfrm>
          <a:prstGeom prst="rect">
            <a:avLst/>
          </a:prstGeom>
          <a:noFill/>
        </p:spPr>
        <p:txBody>
          <a:bodyPr wrap="square" rtlCol="0">
            <a:spAutoFit/>
          </a:bodyPr>
          <a:lstStyle/>
          <a:p>
            <a:pPr marL="342900" indent="-342900">
              <a:lnSpc>
                <a:spcPct val="150000"/>
              </a:lnSpc>
              <a:buFont typeface="+mj-lt"/>
              <a:buAutoNum type="arabicPeriod"/>
            </a:pPr>
            <a:r>
              <a:rPr lang="en-IE" dirty="0" smtClean="0">
                <a:latin typeface="Times New Roman" pitchFamily="18" charset="0"/>
                <a:cs typeface="Times New Roman" pitchFamily="18" charset="0"/>
              </a:rPr>
              <a:t>When magma cooled down on or in the earths crust</a:t>
            </a:r>
          </a:p>
          <a:p>
            <a:pPr marL="342900" indent="-342900">
              <a:lnSpc>
                <a:spcPct val="150000"/>
              </a:lnSpc>
              <a:buFont typeface="+mj-lt"/>
              <a:buAutoNum type="arabicPeriod"/>
            </a:pPr>
            <a:r>
              <a:rPr lang="en-IE" dirty="0" smtClean="0">
                <a:latin typeface="Times New Roman" pitchFamily="18" charset="0"/>
                <a:cs typeface="Times New Roman" pitchFamily="18" charset="0"/>
              </a:rPr>
              <a:t>Was changed by great heat into marble.</a:t>
            </a:r>
            <a:endParaRPr lang="en-IE" dirty="0">
              <a:latin typeface="Times New Roman" pitchFamily="18" charset="0"/>
              <a:cs typeface="Times New Roman" pitchFamily="18" charset="0"/>
            </a:endParaRPr>
          </a:p>
          <a:p>
            <a:pPr marL="342900" indent="-342900">
              <a:lnSpc>
                <a:spcPct val="150000"/>
              </a:lnSpc>
              <a:buFont typeface="+mj-lt"/>
              <a:buAutoNum type="arabicPeriod"/>
            </a:pPr>
            <a:r>
              <a:rPr lang="en-IE" dirty="0" smtClean="0">
                <a:latin typeface="Times New Roman" pitchFamily="18" charset="0"/>
                <a:cs typeface="Times New Roman" pitchFamily="18" charset="0"/>
              </a:rPr>
              <a:t>The formation and structure of rocks on the earths surface.</a:t>
            </a:r>
          </a:p>
          <a:p>
            <a:pPr marL="342900" indent="-342900">
              <a:lnSpc>
                <a:spcPct val="150000"/>
              </a:lnSpc>
              <a:buFont typeface="+mj-lt"/>
              <a:buAutoNum type="arabicPeriod"/>
            </a:pPr>
            <a:r>
              <a:rPr lang="en-IE" dirty="0" smtClean="0">
                <a:latin typeface="Times New Roman" pitchFamily="18" charset="0"/>
                <a:cs typeface="Times New Roman" pitchFamily="18" charset="0"/>
              </a:rPr>
              <a:t>Rocks formed from the broken down remains of other rocks.</a:t>
            </a:r>
          </a:p>
          <a:p>
            <a:pPr marL="342900" indent="-342900">
              <a:lnSpc>
                <a:spcPct val="150000"/>
              </a:lnSpc>
              <a:buFont typeface="+mj-lt"/>
              <a:buAutoNum type="arabicPeriod"/>
            </a:pPr>
            <a:r>
              <a:rPr lang="en-IE" dirty="0" smtClean="0">
                <a:latin typeface="Times New Roman" pitchFamily="18" charset="0"/>
                <a:cs typeface="Times New Roman" pitchFamily="18" charset="0"/>
              </a:rPr>
              <a:t>An inorganic rock usually brown or red in colour due to amount of iron oxide.</a:t>
            </a:r>
            <a:endParaRPr lang="en-IE" dirty="0">
              <a:latin typeface="Times New Roman" pitchFamily="18" charset="0"/>
              <a:cs typeface="Times New Roman" pitchFamily="18" charset="0"/>
            </a:endParaRPr>
          </a:p>
          <a:p>
            <a:pPr marL="342900" indent="-342900">
              <a:lnSpc>
                <a:spcPct val="150000"/>
              </a:lnSpc>
              <a:buFont typeface="+mj-lt"/>
              <a:buAutoNum type="arabicPeriod"/>
            </a:pPr>
            <a:r>
              <a:rPr lang="en-IE" dirty="0" smtClean="0">
                <a:latin typeface="Times New Roman" pitchFamily="18" charset="0"/>
                <a:cs typeface="Times New Roman" pitchFamily="18" charset="0"/>
              </a:rPr>
              <a:t>When sediments are compacted together under pressure and over time turn into rock.</a:t>
            </a:r>
          </a:p>
          <a:p>
            <a:pPr marL="342900" indent="-342900">
              <a:lnSpc>
                <a:spcPct val="150000"/>
              </a:lnSpc>
              <a:buFont typeface="+mj-lt"/>
              <a:buAutoNum type="arabicPeriod"/>
            </a:pPr>
            <a:r>
              <a:rPr lang="en-IE" dirty="0" smtClean="0">
                <a:latin typeface="Times New Roman" pitchFamily="18" charset="0"/>
                <a:cs typeface="Times New Roman" pitchFamily="18" charset="0"/>
              </a:rPr>
              <a:t>A hole is drilled, split and large pieces of rock are extracted.</a:t>
            </a:r>
          </a:p>
          <a:p>
            <a:pPr marL="342900" indent="-342900">
              <a:lnSpc>
                <a:spcPct val="150000"/>
              </a:lnSpc>
              <a:buFont typeface="+mj-lt"/>
              <a:buAutoNum type="arabicPeriod"/>
            </a:pPr>
            <a:r>
              <a:rPr lang="en-IE" dirty="0" smtClean="0">
                <a:latin typeface="Times New Roman" pitchFamily="18" charset="0"/>
                <a:cs typeface="Times New Roman" pitchFamily="18" charset="0"/>
              </a:rPr>
              <a:t>Where there is an absence of earthquake/volcanoes/fold mountain activity.</a:t>
            </a:r>
          </a:p>
          <a:p>
            <a:pPr marL="342900" indent="-342900">
              <a:lnSpc>
                <a:spcPct val="150000"/>
              </a:lnSpc>
              <a:buFont typeface="+mj-lt"/>
              <a:buAutoNum type="arabicPeriod"/>
            </a:pPr>
            <a:r>
              <a:rPr lang="en-IE" dirty="0" smtClean="0">
                <a:latin typeface="Times New Roman" pitchFamily="18" charset="0"/>
                <a:cs typeface="Times New Roman" pitchFamily="18" charset="0"/>
              </a:rPr>
              <a:t>Heavy machinery can damage the roads.</a:t>
            </a:r>
          </a:p>
          <a:p>
            <a:pPr marL="342900" indent="-342900">
              <a:lnSpc>
                <a:spcPct val="150000"/>
              </a:lnSpc>
              <a:buFont typeface="+mj-lt"/>
              <a:buAutoNum type="arabicPeriod"/>
            </a:pPr>
            <a:r>
              <a:rPr lang="en-IE" dirty="0" smtClean="0">
                <a:latin typeface="Times New Roman" pitchFamily="18" charset="0"/>
                <a:cs typeface="Times New Roman" pitchFamily="18" charset="0"/>
              </a:rPr>
              <a:t>When magma cools and hardens in the </a:t>
            </a:r>
            <a:r>
              <a:rPr lang="en-IE" b="1" i="1" dirty="0" smtClean="0">
                <a:solidFill>
                  <a:srgbClr val="FF0000"/>
                </a:solidFill>
                <a:latin typeface="Times New Roman" pitchFamily="18" charset="0"/>
                <a:cs typeface="Times New Roman" pitchFamily="18" charset="0"/>
              </a:rPr>
              <a:t>crust</a:t>
            </a:r>
            <a:r>
              <a:rPr lang="en-IE" dirty="0" smtClean="0">
                <a:latin typeface="Times New Roman" pitchFamily="18" charset="0"/>
                <a:cs typeface="Times New Roman" pitchFamily="18" charset="0"/>
              </a:rPr>
              <a:t> </a:t>
            </a:r>
            <a:r>
              <a:rPr lang="en-IE" dirty="0" smtClean="0">
                <a:latin typeface="Times New Roman" pitchFamily="18" charset="0"/>
                <a:cs typeface="Times New Roman" pitchFamily="18" charset="0"/>
              </a:rPr>
              <a:t>this type of rock is formed.</a:t>
            </a:r>
          </a:p>
          <a:p>
            <a:pPr marL="342900" indent="-342900">
              <a:lnSpc>
                <a:spcPct val="150000"/>
              </a:lnSpc>
              <a:buFont typeface="+mj-lt"/>
              <a:buAutoNum type="arabicPeriod"/>
            </a:pPr>
            <a:r>
              <a:rPr lang="en-IE" dirty="0" smtClean="0">
                <a:latin typeface="Times New Roman" pitchFamily="18" charset="0"/>
                <a:cs typeface="Times New Roman" pitchFamily="18" charset="0"/>
              </a:rPr>
              <a:t>A fine to medium-grained rock which ranges in colour.</a:t>
            </a:r>
          </a:p>
          <a:p>
            <a:pPr marL="342900" indent="-342900">
              <a:lnSpc>
                <a:spcPct val="150000"/>
              </a:lnSpc>
              <a:buFont typeface="+mj-lt"/>
              <a:buAutoNum type="arabicPeriod"/>
            </a:pPr>
            <a:r>
              <a:rPr lang="en-IE" dirty="0" smtClean="0">
                <a:latin typeface="Times New Roman" pitchFamily="18" charset="0"/>
                <a:cs typeface="Times New Roman" pitchFamily="18" charset="0"/>
              </a:rPr>
              <a:t>A rock high in calcium carbonate.</a:t>
            </a:r>
          </a:p>
          <a:p>
            <a:pPr marL="342900" indent="-342900">
              <a:lnSpc>
                <a:spcPct val="150000"/>
              </a:lnSpc>
              <a:buFont typeface="+mj-lt"/>
              <a:buAutoNum type="arabicPeriod"/>
            </a:pPr>
            <a:r>
              <a:rPr lang="en-IE" dirty="0" smtClean="0">
                <a:latin typeface="Times New Roman" pitchFamily="18" charset="0"/>
                <a:cs typeface="Times New Roman" pitchFamily="18" charset="0"/>
              </a:rPr>
              <a:t>Named after the city </a:t>
            </a:r>
            <a:r>
              <a:rPr lang="en-IE" dirty="0" err="1" smtClean="0">
                <a:latin typeface="Times New Roman" pitchFamily="18" charset="0"/>
                <a:cs typeface="Times New Roman" pitchFamily="18" charset="0"/>
              </a:rPr>
              <a:t>Carrara</a:t>
            </a:r>
            <a:r>
              <a:rPr lang="en-IE" dirty="0" smtClean="0">
                <a:latin typeface="Times New Roman" pitchFamily="18" charset="0"/>
                <a:cs typeface="Times New Roman" pitchFamily="18" charset="0"/>
              </a:rPr>
              <a:t> in Italy.</a:t>
            </a:r>
          </a:p>
          <a:p>
            <a:pPr marL="342900" indent="-342900">
              <a:lnSpc>
                <a:spcPct val="150000"/>
              </a:lnSpc>
              <a:buFont typeface="+mj-lt"/>
              <a:buAutoNum type="arabicPeriod"/>
            </a:pPr>
            <a:r>
              <a:rPr lang="en-IE" dirty="0" smtClean="0">
                <a:latin typeface="Times New Roman" pitchFamily="18" charset="0"/>
                <a:cs typeface="Times New Roman" pitchFamily="18" charset="0"/>
              </a:rPr>
              <a:t>People who work in Irelands pits and quarries.</a:t>
            </a:r>
          </a:p>
          <a:p>
            <a:endParaRPr lang="en-IE" dirty="0"/>
          </a:p>
        </p:txBody>
      </p:sp>
    </p:spTree>
    <p:extLst>
      <p:ext uri="{BB962C8B-B14F-4D97-AF65-F5344CB8AC3E}">
        <p14:creationId xmlns:p14="http://schemas.microsoft.com/office/powerpoint/2010/main" val="3352876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41941" y="2967335"/>
            <a:ext cx="6060122"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Igneous Rocks</a:t>
            </a:r>
            <a:endPar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551960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85450444"/>
              </p:ext>
            </p:extLst>
          </p:nvPr>
        </p:nvGraphicFramePr>
        <p:xfrm>
          <a:off x="179512" y="260648"/>
          <a:ext cx="8784976" cy="5697840"/>
        </p:xfrm>
        <a:graphic>
          <a:graphicData uri="http://schemas.openxmlformats.org/drawingml/2006/table">
            <a:tbl>
              <a:tblPr firstRow="1" bandRow="1">
                <a:tableStyleId>{5C22544A-7EE6-4342-B048-85BDC9FD1C3A}</a:tableStyleId>
              </a:tblPr>
              <a:tblGrid>
                <a:gridCol w="2196244"/>
                <a:gridCol w="2196244"/>
                <a:gridCol w="2196244"/>
                <a:gridCol w="2196244"/>
              </a:tblGrid>
              <a:tr h="1080120">
                <a:tc>
                  <a:txBody>
                    <a:bodyPr/>
                    <a:lstStyle/>
                    <a:p>
                      <a:pPr>
                        <a:lnSpc>
                          <a:spcPct val="150000"/>
                        </a:lnSpc>
                      </a:pPr>
                      <a:r>
                        <a:rPr lang="en-IE" sz="2000" dirty="0" smtClean="0">
                          <a:latin typeface="Times New Roman" pitchFamily="18" charset="0"/>
                          <a:cs typeface="Times New Roman" pitchFamily="18" charset="0"/>
                        </a:rPr>
                        <a:t>How</a:t>
                      </a:r>
                      <a:r>
                        <a:rPr lang="en-IE" sz="2000" baseline="0" dirty="0" smtClean="0">
                          <a:latin typeface="Times New Roman" pitchFamily="18" charset="0"/>
                          <a:cs typeface="Times New Roman" pitchFamily="18" charset="0"/>
                        </a:rPr>
                        <a:t> are igneous rocks formed?</a:t>
                      </a:r>
                      <a:endParaRPr lang="en-IE" sz="2000" dirty="0">
                        <a:latin typeface="Times New Roman" pitchFamily="18" charset="0"/>
                        <a:cs typeface="Times New Roman" pitchFamily="18" charset="0"/>
                      </a:endParaRPr>
                    </a:p>
                  </a:txBody>
                  <a:tcPr/>
                </a:tc>
                <a:tc>
                  <a:txBody>
                    <a:bodyPr/>
                    <a:lstStyle/>
                    <a:p>
                      <a:pPr>
                        <a:lnSpc>
                          <a:spcPct val="150000"/>
                        </a:lnSpc>
                      </a:pPr>
                      <a:r>
                        <a:rPr lang="en-IE" sz="2000" dirty="0" smtClean="0">
                          <a:latin typeface="Times New Roman" pitchFamily="18" charset="0"/>
                          <a:cs typeface="Times New Roman" pitchFamily="18" charset="0"/>
                        </a:rPr>
                        <a:t>Name two</a:t>
                      </a:r>
                      <a:r>
                        <a:rPr lang="en-IE" sz="2000" baseline="0" dirty="0" smtClean="0">
                          <a:latin typeface="Times New Roman" pitchFamily="18" charset="0"/>
                          <a:cs typeface="Times New Roman" pitchFamily="18" charset="0"/>
                        </a:rPr>
                        <a:t> famous igneous rocks</a:t>
                      </a:r>
                      <a:endParaRPr lang="en-IE" sz="2000" dirty="0">
                        <a:latin typeface="Times New Roman" pitchFamily="18" charset="0"/>
                        <a:cs typeface="Times New Roman" pitchFamily="18" charset="0"/>
                      </a:endParaRPr>
                    </a:p>
                  </a:txBody>
                  <a:tcPr/>
                </a:tc>
                <a:tc>
                  <a:txBody>
                    <a:bodyPr/>
                    <a:lstStyle/>
                    <a:p>
                      <a:pPr>
                        <a:lnSpc>
                          <a:spcPct val="150000"/>
                        </a:lnSpc>
                      </a:pPr>
                      <a:r>
                        <a:rPr lang="en-IE" sz="2000" dirty="0" smtClean="0">
                          <a:latin typeface="Times New Roman" pitchFamily="18" charset="0"/>
                          <a:cs typeface="Times New Roman" pitchFamily="18" charset="0"/>
                        </a:rPr>
                        <a:t>Where are they found in Ireland?</a:t>
                      </a:r>
                      <a:endParaRPr lang="en-IE" sz="2000" dirty="0">
                        <a:latin typeface="Times New Roman" pitchFamily="18" charset="0"/>
                        <a:cs typeface="Times New Roman" pitchFamily="18" charset="0"/>
                      </a:endParaRPr>
                    </a:p>
                  </a:txBody>
                  <a:tcPr/>
                </a:tc>
                <a:tc>
                  <a:txBody>
                    <a:bodyPr/>
                    <a:lstStyle/>
                    <a:p>
                      <a:pPr>
                        <a:lnSpc>
                          <a:spcPct val="150000"/>
                        </a:lnSpc>
                      </a:pPr>
                      <a:r>
                        <a:rPr lang="en-IE" sz="2000" dirty="0" smtClean="0">
                          <a:latin typeface="Times New Roman" pitchFamily="18" charset="0"/>
                          <a:cs typeface="Times New Roman" pitchFamily="18" charset="0"/>
                        </a:rPr>
                        <a:t>What</a:t>
                      </a:r>
                      <a:r>
                        <a:rPr lang="en-IE" sz="2000" baseline="0" dirty="0" smtClean="0">
                          <a:latin typeface="Times New Roman" pitchFamily="18" charset="0"/>
                          <a:cs typeface="Times New Roman" pitchFamily="18" charset="0"/>
                        </a:rPr>
                        <a:t> do we use igneous rocks for?</a:t>
                      </a:r>
                      <a:endParaRPr lang="en-IE" sz="2000" dirty="0">
                        <a:latin typeface="Times New Roman" pitchFamily="18" charset="0"/>
                        <a:cs typeface="Times New Roman" pitchFamily="18" charset="0"/>
                      </a:endParaRPr>
                    </a:p>
                  </a:txBody>
                  <a:tcPr/>
                </a:tc>
              </a:tr>
              <a:tr h="652457">
                <a:tc>
                  <a:txBody>
                    <a:bodyPr/>
                    <a:lstStyle/>
                    <a:p>
                      <a:pPr>
                        <a:lnSpc>
                          <a:spcPct val="150000"/>
                        </a:lnSpc>
                      </a:pPr>
                      <a:r>
                        <a:rPr lang="en-IE" sz="1800" dirty="0" smtClean="0">
                          <a:latin typeface="Times New Roman" pitchFamily="18" charset="0"/>
                          <a:cs typeface="Times New Roman" pitchFamily="18" charset="0"/>
                        </a:rPr>
                        <a:t>Igneous rocks</a:t>
                      </a:r>
                      <a:r>
                        <a:rPr lang="en-IE" sz="1800" baseline="0" dirty="0" smtClean="0">
                          <a:latin typeface="Times New Roman" pitchFamily="18" charset="0"/>
                          <a:cs typeface="Times New Roman" pitchFamily="18" charset="0"/>
                        </a:rPr>
                        <a:t> are formed when hot molten magma (in the crust) cooled down and solidified (or as lava on the land).  In the earths crust they are called ‘intrusive’ and on the surface they are called ‘extrusive’.</a:t>
                      </a:r>
                      <a:endParaRPr lang="en-IE" sz="1800" dirty="0">
                        <a:latin typeface="Times New Roman" pitchFamily="18" charset="0"/>
                        <a:cs typeface="Times New Roman" pitchFamily="18" charset="0"/>
                      </a:endParaRPr>
                    </a:p>
                  </a:txBody>
                  <a:tcPr/>
                </a:tc>
                <a:tc>
                  <a:txBody>
                    <a:bodyPr/>
                    <a:lstStyle/>
                    <a:p>
                      <a:pPr>
                        <a:lnSpc>
                          <a:spcPct val="150000"/>
                        </a:lnSpc>
                      </a:pPr>
                      <a:r>
                        <a:rPr lang="en-IE" sz="1800" dirty="0" smtClean="0">
                          <a:latin typeface="Times New Roman" pitchFamily="18" charset="0"/>
                          <a:cs typeface="Times New Roman" pitchFamily="18" charset="0"/>
                        </a:rPr>
                        <a:t>Intrusive</a:t>
                      </a:r>
                      <a:r>
                        <a:rPr lang="en-IE" sz="1800" baseline="0" dirty="0" smtClean="0">
                          <a:latin typeface="Times New Roman" pitchFamily="18" charset="0"/>
                          <a:cs typeface="Times New Roman" pitchFamily="18" charset="0"/>
                        </a:rPr>
                        <a:t> rocks in this group include </a:t>
                      </a:r>
                      <a:r>
                        <a:rPr lang="en-IE" sz="1800" b="1" baseline="0" dirty="0" smtClean="0">
                          <a:latin typeface="Times New Roman" pitchFamily="18" charset="0"/>
                          <a:cs typeface="Times New Roman" pitchFamily="18" charset="0"/>
                        </a:rPr>
                        <a:t>Granite</a:t>
                      </a:r>
                      <a:r>
                        <a:rPr lang="en-IE" sz="1800" baseline="0" dirty="0" smtClean="0">
                          <a:latin typeface="Times New Roman" pitchFamily="18" charset="0"/>
                          <a:cs typeface="Times New Roman" pitchFamily="18" charset="0"/>
                        </a:rPr>
                        <a:t> and extrusive rocks include </a:t>
                      </a:r>
                      <a:r>
                        <a:rPr lang="en-IE" sz="1800" b="1" baseline="0" dirty="0" smtClean="0">
                          <a:latin typeface="Times New Roman" pitchFamily="18" charset="0"/>
                          <a:cs typeface="Times New Roman" pitchFamily="18" charset="0"/>
                        </a:rPr>
                        <a:t>Basalt.</a:t>
                      </a:r>
                      <a:endParaRPr lang="en-IE" sz="1800" b="1" dirty="0">
                        <a:latin typeface="Times New Roman" pitchFamily="18" charset="0"/>
                        <a:cs typeface="Times New Roman" pitchFamily="18" charset="0"/>
                      </a:endParaRPr>
                    </a:p>
                  </a:txBody>
                  <a:tcPr/>
                </a:tc>
                <a:tc>
                  <a:txBody>
                    <a:bodyPr/>
                    <a:lstStyle/>
                    <a:p>
                      <a:pPr>
                        <a:lnSpc>
                          <a:spcPct val="150000"/>
                        </a:lnSpc>
                      </a:pPr>
                      <a:r>
                        <a:rPr lang="en-IE" sz="1800" dirty="0" smtClean="0">
                          <a:latin typeface="Times New Roman" pitchFamily="18" charset="0"/>
                          <a:cs typeface="Times New Roman" pitchFamily="18" charset="0"/>
                        </a:rPr>
                        <a:t>Basalt</a:t>
                      </a:r>
                      <a:r>
                        <a:rPr lang="en-IE" sz="1800" baseline="0" dirty="0" smtClean="0">
                          <a:latin typeface="Times New Roman" pitchFamily="18" charset="0"/>
                          <a:cs typeface="Times New Roman" pitchFamily="18" charset="0"/>
                        </a:rPr>
                        <a:t> is found in the Giants Causeway in Co. Antrim. Grey/Black in colour and contains small crystals. </a:t>
                      </a:r>
                    </a:p>
                    <a:p>
                      <a:pPr>
                        <a:lnSpc>
                          <a:spcPct val="150000"/>
                        </a:lnSpc>
                      </a:pPr>
                      <a:r>
                        <a:rPr lang="en-IE" sz="1800" baseline="0" dirty="0" smtClean="0">
                          <a:latin typeface="Times New Roman" pitchFamily="18" charset="0"/>
                          <a:cs typeface="Times New Roman" pitchFamily="18" charset="0"/>
                        </a:rPr>
                        <a:t>Granite is found in the Wicklow </a:t>
                      </a:r>
                      <a:r>
                        <a:rPr lang="en-IE" sz="1800" baseline="0" dirty="0" err="1" smtClean="0">
                          <a:latin typeface="Times New Roman" pitchFamily="18" charset="0"/>
                          <a:cs typeface="Times New Roman" pitchFamily="18" charset="0"/>
                        </a:rPr>
                        <a:t>Mtns</a:t>
                      </a:r>
                      <a:r>
                        <a:rPr lang="en-IE" sz="1800" baseline="0" dirty="0" smtClean="0">
                          <a:latin typeface="Times New Roman" pitchFamily="18" charset="0"/>
                          <a:cs typeface="Times New Roman" pitchFamily="18" charset="0"/>
                        </a:rPr>
                        <a:t>, varies in colour and has large crystals due to cooling slowly.</a:t>
                      </a:r>
                      <a:endParaRPr lang="en-IE" sz="1800" dirty="0">
                        <a:latin typeface="Times New Roman" pitchFamily="18" charset="0"/>
                        <a:cs typeface="Times New Roman" pitchFamily="18" charset="0"/>
                      </a:endParaRPr>
                    </a:p>
                  </a:txBody>
                  <a:tcPr/>
                </a:tc>
                <a:tc>
                  <a:txBody>
                    <a:bodyPr/>
                    <a:lstStyle/>
                    <a:p>
                      <a:pPr>
                        <a:lnSpc>
                          <a:spcPct val="150000"/>
                        </a:lnSpc>
                      </a:pPr>
                      <a:r>
                        <a:rPr lang="en-IE" sz="1800" dirty="0" smtClean="0">
                          <a:latin typeface="Times New Roman" pitchFamily="18" charset="0"/>
                          <a:cs typeface="Times New Roman" pitchFamily="18" charset="0"/>
                        </a:rPr>
                        <a:t>Basalt</a:t>
                      </a:r>
                      <a:r>
                        <a:rPr lang="en-IE" sz="1800" baseline="0" dirty="0" smtClean="0">
                          <a:latin typeface="Times New Roman" pitchFamily="18" charset="0"/>
                          <a:cs typeface="Times New Roman" pitchFamily="18" charset="0"/>
                        </a:rPr>
                        <a:t> is used in tarmac for road surfacing and granite is used for kitchen worktops or fireplaces.</a:t>
                      </a:r>
                      <a:endParaRPr lang="en-IE" sz="1800" dirty="0">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val="2937435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3521165" cy="257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61459"/>
            <a:ext cx="3946944" cy="2569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212976"/>
            <a:ext cx="3526546"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3212976"/>
            <a:ext cx="3946944"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6444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 y="0"/>
            <a:ext cx="9309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38083" y="0"/>
            <a:ext cx="6218497" cy="70788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000" b="1" cap="none" spc="0" dirty="0" smtClean="0">
                <a:ln w="50800"/>
                <a:solidFill>
                  <a:schemeClr val="bg2">
                    <a:lumMod val="75000"/>
                  </a:schemeClr>
                </a:solidFill>
                <a:effectLst/>
              </a:rPr>
              <a:t>Giants Causeway,Co.Antrim</a:t>
            </a:r>
            <a:endParaRPr lang="en-US" sz="4000" b="1" cap="none" spc="0" dirty="0">
              <a:ln w="50800"/>
              <a:solidFill>
                <a:schemeClr val="bg2">
                  <a:lumMod val="75000"/>
                </a:schemeClr>
              </a:solidFill>
              <a:effectLst/>
            </a:endParaRPr>
          </a:p>
        </p:txBody>
      </p:sp>
      <p:sp>
        <p:nvSpPr>
          <p:cNvPr id="3" name="Rectangle 2"/>
          <p:cNvSpPr/>
          <p:nvPr/>
        </p:nvSpPr>
        <p:spPr>
          <a:xfrm>
            <a:off x="7030115" y="5934670"/>
            <a:ext cx="2196435" cy="923330"/>
          </a:xfrm>
          <a:prstGeom prst="rect">
            <a:avLst/>
          </a:prstGeom>
          <a:noFill/>
        </p:spPr>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sz="5400" b="1" cap="none" spc="0" dirty="0" smtClean="0">
                <a:ln/>
                <a:solidFill>
                  <a:schemeClr val="accent5">
                    <a:tint val="50000"/>
                    <a:satMod val="180000"/>
                  </a:schemeClr>
                </a:solidFill>
                <a:effectLst/>
              </a:rPr>
              <a:t>Basalt</a:t>
            </a:r>
            <a:endParaRPr lang="en-US" sz="5400" b="1" cap="none" spc="0" dirty="0">
              <a:ln/>
              <a:solidFill>
                <a:schemeClr val="accent5">
                  <a:tint val="50000"/>
                  <a:satMod val="180000"/>
                </a:schemeClr>
              </a:solidFill>
              <a:effectLst/>
            </a:endParaRPr>
          </a:p>
        </p:txBody>
      </p:sp>
    </p:spTree>
    <p:extLst>
      <p:ext uri="{BB962C8B-B14F-4D97-AF65-F5344CB8AC3E}">
        <p14:creationId xmlns:p14="http://schemas.microsoft.com/office/powerpoint/2010/main" val="1463511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35696" y="2204864"/>
            <a:ext cx="573823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Sedimentary Rocks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805993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10762917"/>
              </p:ext>
            </p:extLst>
          </p:nvPr>
        </p:nvGraphicFramePr>
        <p:xfrm>
          <a:off x="179512" y="116632"/>
          <a:ext cx="8784976" cy="6525364"/>
        </p:xfrm>
        <a:graphic>
          <a:graphicData uri="http://schemas.openxmlformats.org/drawingml/2006/table">
            <a:tbl>
              <a:tblPr firstRow="1" bandRow="1">
                <a:tableStyleId>{5C22544A-7EE6-4342-B048-85BDC9FD1C3A}</a:tableStyleId>
              </a:tblPr>
              <a:tblGrid>
                <a:gridCol w="2196244"/>
                <a:gridCol w="2196244"/>
                <a:gridCol w="2196244"/>
                <a:gridCol w="2196244"/>
              </a:tblGrid>
              <a:tr h="1656184">
                <a:tc>
                  <a:txBody>
                    <a:bodyPr/>
                    <a:lstStyle/>
                    <a:p>
                      <a:r>
                        <a:rPr lang="en-IE" sz="2400" dirty="0" smtClean="0">
                          <a:latin typeface="Times New Roman" pitchFamily="18" charset="0"/>
                          <a:cs typeface="Times New Roman" pitchFamily="18" charset="0"/>
                        </a:rPr>
                        <a:t>How</a:t>
                      </a:r>
                      <a:r>
                        <a:rPr lang="en-IE" sz="2400" baseline="0" dirty="0" smtClean="0">
                          <a:latin typeface="Times New Roman" pitchFamily="18" charset="0"/>
                          <a:cs typeface="Times New Roman" pitchFamily="18" charset="0"/>
                        </a:rPr>
                        <a:t> are sedimentary rocks formed?</a:t>
                      </a:r>
                      <a:endParaRPr lang="en-IE" sz="2400" dirty="0">
                        <a:latin typeface="Times New Roman" pitchFamily="18" charset="0"/>
                        <a:cs typeface="Times New Roman" pitchFamily="18" charset="0"/>
                      </a:endParaRPr>
                    </a:p>
                  </a:txBody>
                  <a:tcPr/>
                </a:tc>
                <a:tc>
                  <a:txBody>
                    <a:bodyPr/>
                    <a:lstStyle/>
                    <a:p>
                      <a:r>
                        <a:rPr lang="en-IE" sz="2400" dirty="0" smtClean="0">
                          <a:latin typeface="Times New Roman" pitchFamily="18" charset="0"/>
                          <a:cs typeface="Times New Roman" pitchFamily="18" charset="0"/>
                        </a:rPr>
                        <a:t>Name two</a:t>
                      </a:r>
                      <a:r>
                        <a:rPr lang="en-IE" sz="2400" baseline="0" dirty="0" smtClean="0">
                          <a:latin typeface="Times New Roman" pitchFamily="18" charset="0"/>
                          <a:cs typeface="Times New Roman" pitchFamily="18" charset="0"/>
                        </a:rPr>
                        <a:t> famous sedimentary rocks</a:t>
                      </a:r>
                      <a:endParaRPr lang="en-IE" sz="2400" dirty="0">
                        <a:latin typeface="Times New Roman" pitchFamily="18" charset="0"/>
                        <a:cs typeface="Times New Roman" pitchFamily="18" charset="0"/>
                      </a:endParaRPr>
                    </a:p>
                  </a:txBody>
                  <a:tcPr/>
                </a:tc>
                <a:tc>
                  <a:txBody>
                    <a:bodyPr/>
                    <a:lstStyle/>
                    <a:p>
                      <a:r>
                        <a:rPr lang="en-IE" sz="2400" dirty="0" smtClean="0">
                          <a:latin typeface="Times New Roman" pitchFamily="18" charset="0"/>
                          <a:cs typeface="Times New Roman" pitchFamily="18" charset="0"/>
                        </a:rPr>
                        <a:t>Where are they found in Ireland?</a:t>
                      </a:r>
                      <a:endParaRPr lang="en-IE" sz="2400" dirty="0">
                        <a:latin typeface="Times New Roman" pitchFamily="18" charset="0"/>
                        <a:cs typeface="Times New Roman" pitchFamily="18" charset="0"/>
                      </a:endParaRPr>
                    </a:p>
                  </a:txBody>
                  <a:tcPr/>
                </a:tc>
                <a:tc>
                  <a:txBody>
                    <a:bodyPr/>
                    <a:lstStyle/>
                    <a:p>
                      <a:r>
                        <a:rPr lang="en-IE" sz="2400" dirty="0" smtClean="0">
                          <a:latin typeface="Times New Roman" pitchFamily="18" charset="0"/>
                          <a:cs typeface="Times New Roman" pitchFamily="18" charset="0"/>
                        </a:rPr>
                        <a:t>What</a:t>
                      </a:r>
                      <a:r>
                        <a:rPr lang="en-IE" sz="2400" baseline="0" dirty="0" smtClean="0">
                          <a:latin typeface="Times New Roman" pitchFamily="18" charset="0"/>
                          <a:cs typeface="Times New Roman" pitchFamily="18" charset="0"/>
                        </a:rPr>
                        <a:t> do we use sedimentary rocks for?</a:t>
                      </a:r>
                      <a:endParaRPr lang="en-IE" sz="2400" dirty="0">
                        <a:latin typeface="Times New Roman" pitchFamily="18" charset="0"/>
                        <a:cs typeface="Times New Roman" pitchFamily="18" charset="0"/>
                      </a:endParaRPr>
                    </a:p>
                  </a:txBody>
                  <a:tcPr/>
                </a:tc>
              </a:tr>
              <a:tr h="652457">
                <a:tc>
                  <a:txBody>
                    <a:bodyPr/>
                    <a:lstStyle/>
                    <a:p>
                      <a:pPr>
                        <a:lnSpc>
                          <a:spcPct val="150000"/>
                        </a:lnSpc>
                      </a:pPr>
                      <a:r>
                        <a:rPr lang="en-IE" sz="1900" dirty="0" smtClean="0">
                          <a:latin typeface="Times New Roman" pitchFamily="18" charset="0"/>
                          <a:cs typeface="Times New Roman" pitchFamily="18" charset="0"/>
                        </a:rPr>
                        <a:t>Sedimentary rocks are formed due</a:t>
                      </a:r>
                      <a:r>
                        <a:rPr lang="en-IE" sz="1900" baseline="0" dirty="0" smtClean="0">
                          <a:latin typeface="Times New Roman" pitchFamily="18" charset="0"/>
                          <a:cs typeface="Times New Roman" pitchFamily="18" charset="0"/>
                        </a:rPr>
                        <a:t> to the compression of the remains of plants, animals or other rocks</a:t>
                      </a:r>
                      <a:r>
                        <a:rPr lang="en-IE" sz="1900" dirty="0" smtClean="0">
                          <a:latin typeface="Times New Roman" pitchFamily="18" charset="0"/>
                          <a:cs typeface="Times New Roman" pitchFamily="18" charset="0"/>
                        </a:rPr>
                        <a:t>.</a:t>
                      </a:r>
                      <a:endParaRPr lang="en-IE" sz="1900" dirty="0">
                        <a:latin typeface="Times New Roman" pitchFamily="18" charset="0"/>
                        <a:cs typeface="Times New Roman" pitchFamily="18" charset="0"/>
                      </a:endParaRPr>
                    </a:p>
                  </a:txBody>
                  <a:tcPr/>
                </a:tc>
                <a:tc>
                  <a:txBody>
                    <a:bodyPr/>
                    <a:lstStyle/>
                    <a:p>
                      <a:pPr>
                        <a:lnSpc>
                          <a:spcPct val="150000"/>
                        </a:lnSpc>
                      </a:pPr>
                      <a:r>
                        <a:rPr lang="en-IE" sz="1900" dirty="0" smtClean="0">
                          <a:latin typeface="Times New Roman" pitchFamily="18" charset="0"/>
                          <a:cs typeface="Times New Roman" pitchFamily="18" charset="0"/>
                        </a:rPr>
                        <a:t>Limestone can</a:t>
                      </a:r>
                      <a:r>
                        <a:rPr lang="en-IE" sz="1900" baseline="0" dirty="0" smtClean="0">
                          <a:latin typeface="Times New Roman" pitchFamily="18" charset="0"/>
                          <a:cs typeface="Times New Roman" pitchFamily="18" charset="0"/>
                        </a:rPr>
                        <a:t> be white/grey or black.  Limestone is an organic rock (made from the remains of living things).</a:t>
                      </a:r>
                    </a:p>
                    <a:p>
                      <a:pPr>
                        <a:lnSpc>
                          <a:spcPct val="150000"/>
                        </a:lnSpc>
                      </a:pPr>
                      <a:r>
                        <a:rPr lang="en-IE" sz="1900" baseline="0" dirty="0" smtClean="0">
                          <a:latin typeface="Times New Roman" pitchFamily="18" charset="0"/>
                          <a:cs typeface="Times New Roman" pitchFamily="18" charset="0"/>
                        </a:rPr>
                        <a:t>Sandstone (brown  or red) inorganic rock as it is made from the remains of other rocks.</a:t>
                      </a:r>
                    </a:p>
                  </a:txBody>
                  <a:tcPr/>
                </a:tc>
                <a:tc>
                  <a:txBody>
                    <a:bodyPr/>
                    <a:lstStyle/>
                    <a:p>
                      <a:pPr>
                        <a:lnSpc>
                          <a:spcPct val="150000"/>
                        </a:lnSpc>
                      </a:pPr>
                      <a:r>
                        <a:rPr lang="en-IE" sz="1900" dirty="0" smtClean="0">
                          <a:latin typeface="Times New Roman" pitchFamily="18" charset="0"/>
                          <a:cs typeface="Times New Roman" pitchFamily="18" charset="0"/>
                        </a:rPr>
                        <a:t>Limestone is found in the central plains of Ireland and the </a:t>
                      </a:r>
                      <a:r>
                        <a:rPr lang="en-IE" sz="1900" dirty="0" err="1" smtClean="0">
                          <a:latin typeface="Times New Roman" pitchFamily="18" charset="0"/>
                          <a:cs typeface="Times New Roman" pitchFamily="18" charset="0"/>
                        </a:rPr>
                        <a:t>Burren</a:t>
                      </a:r>
                      <a:r>
                        <a:rPr lang="en-IE" sz="1900" dirty="0" smtClean="0">
                          <a:latin typeface="Times New Roman" pitchFamily="18" charset="0"/>
                          <a:cs typeface="Times New Roman" pitchFamily="18" charset="0"/>
                        </a:rPr>
                        <a:t> in Co. Clare.</a:t>
                      </a:r>
                    </a:p>
                    <a:p>
                      <a:pPr>
                        <a:lnSpc>
                          <a:spcPct val="150000"/>
                        </a:lnSpc>
                      </a:pPr>
                      <a:endParaRPr lang="en-IE" sz="1900" dirty="0" smtClean="0">
                        <a:latin typeface="Times New Roman" pitchFamily="18" charset="0"/>
                        <a:cs typeface="Times New Roman" pitchFamily="18" charset="0"/>
                      </a:endParaRPr>
                    </a:p>
                    <a:p>
                      <a:pPr>
                        <a:lnSpc>
                          <a:spcPct val="150000"/>
                        </a:lnSpc>
                      </a:pPr>
                      <a:r>
                        <a:rPr lang="en-IE" sz="1900" dirty="0" smtClean="0">
                          <a:latin typeface="Times New Roman" pitchFamily="18" charset="0"/>
                          <a:cs typeface="Times New Roman" pitchFamily="18" charset="0"/>
                        </a:rPr>
                        <a:t>Sandstone</a:t>
                      </a:r>
                      <a:r>
                        <a:rPr lang="en-IE" sz="1900" baseline="0" dirty="0" smtClean="0">
                          <a:latin typeface="Times New Roman" pitchFamily="18" charset="0"/>
                          <a:cs typeface="Times New Roman" pitchFamily="18" charset="0"/>
                        </a:rPr>
                        <a:t> is found in the </a:t>
                      </a:r>
                      <a:r>
                        <a:rPr lang="en-IE" sz="1900" baseline="0" dirty="0" err="1" smtClean="0">
                          <a:latin typeface="Times New Roman" pitchFamily="18" charset="0"/>
                          <a:cs typeface="Times New Roman" pitchFamily="18" charset="0"/>
                        </a:rPr>
                        <a:t>Comeragh</a:t>
                      </a:r>
                      <a:r>
                        <a:rPr lang="en-IE" sz="1900" baseline="0" dirty="0" smtClean="0">
                          <a:latin typeface="Times New Roman" pitchFamily="18" charset="0"/>
                          <a:cs typeface="Times New Roman" pitchFamily="18" charset="0"/>
                        </a:rPr>
                        <a:t> mountains of Co. Waterford and Cork.</a:t>
                      </a:r>
                      <a:endParaRPr lang="en-IE" sz="1900" dirty="0">
                        <a:latin typeface="Times New Roman" pitchFamily="18" charset="0"/>
                        <a:cs typeface="Times New Roman" pitchFamily="18" charset="0"/>
                      </a:endParaRPr>
                    </a:p>
                  </a:txBody>
                  <a:tcPr/>
                </a:tc>
                <a:tc>
                  <a:txBody>
                    <a:bodyPr/>
                    <a:lstStyle/>
                    <a:p>
                      <a:pPr>
                        <a:lnSpc>
                          <a:spcPct val="150000"/>
                        </a:lnSpc>
                      </a:pPr>
                      <a:r>
                        <a:rPr lang="en-IE" sz="1900" dirty="0" smtClean="0">
                          <a:latin typeface="Times New Roman" pitchFamily="18" charset="0"/>
                          <a:cs typeface="Times New Roman" pitchFamily="18" charset="0"/>
                        </a:rPr>
                        <a:t>Limestone</a:t>
                      </a:r>
                      <a:r>
                        <a:rPr lang="en-IE" sz="1900" baseline="0" dirty="0" smtClean="0">
                          <a:latin typeface="Times New Roman" pitchFamily="18" charset="0"/>
                          <a:cs typeface="Times New Roman" pitchFamily="18" charset="0"/>
                        </a:rPr>
                        <a:t> is used for the façade of buildings.</a:t>
                      </a:r>
                    </a:p>
                    <a:p>
                      <a:pPr>
                        <a:lnSpc>
                          <a:spcPct val="150000"/>
                        </a:lnSpc>
                      </a:pPr>
                      <a:endParaRPr lang="en-IE" sz="1900" baseline="0" dirty="0" smtClean="0">
                        <a:latin typeface="Times New Roman" pitchFamily="18" charset="0"/>
                        <a:cs typeface="Times New Roman" pitchFamily="18" charset="0"/>
                      </a:endParaRPr>
                    </a:p>
                    <a:p>
                      <a:pPr>
                        <a:lnSpc>
                          <a:spcPct val="150000"/>
                        </a:lnSpc>
                      </a:pPr>
                      <a:r>
                        <a:rPr lang="en-IE" sz="1900" baseline="0" dirty="0" smtClean="0">
                          <a:latin typeface="Times New Roman" pitchFamily="18" charset="0"/>
                          <a:cs typeface="Times New Roman" pitchFamily="18" charset="0"/>
                        </a:rPr>
                        <a:t>Sandstone is used in the mixture of cement and building blocks.</a:t>
                      </a:r>
                      <a:endParaRPr lang="en-IE" sz="1900" dirty="0">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val="539045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4104456" cy="2271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32656"/>
            <a:ext cx="4165027" cy="2271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508" y="2708920"/>
            <a:ext cx="2934072" cy="1956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508" y="4869160"/>
            <a:ext cx="2909052"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9872" y="2708919"/>
            <a:ext cx="5461171" cy="390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14430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SOHO</Template>
  <TotalTime>75</TotalTime>
  <Words>853</Words>
  <Application>Microsoft Office PowerPoint</Application>
  <PresentationFormat>On-screen Show (4:3)</PresentationFormat>
  <Paragraphs>125</Paragraphs>
  <Slides>26</Slides>
  <Notes>5</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Soho</vt:lpstr>
      <vt:lpstr>The rock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5: The Rock Cycle</vt:lpstr>
      <vt:lpstr>Chapter 5: The Rock Cycle</vt:lpstr>
      <vt:lpstr>Chapter 5: The Rock Cycle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rock cycle</dc:title>
  <dc:creator>Sue Davis</dc:creator>
  <cp:lastModifiedBy>CR Teacher</cp:lastModifiedBy>
  <cp:revision>8</cp:revision>
  <dcterms:created xsi:type="dcterms:W3CDTF">2012-10-12T10:27:33Z</dcterms:created>
  <dcterms:modified xsi:type="dcterms:W3CDTF">2012-10-19T09:14:09Z</dcterms:modified>
</cp:coreProperties>
</file>