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Lst>
  <p:notesMasterIdLst>
    <p:notesMasterId r:id="rId63"/>
  </p:notesMasterIdLst>
  <p:sldIdLst>
    <p:sldId id="256" r:id="rId3"/>
    <p:sldId id="260" r:id="rId4"/>
    <p:sldId id="295" r:id="rId5"/>
    <p:sldId id="296" r:id="rId6"/>
    <p:sldId id="261" r:id="rId7"/>
    <p:sldId id="262" r:id="rId8"/>
    <p:sldId id="297" r:id="rId9"/>
    <p:sldId id="267" r:id="rId10"/>
    <p:sldId id="304" r:id="rId11"/>
    <p:sldId id="301" r:id="rId12"/>
    <p:sldId id="302" r:id="rId13"/>
    <p:sldId id="305" r:id="rId14"/>
    <p:sldId id="263" r:id="rId15"/>
    <p:sldId id="264" r:id="rId16"/>
    <p:sldId id="298" r:id="rId17"/>
    <p:sldId id="265" r:id="rId18"/>
    <p:sldId id="306" r:id="rId19"/>
    <p:sldId id="307" r:id="rId20"/>
    <p:sldId id="308" r:id="rId21"/>
    <p:sldId id="269" r:id="rId22"/>
    <p:sldId id="299" r:id="rId23"/>
    <p:sldId id="300" r:id="rId24"/>
    <p:sldId id="313" r:id="rId25"/>
    <p:sldId id="309" r:id="rId26"/>
    <p:sldId id="272" r:id="rId27"/>
    <p:sldId id="273" r:id="rId28"/>
    <p:sldId id="311" r:id="rId29"/>
    <p:sldId id="310" r:id="rId30"/>
    <p:sldId id="314" r:id="rId31"/>
    <p:sldId id="315" r:id="rId32"/>
    <p:sldId id="316" r:id="rId33"/>
    <p:sldId id="312" r:id="rId34"/>
    <p:sldId id="317" r:id="rId35"/>
    <p:sldId id="328" r:id="rId36"/>
    <p:sldId id="280" r:id="rId37"/>
    <p:sldId id="319" r:id="rId38"/>
    <p:sldId id="320" r:id="rId39"/>
    <p:sldId id="321" r:id="rId40"/>
    <p:sldId id="318" r:id="rId41"/>
    <p:sldId id="281" r:id="rId42"/>
    <p:sldId id="323" r:id="rId43"/>
    <p:sldId id="324" r:id="rId44"/>
    <p:sldId id="325" r:id="rId45"/>
    <p:sldId id="322" r:id="rId46"/>
    <p:sldId id="282" r:id="rId47"/>
    <p:sldId id="283" r:id="rId48"/>
    <p:sldId id="284" r:id="rId49"/>
    <p:sldId id="285" r:id="rId50"/>
    <p:sldId id="286" r:id="rId51"/>
    <p:sldId id="326" r:id="rId52"/>
    <p:sldId id="287" r:id="rId53"/>
    <p:sldId id="288" r:id="rId54"/>
    <p:sldId id="327" r:id="rId55"/>
    <p:sldId id="289" r:id="rId56"/>
    <p:sldId id="290" r:id="rId57"/>
    <p:sldId id="291" r:id="rId58"/>
    <p:sldId id="292" r:id="rId59"/>
    <p:sldId id="293" r:id="rId60"/>
    <p:sldId id="294" r:id="rId61"/>
    <p:sldId id="257" r:id="rId6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4BAC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howGuides="1">
      <p:cViewPr varScale="1">
        <p:scale>
          <a:sx n="87" d="100"/>
          <a:sy n="87" d="100"/>
        </p:scale>
        <p:origin x="-792" y="-90"/>
      </p:cViewPr>
      <p:guideLst>
        <p:guide orient="horz" pos="2160"/>
        <p:guide orient="horz" pos="864"/>
        <p:guide orient="horz" pos="3984"/>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117AFDA-A2A6-4710-B58E-E058CC3EF692}" type="datetimeFigureOut">
              <a:rPr lang="en-US" smtClean="0"/>
              <a:t>12/19/2012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0A4C18E-325B-4787-AF7E-6CBBA729D017}" type="slidenum">
              <a:rPr lang="en-US" smtClean="0"/>
              <a:t>‹#›</a:t>
            </a:fld>
            <a:endParaRPr lang="en-US"/>
          </a:p>
        </p:txBody>
      </p:sp>
    </p:spTree>
    <p:extLst>
      <p:ext uri="{BB962C8B-B14F-4D97-AF65-F5344CB8AC3E}">
        <p14:creationId xmlns:p14="http://schemas.microsoft.com/office/powerpoint/2010/main" val="39113137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50A4C18E-325B-4787-AF7E-6CBBA729D017}" type="slidenum">
              <a:rPr lang="en-US" smtClean="0"/>
              <a:t>1</a:t>
            </a:fld>
            <a:endParaRPr lang="en-US"/>
          </a:p>
        </p:txBody>
      </p:sp>
    </p:spTree>
    <p:extLst>
      <p:ext uri="{BB962C8B-B14F-4D97-AF65-F5344CB8AC3E}">
        <p14:creationId xmlns:p14="http://schemas.microsoft.com/office/powerpoint/2010/main" val="12889525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CE63C4-0361-43FA-AD12-E1A05190C548}" type="slidenum">
              <a:rPr lang="en-GB"/>
              <a:pPr/>
              <a:t>21</a:t>
            </a:fld>
            <a:endParaRPr lang="en-GB"/>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p:txBody>
          <a:bodyPr/>
          <a:lstStyle/>
          <a:p>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D234B62-54DF-4138-972A-2CCE86C342AE}" type="slidenum">
              <a:rPr lang="en-GB"/>
              <a:pPr/>
              <a:t>22</a:t>
            </a:fld>
            <a:endParaRPr lang="en-GB"/>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p:txBody>
          <a:bodyPr/>
          <a:lstStyle/>
          <a:p>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climbing_emission_lg1.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42205"/>
          <a:stretch/>
        </p:blipFill>
        <p:spPr>
          <a:xfrm>
            <a:off x="0" y="0"/>
            <a:ext cx="9144000" cy="3860800"/>
          </a:xfrm>
          <a:prstGeom prst="rect">
            <a:avLst/>
          </a:prstGeom>
          <a:effectLst>
            <a:reflection blurRad="6350" stA="50000" endA="300" endPos="55000" dir="5400000" sy="-100000" algn="bl" rotWithShape="0"/>
          </a:effectLst>
        </p:spPr>
      </p:pic>
      <p:sp>
        <p:nvSpPr>
          <p:cNvPr id="2" name="Title 1"/>
          <p:cNvSpPr>
            <a:spLocks noGrp="1"/>
          </p:cNvSpPr>
          <p:nvPr>
            <p:ph type="ctrTitle"/>
          </p:nvPr>
        </p:nvSpPr>
        <p:spPr>
          <a:xfrm>
            <a:off x="685800" y="4063314"/>
            <a:ext cx="7772400" cy="1143000"/>
          </a:xfrm>
        </p:spPr>
        <p:txBody>
          <a:bodyPr/>
          <a:lstStyle>
            <a:lvl1pPr algn="ctr">
              <a:defRPr>
                <a:solidFill>
                  <a:schemeClr val="tx2">
                    <a:lumMod val="50000"/>
                  </a:schemeClr>
                </a:solidFill>
                <a:effectLst>
                  <a:reflection blurRad="6350" stA="25000" endPos="45500" dir="5400000" sy="-100000" algn="bl" rotWithShape="0"/>
                </a:effectLst>
              </a:defRPr>
            </a:lvl1pPr>
          </a:lstStyle>
          <a:p>
            <a:r>
              <a:rPr lang="en-US" smtClean="0"/>
              <a:t>Click to edit Master title style</a:t>
            </a:r>
            <a:endParaRPr lang="en-US"/>
          </a:p>
        </p:txBody>
      </p:sp>
      <p:sp>
        <p:nvSpPr>
          <p:cNvPr id="3" name="Subtitle 2"/>
          <p:cNvSpPr>
            <a:spLocks noGrp="1"/>
          </p:cNvSpPr>
          <p:nvPr>
            <p:ph type="subTitle" idx="1"/>
          </p:nvPr>
        </p:nvSpPr>
        <p:spPr>
          <a:xfrm>
            <a:off x="1371600" y="5206314"/>
            <a:ext cx="6400800" cy="1143000"/>
          </a:xfrm>
        </p:spPr>
        <p:txBody>
          <a:bodyPr/>
          <a:lstStyle>
            <a:lvl1pPr marL="0" indent="0" algn="ctr">
              <a:buNone/>
              <a:defRPr>
                <a:solidFill>
                  <a:schemeClr val="tx2">
                    <a:lumMod val="50000"/>
                  </a:schemeClr>
                </a:solidFill>
                <a:effectLst>
                  <a:reflection blurRad="6350" stA="25000" endPos="45500" dir="5400000" sy="-100000" algn="bl" rotWithShape="0"/>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12C9470-335F-4FB4-A190-08EBD6AEAE67}" type="datetimeFigureOut">
              <a:rPr lang="en-US" smtClean="0"/>
              <a:t>12/19/2012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C14F29-5060-4830-A216-B31A92D65088}" type="slidenum">
              <a:rPr lang="en-US" smtClean="0"/>
              <a:t>‹#›</a:t>
            </a:fld>
            <a:endParaRPr lang="en-US"/>
          </a:p>
        </p:txBody>
      </p:sp>
    </p:spTree>
    <p:extLst>
      <p:ext uri="{BB962C8B-B14F-4D97-AF65-F5344CB8AC3E}">
        <p14:creationId xmlns:p14="http://schemas.microsoft.com/office/powerpoint/2010/main" val="3035028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3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solidFill>
                  <a:schemeClr val="tx2">
                    <a:lumMod val="50000"/>
                  </a:schemeClr>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12C9470-335F-4FB4-A190-08EBD6AEAE67}" type="datetimeFigureOut">
              <a:rPr lang="en-US" smtClean="0"/>
              <a:t>12/19/2012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C14F29-5060-4830-A216-B31A92D65088}" type="slidenum">
              <a:rPr lang="en-US" smtClean="0"/>
              <a:t>‹#›</a:t>
            </a:fld>
            <a:endParaRPr lang="en-US"/>
          </a:p>
        </p:txBody>
      </p:sp>
    </p:spTree>
    <p:extLst>
      <p:ext uri="{BB962C8B-B14F-4D97-AF65-F5344CB8AC3E}">
        <p14:creationId xmlns:p14="http://schemas.microsoft.com/office/powerpoint/2010/main" val="270784783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12C9470-335F-4FB4-A190-08EBD6AEAE67}" type="datetimeFigureOut">
              <a:rPr lang="en-US" smtClean="0"/>
              <a:t>12/19/2012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C14F29-5060-4830-A216-B31A92D65088}" type="slidenum">
              <a:rPr lang="en-US" smtClean="0"/>
              <a:t>‹#›</a:t>
            </a:fld>
            <a:endParaRPr lang="en-US"/>
          </a:p>
        </p:txBody>
      </p:sp>
    </p:spTree>
    <p:extLst>
      <p:ext uri="{BB962C8B-B14F-4D97-AF65-F5344CB8AC3E}">
        <p14:creationId xmlns:p14="http://schemas.microsoft.com/office/powerpoint/2010/main" val="4059983185"/>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62800" y="1371600"/>
            <a:ext cx="1524000" cy="4953000"/>
          </a:xfrm>
        </p:spPr>
        <p:txBody>
          <a:bodyPr vert="eaVert"/>
          <a:lstStyle>
            <a:lvl1pPr>
              <a:defRPr>
                <a:solidFill>
                  <a:schemeClr val="tx2">
                    <a:lumMod val="50000"/>
                  </a:schemeClr>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371600"/>
            <a:ext cx="6705600" cy="4953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12C9470-335F-4FB4-A190-08EBD6AEAE67}" type="datetimeFigureOut">
              <a:rPr lang="en-US" smtClean="0"/>
              <a:t>12/19/2012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C14F29-5060-4830-A216-B31A92D65088}" type="slidenum">
              <a:rPr lang="en-US" smtClean="0"/>
              <a:t>‹#›</a:t>
            </a:fld>
            <a:endParaRPr lang="en-US"/>
          </a:p>
        </p:txBody>
      </p:sp>
    </p:spTree>
    <p:extLst>
      <p:ext uri="{BB962C8B-B14F-4D97-AF65-F5344CB8AC3E}">
        <p14:creationId xmlns:p14="http://schemas.microsoft.com/office/powerpoint/2010/main" val="9349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lvl1pPr algn="l">
              <a:defRPr>
                <a:solidFill>
                  <a:schemeClr val="bg1"/>
                </a:solidFill>
              </a:defRPr>
            </a:lvl1p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12C9470-335F-4FB4-A190-08EBD6AEAE67}" type="datetimeFigureOut">
              <a:rPr lang="en-US" smtClean="0"/>
              <a:t>12/19/2012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C14F29-5060-4830-A216-B31A92D65088}" type="slidenum">
              <a:rPr lang="en-US" smtClean="0"/>
              <a:t>‹#›</a:t>
            </a:fld>
            <a:endParaRPr lang="en-US"/>
          </a:p>
        </p:txBody>
      </p:sp>
    </p:spTree>
    <p:extLst>
      <p:ext uri="{BB962C8B-B14F-4D97-AF65-F5344CB8AC3E}">
        <p14:creationId xmlns:p14="http://schemas.microsoft.com/office/powerpoint/2010/main" val="314651465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1_Title and Content">
    <p:bg>
      <p:bgPr>
        <a:solidFill>
          <a:schemeClr val="tx1"/>
        </a:solidFill>
        <a:effectLst/>
      </p:bgPr>
    </p:bg>
    <p:spTree>
      <p:nvGrpSpPr>
        <p:cNvPr id="1" name=""/>
        <p:cNvGrpSpPr/>
        <p:nvPr/>
      </p:nvGrpSpPr>
      <p:grpSpPr>
        <a:xfrm>
          <a:off x="0" y="0"/>
          <a:ext cx="0" cy="0"/>
          <a:chOff x="0" y="0"/>
          <a:chExt cx="0" cy="0"/>
        </a:xfrm>
      </p:grpSpPr>
      <p:pic>
        <p:nvPicPr>
          <p:cNvPr id="9" name="climbing_emission_lg1.wmv">
            <a:hlinkClick r:id="" action="ppaction://media"/>
          </p:cNvPr>
          <p:cNvPicPr>
            <a:picLocks noChangeAspect="1"/>
          </p:cNvPicPr>
          <p:nvPr userDrawn="1">
            <a:videoFile r:link="rId2"/>
            <p:extLst>
              <p:ext uri="{DAA4B4D4-6D71-4841-9C94-3DE7FCFB9230}">
                <p14:media xmlns:p14="http://schemas.microsoft.com/office/powerpoint/2010/main" r:embed="rId1"/>
              </p:ext>
            </p:extLst>
          </p:nvPr>
        </p:nvPicPr>
        <p:blipFill rotWithShape="1">
          <a:blip r:embed="rId4"/>
          <a:srcRect t="60456" b="20219"/>
          <a:stretch/>
        </p:blipFill>
        <p:spPr>
          <a:xfrm>
            <a:off x="0" y="0"/>
            <a:ext cx="9144000" cy="1290918"/>
          </a:xfrm>
          <a:prstGeom prst="rect">
            <a:avLst/>
          </a:prstGeom>
          <a:effectLst>
            <a:reflection blurRad="6350" stA="15000" endPos="75000" dir="5400000" sy="-100000" algn="bl" rotWithShape="0"/>
          </a:effectLst>
        </p:spPr>
      </p:pic>
      <p:sp>
        <p:nvSpPr>
          <p:cNvPr id="2" name="Title 1"/>
          <p:cNvSpPr>
            <a:spLocks noGrp="1"/>
          </p:cNvSpPr>
          <p:nvPr>
            <p:ph type="title"/>
          </p:nvPr>
        </p:nvSpPr>
        <p:spPr>
          <a:xfrm>
            <a:off x="457200" y="76200"/>
            <a:ext cx="8229600" cy="1143000"/>
          </a:xfrm>
        </p:spPr>
        <p:txBody>
          <a:bodyPr/>
          <a:lstStyle>
            <a:lvl1pPr algn="l">
              <a:defRPr>
                <a:solidFill>
                  <a:schemeClr val="bg1"/>
                </a:solidFill>
              </a:defRPr>
            </a:lvl1p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12C9470-335F-4FB4-A190-08EBD6AEAE67}" type="datetimeFigureOut">
              <a:rPr lang="en-US" smtClean="0"/>
              <a:t>12/19/2012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C14F29-5060-4830-A216-B31A92D65088}" type="slidenum">
              <a:rPr lang="en-US" smtClean="0"/>
              <a:t>‹#›</a:t>
            </a:fld>
            <a:endParaRPr lang="en-US"/>
          </a:p>
        </p:txBody>
      </p:sp>
    </p:spTree>
    <p:extLst>
      <p:ext uri="{BB962C8B-B14F-4D97-AF65-F5344CB8AC3E}">
        <p14:creationId xmlns:p14="http://schemas.microsoft.com/office/powerpoint/2010/main" val="2643132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3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repeatCount="indefinite" fill="hold" display="0">
                  <p:stCondLst>
                    <p:cond delay="indefinite"/>
                  </p:stCondLst>
                </p:cTn>
                <p:tgtEl>
                  <p:spTgt spid="9"/>
                </p:tgtEl>
              </p:cMediaNode>
            </p:video>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590925"/>
            <a:ext cx="7772400" cy="1362075"/>
          </a:xfrm>
        </p:spPr>
        <p:txBody>
          <a:bodyPr anchor="t"/>
          <a:lstStyle>
            <a:lvl1pPr algn="l">
              <a:defRPr sz="4000" b="1" cap="all">
                <a:solidFill>
                  <a:schemeClr val="tx2">
                    <a:lumMod val="50000"/>
                  </a:schemeClr>
                </a:solidFill>
                <a:effectLst>
                  <a:reflection blurRad="6350" stA="25000" endPos="45500" dir="5400000" sy="-100000" algn="bl" rotWithShape="0"/>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722313" y="2090738"/>
            <a:ext cx="7772400" cy="1500187"/>
          </a:xfrm>
        </p:spPr>
        <p:txBody>
          <a:bodyPr anchor="b"/>
          <a:lstStyle>
            <a:lvl1pPr marL="0" indent="0">
              <a:buNone/>
              <a:defRPr sz="2000">
                <a:solidFill>
                  <a:schemeClr val="tx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12C9470-335F-4FB4-A190-08EBD6AEAE67}" type="datetimeFigureOut">
              <a:rPr lang="en-US" smtClean="0"/>
              <a:t>12/19/2012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C14F29-5060-4830-A216-B31A92D65088}" type="slidenum">
              <a:rPr lang="en-US" smtClean="0"/>
              <a:t>‹#›</a:t>
            </a:fld>
            <a:endParaRPr lang="en-US"/>
          </a:p>
        </p:txBody>
      </p:sp>
    </p:spTree>
    <p:extLst>
      <p:ext uri="{BB962C8B-B14F-4D97-AF65-F5344CB8AC3E}">
        <p14:creationId xmlns:p14="http://schemas.microsoft.com/office/powerpoint/2010/main" val="149536943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71600"/>
            <a:ext cx="40386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371600"/>
            <a:ext cx="40386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12C9470-335F-4FB4-A190-08EBD6AEAE67}" type="datetimeFigureOut">
              <a:rPr lang="en-US" smtClean="0"/>
              <a:t>12/19/2012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C14F29-5060-4830-A216-B31A92D65088}" type="slidenum">
              <a:rPr lang="en-US" smtClean="0"/>
              <a:t>‹#›</a:t>
            </a:fld>
            <a:endParaRPr lang="en-US"/>
          </a:p>
        </p:txBody>
      </p:sp>
    </p:spTree>
    <p:extLst>
      <p:ext uri="{BB962C8B-B14F-4D97-AF65-F5344CB8AC3E}">
        <p14:creationId xmlns:p14="http://schemas.microsoft.com/office/powerpoint/2010/main" val="231680060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371600"/>
            <a:ext cx="4040188" cy="8032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4"/>
            <a:ext cx="4040188" cy="41497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371600"/>
            <a:ext cx="4041775" cy="8032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4"/>
            <a:ext cx="4041775" cy="41497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12C9470-335F-4FB4-A190-08EBD6AEAE67}" type="datetimeFigureOut">
              <a:rPr lang="en-US" smtClean="0"/>
              <a:t>12/19/2012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8C14F29-5060-4830-A216-B31A92D65088}" type="slidenum">
              <a:rPr lang="en-US" smtClean="0"/>
              <a:t>‹#›</a:t>
            </a:fld>
            <a:endParaRPr lang="en-US"/>
          </a:p>
        </p:txBody>
      </p:sp>
    </p:spTree>
    <p:extLst>
      <p:ext uri="{BB962C8B-B14F-4D97-AF65-F5344CB8AC3E}">
        <p14:creationId xmlns:p14="http://schemas.microsoft.com/office/powerpoint/2010/main" val="156618895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12C9470-335F-4FB4-A190-08EBD6AEAE67}" type="datetimeFigureOut">
              <a:rPr lang="en-US" smtClean="0"/>
              <a:t>12/19/2012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8C14F29-5060-4830-A216-B31A92D65088}" type="slidenum">
              <a:rPr lang="en-US" smtClean="0"/>
              <a:t>‹#›</a:t>
            </a:fld>
            <a:endParaRPr lang="en-US"/>
          </a:p>
        </p:txBody>
      </p:sp>
    </p:spTree>
    <p:extLst>
      <p:ext uri="{BB962C8B-B14F-4D97-AF65-F5344CB8AC3E}">
        <p14:creationId xmlns:p14="http://schemas.microsoft.com/office/powerpoint/2010/main" val="24961172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2C9470-335F-4FB4-A190-08EBD6AEAE67}" type="datetimeFigureOut">
              <a:rPr lang="en-US" smtClean="0"/>
              <a:t>12/19/2012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8C14F29-5060-4830-A216-B31A92D65088}" type="slidenum">
              <a:rPr lang="en-US" smtClean="0"/>
              <a:t>‹#›</a:t>
            </a:fld>
            <a:endParaRPr lang="en-US"/>
          </a:p>
        </p:txBody>
      </p:sp>
    </p:spTree>
    <p:extLst>
      <p:ext uri="{BB962C8B-B14F-4D97-AF65-F5344CB8AC3E}">
        <p14:creationId xmlns:p14="http://schemas.microsoft.com/office/powerpoint/2010/main" val="391898845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371600"/>
            <a:ext cx="3008313" cy="1162050"/>
          </a:xfrm>
        </p:spPr>
        <p:txBody>
          <a:bodyPr anchor="b"/>
          <a:lstStyle>
            <a:lvl1pPr algn="l">
              <a:defRPr sz="2000" b="1">
                <a:solidFill>
                  <a:schemeClr val="tx2">
                    <a:lumMod val="50000"/>
                  </a:schemeClr>
                </a:solidFill>
              </a:defRPr>
            </a:lvl1pPr>
          </a:lstStyle>
          <a:p>
            <a:r>
              <a:rPr lang="en-US" smtClean="0"/>
              <a:t>Click to edit Master title style</a:t>
            </a:r>
            <a:endParaRPr lang="en-US"/>
          </a:p>
        </p:txBody>
      </p:sp>
      <p:sp>
        <p:nvSpPr>
          <p:cNvPr id="3" name="Content Placeholder 2"/>
          <p:cNvSpPr>
            <a:spLocks noGrp="1"/>
          </p:cNvSpPr>
          <p:nvPr>
            <p:ph idx="1"/>
          </p:nvPr>
        </p:nvSpPr>
        <p:spPr>
          <a:xfrm>
            <a:off x="3575050" y="1371601"/>
            <a:ext cx="5111750" cy="49529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2533651"/>
            <a:ext cx="3008313" cy="37909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12C9470-335F-4FB4-A190-08EBD6AEAE67}" type="datetimeFigureOut">
              <a:rPr lang="en-US" smtClean="0"/>
              <a:t>12/19/2012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C14F29-5060-4830-A216-B31A92D65088}" type="slidenum">
              <a:rPr lang="en-US" smtClean="0"/>
              <a:t>‹#›</a:t>
            </a:fld>
            <a:endParaRPr lang="en-US"/>
          </a:p>
        </p:txBody>
      </p:sp>
    </p:spTree>
    <p:extLst>
      <p:ext uri="{BB962C8B-B14F-4D97-AF65-F5344CB8AC3E}">
        <p14:creationId xmlns:p14="http://schemas.microsoft.com/office/powerpoint/2010/main" val="339129081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video" Target="../media/media1.wmv"/><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media" Target="../media/media1.wmv"/></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alpha val="25000"/>
          </a:schemeClr>
        </a:solidFill>
        <a:effectLst/>
      </p:bgPr>
    </p:bg>
    <p:spTree>
      <p:nvGrpSpPr>
        <p:cNvPr id="1" name=""/>
        <p:cNvGrpSpPr/>
        <p:nvPr/>
      </p:nvGrpSpPr>
      <p:grpSpPr>
        <a:xfrm>
          <a:off x="0" y="0"/>
          <a:ext cx="0" cy="0"/>
          <a:chOff x="0" y="0"/>
          <a:chExt cx="0" cy="0"/>
        </a:xfrm>
      </p:grpSpPr>
      <p:pic>
        <p:nvPicPr>
          <p:cNvPr id="9" name="climbing_emission_lg1.wmv">
            <a:hlinkClick r:id="" action="ppaction://media"/>
          </p:cNvPr>
          <p:cNvPicPr>
            <a:picLocks noChangeAspect="1"/>
          </p:cNvPicPr>
          <p:nvPr>
            <a:videoFile r:link="rId15"/>
            <p:extLst>
              <p:ext uri="{DAA4B4D4-6D71-4841-9C94-3DE7FCFB9230}">
                <p14:media xmlns:p14="http://schemas.microsoft.com/office/powerpoint/2010/main" r:embed="rId14"/>
              </p:ext>
            </p:extLst>
          </p:nvPr>
        </p:nvPicPr>
        <p:blipFill rotWithShape="1">
          <a:blip r:embed="rId16"/>
          <a:srcRect t="60456" b="20219"/>
          <a:stretch/>
        </p:blipFill>
        <p:spPr>
          <a:xfrm>
            <a:off x="0" y="0"/>
            <a:ext cx="9144000" cy="1290918"/>
          </a:xfrm>
          <a:prstGeom prst="rect">
            <a:avLst/>
          </a:prstGeom>
          <a:effectLst>
            <a:reflection blurRad="6350" stA="50000" endA="300" endPos="55000" dir="5400000" sy="-100000" algn="bl" rotWithShape="0"/>
          </a:effectLst>
        </p:spPr>
      </p:pic>
      <p:sp>
        <p:nvSpPr>
          <p:cNvPr id="2" name="Title Placeholder 1"/>
          <p:cNvSpPr>
            <a:spLocks noGrp="1"/>
          </p:cNvSpPr>
          <p:nvPr>
            <p:ph type="title"/>
          </p:nvPr>
        </p:nvSpPr>
        <p:spPr>
          <a:xfrm>
            <a:off x="457200" y="76200"/>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371600"/>
            <a:ext cx="8229600" cy="49530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2C9470-335F-4FB4-A190-08EBD6AEAE67}" type="datetimeFigureOut">
              <a:rPr lang="en-US" smtClean="0"/>
              <a:t>12/19/2012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C14F29-5060-4830-A216-B31A92D65088}" type="slidenum">
              <a:rPr lang="en-US" smtClean="0"/>
              <a:t>‹#›</a:t>
            </a:fld>
            <a:endParaRPr lang="en-US"/>
          </a:p>
        </p:txBody>
      </p:sp>
    </p:spTree>
    <p:extLst>
      <p:ext uri="{BB962C8B-B14F-4D97-AF65-F5344CB8AC3E}">
        <p14:creationId xmlns:p14="http://schemas.microsoft.com/office/powerpoint/2010/main" val="14865757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3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repeatCount="indefinite" fill="hold" display="0">
                  <p:stCondLst>
                    <p:cond delay="indefinite"/>
                  </p:stCondLst>
                </p:cTn>
                <p:tgtEl>
                  <p:spTgt spid="9"/>
                </p:tgtEl>
              </p:cMediaNode>
            </p:video>
          </p:childTnLst>
        </p:cTn>
      </p:par>
    </p:tnLst>
  </p:timing>
  <p:txStyles>
    <p:titleStyle>
      <a:lvl1pPr algn="l" defTabSz="9144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tmp"/><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tmp"/><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12.tmp"/><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4.tmp"/><Relationship Id="rId2" Type="http://schemas.openxmlformats.org/officeDocument/2006/relationships/image" Target="../media/image13.tmp"/><Relationship Id="rId1" Type="http://schemas.openxmlformats.org/officeDocument/2006/relationships/slideLayout" Target="../slideLayouts/slideLayout8.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hyperlink" Target="http://www.youtube.com/watch?v=lcL678AASFc" TargetMode="External"/><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0.tmp"/><Relationship Id="rId2" Type="http://schemas.openxmlformats.org/officeDocument/2006/relationships/image" Target="../media/image19.tmp"/><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hyperlink" Target="http://www.youtube.com/watch?v=zSnwYg1qqUc" TargetMode="External"/><Relationship Id="rId2" Type="http://schemas.openxmlformats.org/officeDocument/2006/relationships/image" Target="../media/image23.tmp"/><Relationship Id="rId1" Type="http://schemas.openxmlformats.org/officeDocument/2006/relationships/slideLayout" Target="../slideLayouts/slideLayout8.xml"/><Relationship Id="rId4" Type="http://schemas.openxmlformats.org/officeDocument/2006/relationships/image" Target="../media/image24.jpeg"/></Relationships>
</file>

<file path=ppt/slides/_rels/slide29.xml.rels><?xml version="1.0" encoding="UTF-8" standalone="yes"?>
<Relationships xmlns="http://schemas.openxmlformats.org/package/2006/relationships"><Relationship Id="rId3" Type="http://schemas.openxmlformats.org/officeDocument/2006/relationships/hyperlink" Target="http://www.youtube.com/watch?v=4qKS_Nk7UmY" TargetMode="External"/><Relationship Id="rId2" Type="http://schemas.openxmlformats.org/officeDocument/2006/relationships/image" Target="../media/image25.tmp"/><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27.tmp"/><Relationship Id="rId2" Type="http://schemas.openxmlformats.org/officeDocument/2006/relationships/image" Target="../media/image26.tmp"/><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29.tmp"/><Relationship Id="rId2" Type="http://schemas.openxmlformats.org/officeDocument/2006/relationships/image" Target="../media/image28.tmp"/><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31.tmp"/><Relationship Id="rId2" Type="http://schemas.openxmlformats.org/officeDocument/2006/relationships/image" Target="../media/image30.tmp"/><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5.tmp"/><Relationship Id="rId2" Type="http://schemas.openxmlformats.org/officeDocument/2006/relationships/image" Target="../media/image34.tmp"/><Relationship Id="rId1" Type="http://schemas.openxmlformats.org/officeDocument/2006/relationships/slideLayout" Target="../slideLayouts/slideLayout8.xml"/><Relationship Id="rId5" Type="http://schemas.openxmlformats.org/officeDocument/2006/relationships/image" Target="../media/image37.tmp"/><Relationship Id="rId4" Type="http://schemas.openxmlformats.org/officeDocument/2006/relationships/image" Target="../media/image36.tmp"/></Relationships>
</file>

<file path=ppt/slides/_rels/slide37.xml.rels><?xml version="1.0" encoding="UTF-8" standalone="yes"?>
<Relationships xmlns="http://schemas.openxmlformats.org/package/2006/relationships"><Relationship Id="rId2" Type="http://schemas.openxmlformats.org/officeDocument/2006/relationships/image" Target="../media/image38.tmp"/><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43.tmp"/><Relationship Id="rId7" Type="http://schemas.openxmlformats.org/officeDocument/2006/relationships/image" Target="../media/image47.tmp"/><Relationship Id="rId2" Type="http://schemas.openxmlformats.org/officeDocument/2006/relationships/image" Target="../media/image42.tmp"/><Relationship Id="rId1" Type="http://schemas.openxmlformats.org/officeDocument/2006/relationships/slideLayout" Target="../slideLayouts/slideLayout8.xml"/><Relationship Id="rId6" Type="http://schemas.openxmlformats.org/officeDocument/2006/relationships/image" Target="../media/image46.tmp"/><Relationship Id="rId5" Type="http://schemas.openxmlformats.org/officeDocument/2006/relationships/image" Target="../media/image45.tmp"/><Relationship Id="rId4" Type="http://schemas.openxmlformats.org/officeDocument/2006/relationships/image" Target="../media/image44.tmp"/></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5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7959" y="651669"/>
            <a:ext cx="8585171" cy="1508105"/>
          </a:xfrm>
          <a:prstGeom prst="rect">
            <a:avLst/>
          </a:prstGeom>
          <a:noFill/>
          <a:effectLst>
            <a:outerShdw blurRad="50800" dist="38100" dir="2700000" algn="tl" rotWithShape="0">
              <a:prstClr val="black">
                <a:alpha val="40000"/>
              </a:prstClr>
            </a:outerShdw>
          </a:effectLst>
        </p:spPr>
        <p:txBody>
          <a:bodyPr wrap="none">
            <a:spAutoFit/>
          </a:bodyPr>
          <a:lstStyle/>
          <a:p>
            <a:pPr algn="ctr">
              <a:defRPr/>
            </a:pPr>
            <a:r>
              <a:rPr lang="en-IE" sz="3200" b="1" dirty="0">
                <a:solidFill>
                  <a:srgbClr val="F3A10D"/>
                </a:solidFill>
                <a:effectLst>
                  <a:outerShdw blurRad="38100" dist="38100" dir="2700000" algn="tl">
                    <a:srgbClr val="000000">
                      <a:alpha val="43137"/>
                    </a:srgbClr>
                  </a:outerShdw>
                </a:effectLst>
                <a:latin typeface="Impact" pitchFamily="34" charset="0"/>
                <a:cs typeface="Arial" pitchFamily="34" charset="0"/>
              </a:rPr>
              <a:t>11</a:t>
            </a:r>
            <a:r>
              <a:rPr lang="en-IE" sz="3200" b="1" dirty="0">
                <a:solidFill>
                  <a:srgbClr val="EE9012"/>
                </a:solidFill>
                <a:effectLst>
                  <a:outerShdw blurRad="38100" dist="38100" dir="2700000" algn="tl">
                    <a:srgbClr val="000000">
                      <a:alpha val="43137"/>
                    </a:srgbClr>
                  </a:outerShdw>
                </a:effectLst>
                <a:latin typeface="Impact" pitchFamily="34" charset="0"/>
                <a:cs typeface="Arial" pitchFamily="34" charset="0"/>
              </a:rPr>
              <a:t> </a:t>
            </a:r>
            <a:r>
              <a:rPr lang="en-IE" sz="3200" b="1" dirty="0" smtClean="0">
                <a:solidFill>
                  <a:srgbClr val="EE9012"/>
                </a:solidFill>
                <a:effectLst>
                  <a:outerShdw blurRad="38100" dist="38100" dir="2700000" algn="tl">
                    <a:srgbClr val="000000">
                      <a:alpha val="43137"/>
                    </a:srgbClr>
                  </a:outerShdw>
                </a:effectLst>
                <a:latin typeface="Impact" pitchFamily="34" charset="0"/>
                <a:cs typeface="Arial" pitchFamily="34" charset="0"/>
              </a:rPr>
              <a:t>Rivers: </a:t>
            </a:r>
            <a:r>
              <a:rPr lang="en-US" sz="3000" dirty="0" smtClean="0">
                <a:solidFill>
                  <a:schemeClr val="bg1"/>
                </a:solidFill>
                <a:latin typeface="Arial Black" pitchFamily="34" charset="0"/>
              </a:rPr>
              <a:t>Fluvial </a:t>
            </a:r>
            <a:r>
              <a:rPr lang="en-US" sz="3000" dirty="0">
                <a:solidFill>
                  <a:schemeClr val="bg1"/>
                </a:solidFill>
                <a:latin typeface="Arial Black" pitchFamily="34" charset="0"/>
              </a:rPr>
              <a:t>Processes, Patterns and </a:t>
            </a:r>
          </a:p>
          <a:p>
            <a:pPr algn="ctr">
              <a:defRPr/>
            </a:pPr>
            <a:r>
              <a:rPr lang="en-US" sz="3000" dirty="0">
                <a:solidFill>
                  <a:schemeClr val="bg1"/>
                </a:solidFill>
                <a:latin typeface="Arial Black" pitchFamily="34" charset="0"/>
              </a:rPr>
              <a:t>     Associated Landforms, and </a:t>
            </a:r>
          </a:p>
          <a:p>
            <a:pPr algn="ctr">
              <a:defRPr/>
            </a:pPr>
            <a:r>
              <a:rPr lang="en-US" sz="3000" dirty="0">
                <a:solidFill>
                  <a:schemeClr val="bg1"/>
                </a:solidFill>
                <a:latin typeface="Arial Black" pitchFamily="34" charset="0"/>
              </a:rPr>
              <a:t>Human Interaction</a:t>
            </a:r>
            <a:endParaRPr lang="en-IE" sz="3000" b="1" spc="-150" dirty="0">
              <a:solidFill>
                <a:schemeClr val="bg1"/>
              </a:solidFill>
              <a:effectLst>
                <a:outerShdw blurRad="38100" dist="38100" dir="2700000" algn="tl">
                  <a:srgbClr val="000000">
                    <a:alpha val="43137"/>
                  </a:srgbClr>
                </a:outerShdw>
              </a:effectLst>
              <a:latin typeface="Arial Black" pitchFamily="34" charset="0"/>
              <a:cs typeface="Arial" pitchFamily="34" charset="0"/>
            </a:endParaRPr>
          </a:p>
        </p:txBody>
      </p:sp>
      <p:sp>
        <p:nvSpPr>
          <p:cNvPr id="6" name="Title 1"/>
          <p:cNvSpPr txBox="1">
            <a:spLocks/>
          </p:cNvSpPr>
          <p:nvPr/>
        </p:nvSpPr>
        <p:spPr bwMode="auto">
          <a:xfrm>
            <a:off x="397958" y="4005064"/>
            <a:ext cx="8422513" cy="1660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285750" indent="-285750" eaLnBrk="1" hangingPunct="1">
              <a:buClr>
                <a:srgbClr val="969696"/>
              </a:buClr>
              <a:buFont typeface="Arial" pitchFamily="34" charset="0"/>
              <a:buChar char="•"/>
              <a:defRPr/>
            </a:pPr>
            <a:r>
              <a:rPr lang="en-IE" sz="2400" b="1" i="1" dirty="0" smtClean="0">
                <a:solidFill>
                  <a:schemeClr val="bg1"/>
                </a:solidFill>
                <a:effectLst>
                  <a:outerShdw blurRad="38100" dist="38100" dir="2700000" algn="tl">
                    <a:srgbClr val="000000">
                      <a:alpha val="43137"/>
                    </a:srgbClr>
                  </a:outerShdw>
                </a:effectLst>
                <a:latin typeface="Trebuchet MS" pitchFamily="34" charset="0"/>
              </a:rPr>
              <a:t>River (</a:t>
            </a:r>
            <a:r>
              <a:rPr lang="en-IE" sz="2400" b="1" i="1" dirty="0" smtClean="0">
                <a:solidFill>
                  <a:srgbClr val="FF0000"/>
                </a:solidFill>
                <a:effectLst>
                  <a:outerShdw blurRad="38100" dist="38100" dir="2700000" algn="tl">
                    <a:srgbClr val="000000">
                      <a:alpha val="43137"/>
                    </a:srgbClr>
                  </a:outerShdw>
                </a:effectLst>
                <a:latin typeface="Trebuchet MS" pitchFamily="34" charset="0"/>
              </a:rPr>
              <a:t>Fluvial</a:t>
            </a:r>
            <a:r>
              <a:rPr lang="en-IE" sz="2400" b="1" i="1" dirty="0" smtClean="0">
                <a:solidFill>
                  <a:schemeClr val="bg1"/>
                </a:solidFill>
                <a:effectLst>
                  <a:outerShdw blurRad="38100" dist="38100" dir="2700000" algn="tl">
                    <a:srgbClr val="000000">
                      <a:alpha val="43137"/>
                    </a:srgbClr>
                  </a:outerShdw>
                </a:effectLst>
                <a:latin typeface="Trebuchet MS" pitchFamily="34" charset="0"/>
              </a:rPr>
              <a:t>) </a:t>
            </a:r>
            <a:r>
              <a:rPr lang="en-IE" sz="2400" b="1" i="1" dirty="0">
                <a:solidFill>
                  <a:schemeClr val="bg1"/>
                </a:solidFill>
                <a:effectLst>
                  <a:outerShdw blurRad="38100" dist="38100" dir="2700000" algn="tl">
                    <a:srgbClr val="000000">
                      <a:alpha val="43137"/>
                    </a:srgbClr>
                  </a:outerShdw>
                </a:effectLst>
                <a:latin typeface="Trebuchet MS" pitchFamily="34" charset="0"/>
              </a:rPr>
              <a:t>processes, patterns and associated landforms  </a:t>
            </a:r>
            <a:endParaRPr lang="en-IE" sz="2400" b="1" i="1" dirty="0" smtClean="0">
              <a:solidFill>
                <a:schemeClr val="bg1"/>
              </a:solidFill>
              <a:effectLst>
                <a:outerShdw blurRad="38100" dist="38100" dir="2700000" algn="tl">
                  <a:srgbClr val="000000">
                    <a:alpha val="43137"/>
                  </a:srgbClr>
                </a:outerShdw>
              </a:effectLst>
              <a:latin typeface="Trebuchet MS" pitchFamily="34" charset="0"/>
            </a:endParaRPr>
          </a:p>
          <a:p>
            <a:pPr marL="285750" indent="-285750" eaLnBrk="1" hangingPunct="1">
              <a:buClr>
                <a:srgbClr val="969696"/>
              </a:buClr>
              <a:buFont typeface="Arial" pitchFamily="34" charset="0"/>
              <a:buChar char="•"/>
              <a:defRPr/>
            </a:pPr>
            <a:endParaRPr lang="en-IE" sz="2400" b="1" i="1" dirty="0" smtClean="0">
              <a:solidFill>
                <a:schemeClr val="bg1"/>
              </a:solidFill>
              <a:effectLst>
                <a:outerShdw blurRad="38100" dist="38100" dir="2700000" algn="tl">
                  <a:srgbClr val="000000">
                    <a:alpha val="43137"/>
                  </a:srgbClr>
                </a:outerShdw>
              </a:effectLst>
              <a:latin typeface="Trebuchet MS" pitchFamily="34" charset="0"/>
            </a:endParaRPr>
          </a:p>
          <a:p>
            <a:pPr marL="285750" indent="-285750" eaLnBrk="1" hangingPunct="1">
              <a:buClr>
                <a:srgbClr val="969696"/>
              </a:buClr>
              <a:buFont typeface="Arial" pitchFamily="34" charset="0"/>
              <a:buChar char="•"/>
              <a:defRPr/>
            </a:pPr>
            <a:r>
              <a:rPr lang="en-IE" sz="2400" b="1" i="1" dirty="0" smtClean="0">
                <a:solidFill>
                  <a:schemeClr val="bg1"/>
                </a:solidFill>
                <a:effectLst>
                  <a:outerShdw blurRad="38100" dist="38100" dir="2700000" algn="tl">
                    <a:srgbClr val="000000">
                      <a:alpha val="43137"/>
                    </a:srgbClr>
                  </a:outerShdw>
                </a:effectLst>
                <a:latin typeface="Trebuchet MS" pitchFamily="34" charset="0"/>
              </a:rPr>
              <a:t>Human </a:t>
            </a:r>
            <a:r>
              <a:rPr lang="en-IE" sz="2400" b="1" i="1" dirty="0">
                <a:solidFill>
                  <a:schemeClr val="bg1"/>
                </a:solidFill>
                <a:effectLst>
                  <a:outerShdw blurRad="38100" dist="38100" dir="2700000" algn="tl">
                    <a:srgbClr val="000000">
                      <a:alpha val="43137"/>
                    </a:srgbClr>
                  </a:outerShdw>
                </a:effectLst>
                <a:latin typeface="Trebuchet MS" pitchFamily="34" charset="0"/>
              </a:rPr>
              <a:t>activities, interaction and impact on the operation of surface processes, such as hydroelectric dams, canalisation and flood control measures  </a:t>
            </a:r>
            <a:r>
              <a:rPr lang="en-IE" sz="2400" b="1" i="1" dirty="0" smtClean="0">
                <a:solidFill>
                  <a:schemeClr val="bg1"/>
                </a:solidFill>
                <a:effectLst>
                  <a:outerShdw blurRad="38100" dist="38100" dir="2700000" algn="tl">
                    <a:srgbClr val="000000">
                      <a:alpha val="43137"/>
                    </a:srgbClr>
                  </a:outerShdw>
                </a:effectLst>
                <a:latin typeface="Trebuchet MS" pitchFamily="34" charset="0"/>
              </a:rPr>
              <a:t>= </a:t>
            </a:r>
            <a:r>
              <a:rPr lang="en-IE" sz="2400" b="1" i="1" dirty="0" smtClean="0">
                <a:solidFill>
                  <a:srgbClr val="FF0000"/>
                </a:solidFill>
                <a:effectLst>
                  <a:outerShdw blurRad="38100" dist="38100" dir="2700000" algn="tl">
                    <a:srgbClr val="000000">
                      <a:alpha val="43137"/>
                    </a:srgbClr>
                  </a:outerShdw>
                </a:effectLst>
                <a:latin typeface="Trebuchet MS" pitchFamily="34" charset="0"/>
              </a:rPr>
              <a:t>How humans use/abuse rivers</a:t>
            </a:r>
            <a:r>
              <a:rPr lang="en-GB" sz="2400" b="1" dirty="0" smtClean="0">
                <a:solidFill>
                  <a:schemeClr val="bg1"/>
                </a:solidFill>
                <a:latin typeface="Trebuchet MS" pitchFamily="34" charset="0"/>
              </a:rPr>
              <a:t/>
            </a:r>
            <a:br>
              <a:rPr lang="en-GB" sz="2400" b="1" dirty="0" smtClean="0">
                <a:solidFill>
                  <a:schemeClr val="bg1"/>
                </a:solidFill>
                <a:latin typeface="Trebuchet MS" pitchFamily="34" charset="0"/>
              </a:rPr>
            </a:br>
            <a:endParaRPr lang="en-GB" sz="2400" b="1" dirty="0" smtClean="0">
              <a:solidFill>
                <a:schemeClr val="bg1"/>
              </a:solidFill>
              <a:latin typeface="Trebuchet MS" pitchFamily="34" charset="0"/>
            </a:endParaRPr>
          </a:p>
        </p:txBody>
      </p:sp>
    </p:spTree>
    <p:extLst>
      <p:ext uri="{BB962C8B-B14F-4D97-AF65-F5344CB8AC3E}">
        <p14:creationId xmlns:p14="http://schemas.microsoft.com/office/powerpoint/2010/main" val="944337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892571529"/>
              </p:ext>
            </p:extLst>
          </p:nvPr>
        </p:nvGraphicFramePr>
        <p:xfrm>
          <a:off x="107504" y="228600"/>
          <a:ext cx="8928992" cy="5936703"/>
        </p:xfrm>
        <a:graphic>
          <a:graphicData uri="http://schemas.openxmlformats.org/drawingml/2006/table">
            <a:tbl>
              <a:tblPr firstRow="1" bandRow="1">
                <a:tableStyleId>{D7AC3CCA-C797-4891-BE02-D94E43425B78}</a:tableStyleId>
              </a:tblPr>
              <a:tblGrid>
                <a:gridCol w="1488166"/>
                <a:gridCol w="2663032"/>
                <a:gridCol w="2545546"/>
                <a:gridCol w="2232248"/>
              </a:tblGrid>
              <a:tr h="731923">
                <a:tc>
                  <a:txBody>
                    <a:bodyPr/>
                    <a:lstStyle/>
                    <a:p>
                      <a:r>
                        <a:rPr lang="en-IE" sz="2000" dirty="0" smtClean="0">
                          <a:latin typeface="Times New Roman" pitchFamily="18" charset="0"/>
                          <a:cs typeface="Times New Roman" pitchFamily="18" charset="0"/>
                        </a:rPr>
                        <a:t>Stage</a:t>
                      </a:r>
                      <a:endParaRPr lang="en-IE" sz="2000" dirty="0">
                        <a:latin typeface="Times New Roman" pitchFamily="18" charset="0"/>
                        <a:cs typeface="Times New Roman" pitchFamily="18" charset="0"/>
                      </a:endParaRPr>
                    </a:p>
                  </a:txBody>
                  <a:tcPr/>
                </a:tc>
                <a:tc>
                  <a:txBody>
                    <a:bodyPr/>
                    <a:lstStyle/>
                    <a:p>
                      <a:r>
                        <a:rPr lang="en-IE" sz="2000" dirty="0" smtClean="0">
                          <a:latin typeface="Times New Roman" pitchFamily="18" charset="0"/>
                          <a:cs typeface="Times New Roman" pitchFamily="18" charset="0"/>
                        </a:rPr>
                        <a:t>Upper Course</a:t>
                      </a:r>
                      <a:endParaRPr lang="en-IE" sz="2000" dirty="0">
                        <a:latin typeface="Times New Roman" pitchFamily="18" charset="0"/>
                        <a:cs typeface="Times New Roman" pitchFamily="18" charset="0"/>
                      </a:endParaRPr>
                    </a:p>
                  </a:txBody>
                  <a:tcPr/>
                </a:tc>
                <a:tc>
                  <a:txBody>
                    <a:bodyPr/>
                    <a:lstStyle/>
                    <a:p>
                      <a:r>
                        <a:rPr lang="en-IE" sz="2000" dirty="0" smtClean="0">
                          <a:latin typeface="Times New Roman" pitchFamily="18" charset="0"/>
                          <a:cs typeface="Times New Roman" pitchFamily="18" charset="0"/>
                        </a:rPr>
                        <a:t>Middle</a:t>
                      </a:r>
                      <a:r>
                        <a:rPr lang="en-IE" sz="2000" baseline="0" dirty="0" smtClean="0">
                          <a:latin typeface="Times New Roman" pitchFamily="18" charset="0"/>
                          <a:cs typeface="Times New Roman" pitchFamily="18" charset="0"/>
                        </a:rPr>
                        <a:t> Course</a:t>
                      </a:r>
                      <a:endParaRPr lang="en-IE" sz="2000" dirty="0">
                        <a:latin typeface="Times New Roman" pitchFamily="18" charset="0"/>
                        <a:cs typeface="Times New Roman" pitchFamily="18" charset="0"/>
                      </a:endParaRPr>
                    </a:p>
                  </a:txBody>
                  <a:tcPr/>
                </a:tc>
                <a:tc>
                  <a:txBody>
                    <a:bodyPr/>
                    <a:lstStyle/>
                    <a:p>
                      <a:r>
                        <a:rPr lang="en-IE" sz="2000" dirty="0" smtClean="0">
                          <a:latin typeface="Times New Roman" pitchFamily="18" charset="0"/>
                          <a:cs typeface="Times New Roman" pitchFamily="18" charset="0"/>
                        </a:rPr>
                        <a:t>Lower Course</a:t>
                      </a:r>
                      <a:endParaRPr lang="en-IE" sz="2000" dirty="0">
                        <a:latin typeface="Times New Roman" pitchFamily="18" charset="0"/>
                        <a:cs typeface="Times New Roman" pitchFamily="18" charset="0"/>
                      </a:endParaRPr>
                    </a:p>
                  </a:txBody>
                  <a:tcPr/>
                </a:tc>
              </a:tr>
              <a:tr h="1301195">
                <a:tc>
                  <a:txBody>
                    <a:bodyPr/>
                    <a:lstStyle/>
                    <a:p>
                      <a:r>
                        <a:rPr lang="en-IE" sz="1600" dirty="0" smtClean="0">
                          <a:latin typeface="Times New Roman" pitchFamily="18" charset="0"/>
                          <a:cs typeface="Times New Roman" pitchFamily="18" charset="0"/>
                        </a:rPr>
                        <a:t>Slope</a:t>
                      </a:r>
                      <a:endParaRPr lang="en-IE" sz="1600" dirty="0">
                        <a:latin typeface="Times New Roman" pitchFamily="18" charset="0"/>
                        <a:cs typeface="Times New Roman" pitchFamily="18" charset="0"/>
                      </a:endParaRPr>
                    </a:p>
                  </a:txBody>
                  <a:tcPr/>
                </a:tc>
                <a:tc>
                  <a:txBody>
                    <a:bodyPr/>
                    <a:lstStyle/>
                    <a:p>
                      <a:endParaRPr lang="en-IE" sz="3600" dirty="0"/>
                    </a:p>
                  </a:txBody>
                  <a:tcPr/>
                </a:tc>
                <a:tc>
                  <a:txBody>
                    <a:bodyPr/>
                    <a:lstStyle/>
                    <a:p>
                      <a:endParaRPr lang="en-IE" sz="3600" dirty="0"/>
                    </a:p>
                  </a:txBody>
                  <a:tcPr/>
                </a:tc>
                <a:tc>
                  <a:txBody>
                    <a:bodyPr/>
                    <a:lstStyle/>
                    <a:p>
                      <a:endParaRPr lang="en-IE" sz="3600" dirty="0"/>
                    </a:p>
                  </a:txBody>
                  <a:tcPr/>
                </a:tc>
              </a:tr>
              <a:tr h="1301195">
                <a:tc>
                  <a:txBody>
                    <a:bodyPr/>
                    <a:lstStyle/>
                    <a:p>
                      <a:r>
                        <a:rPr lang="en-IE" sz="1600" dirty="0" smtClean="0">
                          <a:latin typeface="Times New Roman" pitchFamily="18" charset="0"/>
                          <a:cs typeface="Times New Roman" pitchFamily="18" charset="0"/>
                        </a:rPr>
                        <a:t>Main</a:t>
                      </a:r>
                      <a:r>
                        <a:rPr lang="en-IE" sz="1600" baseline="0" dirty="0" smtClean="0">
                          <a:latin typeface="Times New Roman" pitchFamily="18" charset="0"/>
                          <a:cs typeface="Times New Roman" pitchFamily="18" charset="0"/>
                        </a:rPr>
                        <a:t> processes</a:t>
                      </a:r>
                      <a:endParaRPr lang="en-IE" sz="1600" dirty="0">
                        <a:latin typeface="Times New Roman" pitchFamily="18" charset="0"/>
                        <a:cs typeface="Times New Roman" pitchFamily="18" charset="0"/>
                      </a:endParaRPr>
                    </a:p>
                  </a:txBody>
                  <a:tcPr/>
                </a:tc>
                <a:tc>
                  <a:txBody>
                    <a:bodyPr/>
                    <a:lstStyle/>
                    <a:p>
                      <a:endParaRPr lang="en-IE" sz="3600" dirty="0"/>
                    </a:p>
                  </a:txBody>
                  <a:tcPr/>
                </a:tc>
                <a:tc>
                  <a:txBody>
                    <a:bodyPr/>
                    <a:lstStyle/>
                    <a:p>
                      <a:endParaRPr lang="en-IE" sz="3600" dirty="0"/>
                    </a:p>
                  </a:txBody>
                  <a:tcPr/>
                </a:tc>
                <a:tc>
                  <a:txBody>
                    <a:bodyPr/>
                    <a:lstStyle/>
                    <a:p>
                      <a:endParaRPr lang="en-IE" sz="3600" dirty="0"/>
                    </a:p>
                  </a:txBody>
                  <a:tcPr/>
                </a:tc>
              </a:tr>
              <a:tr h="1301195">
                <a:tc>
                  <a:txBody>
                    <a:bodyPr/>
                    <a:lstStyle/>
                    <a:p>
                      <a:r>
                        <a:rPr lang="en-IE" sz="1600" dirty="0" smtClean="0">
                          <a:latin typeface="Times New Roman" pitchFamily="18" charset="0"/>
                          <a:cs typeface="Times New Roman" pitchFamily="18" charset="0"/>
                        </a:rPr>
                        <a:t>Valley shape</a:t>
                      </a:r>
                      <a:endParaRPr lang="en-IE" sz="1600" dirty="0">
                        <a:latin typeface="Times New Roman" pitchFamily="18" charset="0"/>
                        <a:cs typeface="Times New Roman" pitchFamily="18" charset="0"/>
                      </a:endParaRPr>
                    </a:p>
                  </a:txBody>
                  <a:tcPr/>
                </a:tc>
                <a:tc>
                  <a:txBody>
                    <a:bodyPr/>
                    <a:lstStyle/>
                    <a:p>
                      <a:endParaRPr lang="en-IE" sz="3600"/>
                    </a:p>
                  </a:txBody>
                  <a:tcPr/>
                </a:tc>
                <a:tc>
                  <a:txBody>
                    <a:bodyPr/>
                    <a:lstStyle/>
                    <a:p>
                      <a:endParaRPr lang="en-IE" sz="3600"/>
                    </a:p>
                  </a:txBody>
                  <a:tcPr/>
                </a:tc>
                <a:tc>
                  <a:txBody>
                    <a:bodyPr/>
                    <a:lstStyle/>
                    <a:p>
                      <a:endParaRPr lang="en-IE" sz="3600" dirty="0"/>
                    </a:p>
                  </a:txBody>
                  <a:tcPr/>
                </a:tc>
              </a:tr>
              <a:tr h="1301195">
                <a:tc>
                  <a:txBody>
                    <a:bodyPr/>
                    <a:lstStyle/>
                    <a:p>
                      <a:r>
                        <a:rPr lang="en-IE" sz="1600" dirty="0" smtClean="0">
                          <a:latin typeface="Times New Roman" pitchFamily="18" charset="0"/>
                          <a:cs typeface="Times New Roman" pitchFamily="18" charset="0"/>
                        </a:rPr>
                        <a:t>Main features</a:t>
                      </a:r>
                      <a:endParaRPr lang="en-IE" sz="1600" dirty="0">
                        <a:latin typeface="Times New Roman" pitchFamily="18" charset="0"/>
                        <a:cs typeface="Times New Roman" pitchFamily="18" charset="0"/>
                      </a:endParaRPr>
                    </a:p>
                  </a:txBody>
                  <a:tcPr/>
                </a:tc>
                <a:tc>
                  <a:txBody>
                    <a:bodyPr/>
                    <a:lstStyle/>
                    <a:p>
                      <a:endParaRPr lang="en-IE" sz="3600" dirty="0"/>
                    </a:p>
                  </a:txBody>
                  <a:tcPr/>
                </a:tc>
                <a:tc>
                  <a:txBody>
                    <a:bodyPr/>
                    <a:lstStyle/>
                    <a:p>
                      <a:endParaRPr lang="en-IE" sz="3600"/>
                    </a:p>
                  </a:txBody>
                  <a:tcPr/>
                </a:tc>
                <a:tc>
                  <a:txBody>
                    <a:bodyPr/>
                    <a:lstStyle/>
                    <a:p>
                      <a:endParaRPr lang="en-IE" sz="3600" dirty="0"/>
                    </a:p>
                  </a:txBody>
                  <a:tcPr/>
                </a:tc>
              </a:tr>
            </a:tbl>
          </a:graphicData>
        </a:graphic>
      </p:graphicFrame>
    </p:spTree>
    <p:extLst>
      <p:ext uri="{BB962C8B-B14F-4D97-AF65-F5344CB8AC3E}">
        <p14:creationId xmlns:p14="http://schemas.microsoft.com/office/powerpoint/2010/main" val="38833936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345876379"/>
              </p:ext>
            </p:extLst>
          </p:nvPr>
        </p:nvGraphicFramePr>
        <p:xfrm>
          <a:off x="107504" y="228600"/>
          <a:ext cx="8928992" cy="5648672"/>
        </p:xfrm>
        <a:graphic>
          <a:graphicData uri="http://schemas.openxmlformats.org/drawingml/2006/table">
            <a:tbl>
              <a:tblPr firstRow="1" bandRow="1">
                <a:tableStyleId>{D7AC3CCA-C797-4891-BE02-D94E43425B78}</a:tableStyleId>
              </a:tblPr>
              <a:tblGrid>
                <a:gridCol w="1488166"/>
                <a:gridCol w="2663032"/>
                <a:gridCol w="2545546"/>
                <a:gridCol w="2232248"/>
              </a:tblGrid>
              <a:tr h="696412">
                <a:tc>
                  <a:txBody>
                    <a:bodyPr/>
                    <a:lstStyle/>
                    <a:p>
                      <a:r>
                        <a:rPr lang="en-IE" sz="2000" dirty="0" smtClean="0">
                          <a:latin typeface="Times New Roman" pitchFamily="18" charset="0"/>
                          <a:cs typeface="Times New Roman" pitchFamily="18" charset="0"/>
                        </a:rPr>
                        <a:t>Stage</a:t>
                      </a:r>
                      <a:endParaRPr lang="en-IE" sz="2000" dirty="0">
                        <a:latin typeface="Times New Roman" pitchFamily="18" charset="0"/>
                        <a:cs typeface="Times New Roman" pitchFamily="18" charset="0"/>
                      </a:endParaRPr>
                    </a:p>
                  </a:txBody>
                  <a:tcPr/>
                </a:tc>
                <a:tc>
                  <a:txBody>
                    <a:bodyPr/>
                    <a:lstStyle/>
                    <a:p>
                      <a:r>
                        <a:rPr lang="en-IE" sz="2000" dirty="0" smtClean="0">
                          <a:latin typeface="Times New Roman" pitchFamily="18" charset="0"/>
                          <a:cs typeface="Times New Roman" pitchFamily="18" charset="0"/>
                        </a:rPr>
                        <a:t>Upper Course</a:t>
                      </a:r>
                      <a:endParaRPr lang="en-IE" sz="2000" dirty="0">
                        <a:latin typeface="Times New Roman" pitchFamily="18" charset="0"/>
                        <a:cs typeface="Times New Roman" pitchFamily="18" charset="0"/>
                      </a:endParaRPr>
                    </a:p>
                  </a:txBody>
                  <a:tcPr/>
                </a:tc>
                <a:tc>
                  <a:txBody>
                    <a:bodyPr/>
                    <a:lstStyle/>
                    <a:p>
                      <a:r>
                        <a:rPr lang="en-IE" sz="2000" dirty="0" smtClean="0">
                          <a:latin typeface="Times New Roman" pitchFamily="18" charset="0"/>
                          <a:cs typeface="Times New Roman" pitchFamily="18" charset="0"/>
                        </a:rPr>
                        <a:t>Middle</a:t>
                      </a:r>
                      <a:r>
                        <a:rPr lang="en-IE" sz="2000" baseline="0" dirty="0" smtClean="0">
                          <a:latin typeface="Times New Roman" pitchFamily="18" charset="0"/>
                          <a:cs typeface="Times New Roman" pitchFamily="18" charset="0"/>
                        </a:rPr>
                        <a:t> Course</a:t>
                      </a:r>
                      <a:endParaRPr lang="en-IE" sz="2000" dirty="0">
                        <a:latin typeface="Times New Roman" pitchFamily="18" charset="0"/>
                        <a:cs typeface="Times New Roman" pitchFamily="18" charset="0"/>
                      </a:endParaRPr>
                    </a:p>
                  </a:txBody>
                  <a:tcPr/>
                </a:tc>
                <a:tc>
                  <a:txBody>
                    <a:bodyPr/>
                    <a:lstStyle/>
                    <a:p>
                      <a:r>
                        <a:rPr lang="en-IE" sz="2000" dirty="0" smtClean="0">
                          <a:latin typeface="Times New Roman" pitchFamily="18" charset="0"/>
                          <a:cs typeface="Times New Roman" pitchFamily="18" charset="0"/>
                        </a:rPr>
                        <a:t>Lower Course</a:t>
                      </a:r>
                      <a:endParaRPr lang="en-IE" sz="2000" dirty="0">
                        <a:latin typeface="Times New Roman" pitchFamily="18" charset="0"/>
                        <a:cs typeface="Times New Roman" pitchFamily="18" charset="0"/>
                      </a:endParaRPr>
                    </a:p>
                  </a:txBody>
                  <a:tcPr/>
                </a:tc>
              </a:tr>
              <a:tr h="1238065">
                <a:tc>
                  <a:txBody>
                    <a:bodyPr/>
                    <a:lstStyle/>
                    <a:p>
                      <a:r>
                        <a:rPr lang="en-IE" sz="1600" dirty="0" smtClean="0">
                          <a:latin typeface="Times New Roman" pitchFamily="18" charset="0"/>
                          <a:cs typeface="Times New Roman" pitchFamily="18" charset="0"/>
                        </a:rPr>
                        <a:t>Slope</a:t>
                      </a:r>
                      <a:endParaRPr lang="en-IE" sz="1600" dirty="0">
                        <a:latin typeface="Times New Roman" pitchFamily="18" charset="0"/>
                        <a:cs typeface="Times New Roman" pitchFamily="18" charset="0"/>
                      </a:endParaRPr>
                    </a:p>
                  </a:txBody>
                  <a:tcPr/>
                </a:tc>
                <a:tc>
                  <a:txBody>
                    <a:bodyPr/>
                    <a:lstStyle/>
                    <a:p>
                      <a:endParaRPr lang="en-IE" sz="3600" dirty="0"/>
                    </a:p>
                  </a:txBody>
                  <a:tcPr/>
                </a:tc>
                <a:tc>
                  <a:txBody>
                    <a:bodyPr/>
                    <a:lstStyle/>
                    <a:p>
                      <a:endParaRPr lang="en-IE" sz="3600" dirty="0"/>
                    </a:p>
                  </a:txBody>
                  <a:tcPr/>
                </a:tc>
                <a:tc>
                  <a:txBody>
                    <a:bodyPr/>
                    <a:lstStyle/>
                    <a:p>
                      <a:endParaRPr lang="en-IE" sz="3600" dirty="0"/>
                    </a:p>
                  </a:txBody>
                  <a:tcPr/>
                </a:tc>
              </a:tr>
              <a:tr h="1238065">
                <a:tc>
                  <a:txBody>
                    <a:bodyPr/>
                    <a:lstStyle/>
                    <a:p>
                      <a:r>
                        <a:rPr lang="en-IE" sz="1600" dirty="0" smtClean="0">
                          <a:latin typeface="Times New Roman" pitchFamily="18" charset="0"/>
                          <a:cs typeface="Times New Roman" pitchFamily="18" charset="0"/>
                        </a:rPr>
                        <a:t>Main</a:t>
                      </a:r>
                      <a:r>
                        <a:rPr lang="en-IE" sz="1600" baseline="0" dirty="0" smtClean="0">
                          <a:latin typeface="Times New Roman" pitchFamily="18" charset="0"/>
                          <a:cs typeface="Times New Roman" pitchFamily="18" charset="0"/>
                        </a:rPr>
                        <a:t> processes</a:t>
                      </a:r>
                      <a:endParaRPr lang="en-IE" sz="1600" dirty="0">
                        <a:latin typeface="Times New Roman" pitchFamily="18" charset="0"/>
                        <a:cs typeface="Times New Roman" pitchFamily="18" charset="0"/>
                      </a:endParaRPr>
                    </a:p>
                  </a:txBody>
                  <a:tcPr/>
                </a:tc>
                <a:tc>
                  <a:txBody>
                    <a:bodyPr/>
                    <a:lstStyle/>
                    <a:p>
                      <a:endParaRPr lang="en-IE" sz="3600" dirty="0"/>
                    </a:p>
                  </a:txBody>
                  <a:tcPr/>
                </a:tc>
                <a:tc>
                  <a:txBody>
                    <a:bodyPr/>
                    <a:lstStyle/>
                    <a:p>
                      <a:endParaRPr lang="en-IE" sz="3600" dirty="0"/>
                    </a:p>
                  </a:txBody>
                  <a:tcPr/>
                </a:tc>
                <a:tc>
                  <a:txBody>
                    <a:bodyPr/>
                    <a:lstStyle/>
                    <a:p>
                      <a:endParaRPr lang="en-IE" sz="3600" dirty="0"/>
                    </a:p>
                  </a:txBody>
                  <a:tcPr/>
                </a:tc>
              </a:tr>
              <a:tr h="1238065">
                <a:tc>
                  <a:txBody>
                    <a:bodyPr/>
                    <a:lstStyle/>
                    <a:p>
                      <a:r>
                        <a:rPr lang="en-IE" sz="1600" dirty="0" smtClean="0">
                          <a:latin typeface="Times New Roman" pitchFamily="18" charset="0"/>
                          <a:cs typeface="Times New Roman" pitchFamily="18" charset="0"/>
                        </a:rPr>
                        <a:t>Valley shape</a:t>
                      </a:r>
                      <a:endParaRPr lang="en-IE" sz="1600" dirty="0">
                        <a:latin typeface="Times New Roman" pitchFamily="18" charset="0"/>
                        <a:cs typeface="Times New Roman" pitchFamily="18" charset="0"/>
                      </a:endParaRPr>
                    </a:p>
                  </a:txBody>
                  <a:tcPr/>
                </a:tc>
                <a:tc>
                  <a:txBody>
                    <a:bodyPr/>
                    <a:lstStyle/>
                    <a:p>
                      <a:endParaRPr lang="en-IE" sz="3600" dirty="0"/>
                    </a:p>
                  </a:txBody>
                  <a:tcPr/>
                </a:tc>
                <a:tc>
                  <a:txBody>
                    <a:bodyPr/>
                    <a:lstStyle/>
                    <a:p>
                      <a:endParaRPr lang="en-IE" sz="3600"/>
                    </a:p>
                  </a:txBody>
                  <a:tcPr/>
                </a:tc>
                <a:tc>
                  <a:txBody>
                    <a:bodyPr/>
                    <a:lstStyle/>
                    <a:p>
                      <a:endParaRPr lang="en-IE" sz="3600" dirty="0"/>
                    </a:p>
                  </a:txBody>
                  <a:tcPr/>
                </a:tc>
              </a:tr>
              <a:tr h="1238065">
                <a:tc>
                  <a:txBody>
                    <a:bodyPr/>
                    <a:lstStyle/>
                    <a:p>
                      <a:r>
                        <a:rPr lang="en-IE" sz="1600" dirty="0" smtClean="0">
                          <a:latin typeface="Times New Roman" pitchFamily="18" charset="0"/>
                          <a:cs typeface="Times New Roman" pitchFamily="18" charset="0"/>
                        </a:rPr>
                        <a:t>Main features</a:t>
                      </a:r>
                      <a:endParaRPr lang="en-IE" sz="1600" dirty="0">
                        <a:latin typeface="Times New Roman" pitchFamily="18" charset="0"/>
                        <a:cs typeface="Times New Roman" pitchFamily="18" charset="0"/>
                      </a:endParaRPr>
                    </a:p>
                  </a:txBody>
                  <a:tcPr/>
                </a:tc>
                <a:tc>
                  <a:txBody>
                    <a:bodyPr/>
                    <a:lstStyle/>
                    <a:p>
                      <a:endParaRPr lang="en-IE" sz="3600" dirty="0"/>
                    </a:p>
                  </a:txBody>
                  <a:tcPr/>
                </a:tc>
                <a:tc>
                  <a:txBody>
                    <a:bodyPr/>
                    <a:lstStyle/>
                    <a:p>
                      <a:endParaRPr lang="en-IE" sz="3600" dirty="0"/>
                    </a:p>
                  </a:txBody>
                  <a:tcPr/>
                </a:tc>
                <a:tc>
                  <a:txBody>
                    <a:bodyPr/>
                    <a:lstStyle/>
                    <a:p>
                      <a:endParaRPr lang="en-IE" sz="3600" dirty="0"/>
                    </a:p>
                  </a:txBody>
                  <a:tcPr/>
                </a:tc>
              </a:tr>
            </a:tbl>
          </a:graphicData>
        </a:graphic>
      </p:graphicFrame>
      <p:pic>
        <p:nvPicPr>
          <p:cNvPr id="3" name="Picture 2" descr="Screen Clipping"/>
          <p:cNvPicPr>
            <a:picLocks noChangeAspect="1"/>
          </p:cNvPicPr>
          <p:nvPr/>
        </p:nvPicPr>
        <p:blipFill rotWithShape="1">
          <a:blip r:embed="rId2">
            <a:extLst>
              <a:ext uri="{28A0092B-C50C-407E-A947-70E740481C1C}">
                <a14:useLocalDpi xmlns:a14="http://schemas.microsoft.com/office/drawing/2010/main" val="0"/>
              </a:ext>
            </a:extLst>
          </a:blip>
          <a:srcRect l="1351"/>
          <a:stretch/>
        </p:blipFill>
        <p:spPr>
          <a:xfrm>
            <a:off x="1619672" y="914400"/>
            <a:ext cx="7416824" cy="1219199"/>
          </a:xfrm>
          <a:prstGeom prst="rect">
            <a:avLst/>
          </a:prstGeom>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2093" y="3367087"/>
            <a:ext cx="7434403" cy="1286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96468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10162" y="2967335"/>
            <a:ext cx="5723683"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The work of a river</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8766202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98938" y="0"/>
            <a:ext cx="4981575"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Rectangle 2"/>
          <p:cNvSpPr>
            <a:spLocks noGrp="1"/>
          </p:cNvSpPr>
          <p:nvPr>
            <p:ph type="title"/>
          </p:nvPr>
        </p:nvSpPr>
        <p:spPr>
          <a:xfrm>
            <a:off x="0" y="-228600"/>
            <a:ext cx="9144000" cy="1143000"/>
          </a:xfrm>
        </p:spPr>
        <p:txBody>
          <a:bodyPr/>
          <a:lstStyle/>
          <a:p>
            <a:r>
              <a:rPr lang="en-US" sz="1900" smtClean="0">
                <a:solidFill>
                  <a:srgbClr val="002060"/>
                </a:solidFill>
                <a:latin typeface="Trebuchet MS" pitchFamily="34" charset="0"/>
              </a:rPr>
              <a:t>Chapter 11: Fluvial Processes, Patterns and Landforms, &amp; Human Interaction</a:t>
            </a:r>
          </a:p>
        </p:txBody>
      </p:sp>
      <p:sp>
        <p:nvSpPr>
          <p:cNvPr id="5" name="Rounded Rectangle 4"/>
          <p:cNvSpPr/>
          <p:nvPr/>
        </p:nvSpPr>
        <p:spPr>
          <a:xfrm>
            <a:off x="-21570" y="3789040"/>
            <a:ext cx="6537785" cy="3095949"/>
          </a:xfrm>
          <a:prstGeom prst="roundRect">
            <a:avLst>
              <a:gd name="adj" fmla="val 6080"/>
            </a:avLst>
          </a:prstGeom>
          <a:solidFill>
            <a:srgbClr val="00B0F0">
              <a:alpha val="80000"/>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E"/>
          </a:p>
        </p:txBody>
      </p:sp>
      <p:sp>
        <p:nvSpPr>
          <p:cNvPr id="2" name="Rectangle 3"/>
          <p:cNvSpPr>
            <a:spLocks noGrp="1"/>
          </p:cNvSpPr>
          <p:nvPr>
            <p:ph type="body" idx="1"/>
          </p:nvPr>
        </p:nvSpPr>
        <p:spPr>
          <a:xfrm>
            <a:off x="29135" y="3789040"/>
            <a:ext cx="6487080" cy="3068960"/>
          </a:xfrm>
          <a:noFill/>
        </p:spPr>
        <p:txBody>
          <a:bodyPr>
            <a:normAutofit/>
          </a:bodyPr>
          <a:lstStyle/>
          <a:p>
            <a:pPr marL="457200" indent="-457200">
              <a:buFont typeface="Arial" pitchFamily="34" charset="0"/>
              <a:buNone/>
              <a:defRPr/>
            </a:pPr>
            <a:r>
              <a:rPr lang="en-US" sz="2800" b="1" i="1" dirty="0" smtClean="0">
                <a:solidFill>
                  <a:srgbClr val="FFFF00"/>
                </a:solidFill>
                <a:latin typeface="Times New Roman" pitchFamily="18" charset="0"/>
                <a:cs typeface="Times New Roman" pitchFamily="18" charset="0"/>
              </a:rPr>
              <a:t>Rate of river erosion</a:t>
            </a:r>
          </a:p>
          <a:p>
            <a:pPr marL="876300" lvl="1" indent="-419100">
              <a:buFont typeface="Times" pitchFamily="-64" charset="0"/>
              <a:buNone/>
              <a:defRPr/>
            </a:pPr>
            <a:r>
              <a:rPr lang="en-US" b="1" dirty="0" smtClean="0">
                <a:solidFill>
                  <a:schemeClr val="accent6">
                    <a:lumMod val="50000"/>
                  </a:schemeClr>
                </a:solidFill>
                <a:latin typeface="Times New Roman" pitchFamily="18" charset="0"/>
                <a:cs typeface="Times New Roman" pitchFamily="18" charset="0"/>
              </a:rPr>
              <a:t>Depends on the following</a:t>
            </a:r>
            <a:r>
              <a:rPr lang="en-US" dirty="0" smtClean="0">
                <a:solidFill>
                  <a:schemeClr val="accent6">
                    <a:lumMod val="50000"/>
                  </a:schemeClr>
                </a:solidFill>
                <a:latin typeface="Times New Roman" pitchFamily="18" charset="0"/>
                <a:cs typeface="Times New Roman" pitchFamily="18" charset="0"/>
              </a:rPr>
              <a:t>:</a:t>
            </a:r>
          </a:p>
          <a:p>
            <a:pPr lvl="2">
              <a:buClr>
                <a:schemeClr val="bg1"/>
              </a:buClr>
              <a:buFont typeface="Wingdings" pitchFamily="2" charset="2"/>
              <a:buChar char="§"/>
              <a:defRPr/>
            </a:pPr>
            <a:r>
              <a:rPr lang="en-US" sz="2800" dirty="0" smtClean="0">
                <a:solidFill>
                  <a:schemeClr val="accent6">
                    <a:lumMod val="50000"/>
                  </a:schemeClr>
                </a:solidFill>
                <a:latin typeface="Times New Roman" pitchFamily="18" charset="0"/>
                <a:cs typeface="Times New Roman" pitchFamily="18" charset="0"/>
              </a:rPr>
              <a:t>Size</a:t>
            </a:r>
          </a:p>
          <a:p>
            <a:pPr lvl="2">
              <a:buClr>
                <a:schemeClr val="bg1"/>
              </a:buClr>
              <a:buFont typeface="Wingdings" pitchFamily="2" charset="2"/>
              <a:buChar char="§"/>
              <a:defRPr/>
            </a:pPr>
            <a:r>
              <a:rPr lang="en-US" sz="2800" dirty="0" smtClean="0">
                <a:solidFill>
                  <a:schemeClr val="accent6">
                    <a:lumMod val="50000"/>
                  </a:schemeClr>
                </a:solidFill>
                <a:latin typeface="Times New Roman" pitchFamily="18" charset="0"/>
                <a:cs typeface="Times New Roman" pitchFamily="18" charset="0"/>
              </a:rPr>
              <a:t>Speed</a:t>
            </a:r>
          </a:p>
          <a:p>
            <a:pPr lvl="2">
              <a:buClr>
                <a:schemeClr val="bg1"/>
              </a:buClr>
              <a:buFont typeface="Wingdings" pitchFamily="2" charset="2"/>
              <a:buChar char="§"/>
              <a:defRPr/>
            </a:pPr>
            <a:r>
              <a:rPr lang="en-US" sz="2800" dirty="0" smtClean="0">
                <a:solidFill>
                  <a:schemeClr val="accent6">
                    <a:lumMod val="50000"/>
                  </a:schemeClr>
                </a:solidFill>
                <a:latin typeface="Times New Roman" pitchFamily="18" charset="0"/>
                <a:cs typeface="Times New Roman" pitchFamily="18" charset="0"/>
              </a:rPr>
              <a:t>Hardness of the rock the river flows over</a:t>
            </a:r>
          </a:p>
        </p:txBody>
      </p:sp>
    </p:spTree>
    <p:extLst>
      <p:ext uri="{BB962C8B-B14F-4D97-AF65-F5344CB8AC3E}">
        <p14:creationId xmlns:p14="http://schemas.microsoft.com/office/powerpoint/2010/main" val="35198450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par>
                          <p:cTn id="16" fill="hold" nodeType="afterGroup">
                            <p:stCondLst>
                              <p:cond delay="1500"/>
                            </p:stCondLst>
                            <p:childTnLst>
                              <p:par>
                                <p:cTn id="17" presetID="10" presetClass="entr" presetSubtype="0" fill="hold" nodeType="after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fade">
                                      <p:cBhvr>
                                        <p:cTn id="19" dur="500"/>
                                        <p:tgtEl>
                                          <p:spTgt spid="2">
                                            <p:txEl>
                                              <p:pRg st="1" end="1"/>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47" presetClass="entr" presetSubtype="0" fill="hold" nodeType="clickEffect">
                                  <p:stCondLst>
                                    <p:cond delay="0"/>
                                  </p:stCondLst>
                                  <p:childTnLst>
                                    <p:set>
                                      <p:cBhvr>
                                        <p:cTn id="23" dur="1" fill="hold">
                                          <p:stCondLst>
                                            <p:cond delay="0"/>
                                          </p:stCondLst>
                                        </p:cTn>
                                        <p:tgtEl>
                                          <p:spTgt spid="2">
                                            <p:txEl>
                                              <p:pRg st="2" end="2"/>
                                            </p:txEl>
                                          </p:spTgt>
                                        </p:tgtEl>
                                        <p:attrNameLst>
                                          <p:attrName>style.visibility</p:attrName>
                                        </p:attrNameLst>
                                      </p:cBhvr>
                                      <p:to>
                                        <p:strVal val="visible"/>
                                      </p:to>
                                    </p:set>
                                    <p:animEffect transition="in" filter="fade">
                                      <p:cBhvr>
                                        <p:cTn id="24" dur="500"/>
                                        <p:tgtEl>
                                          <p:spTgt spid="2">
                                            <p:txEl>
                                              <p:pRg st="2" end="2"/>
                                            </p:txEl>
                                          </p:spTgt>
                                        </p:tgtEl>
                                      </p:cBhvr>
                                    </p:animEffect>
                                    <p:anim calcmode="lin" valueType="num">
                                      <p:cBhvr>
                                        <p:cTn id="2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6" dur="5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47" presetClass="entr" presetSubtype="0" fill="hold" nodeType="click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animEffect transition="in" filter="fade">
                                      <p:cBhvr>
                                        <p:cTn id="31" dur="500"/>
                                        <p:tgtEl>
                                          <p:spTgt spid="2">
                                            <p:txEl>
                                              <p:pRg st="3" end="3"/>
                                            </p:txEl>
                                          </p:spTgt>
                                        </p:tgtEl>
                                      </p:cBhvr>
                                    </p:animEffect>
                                    <p:anim calcmode="lin" valueType="num">
                                      <p:cBhvr>
                                        <p:cTn id="32"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3" dur="5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47" presetClass="entr" presetSubtype="0" fill="hold" nodeType="clickEffect">
                                  <p:stCondLst>
                                    <p:cond delay="0"/>
                                  </p:stCondLst>
                                  <p:childTnLst>
                                    <p:set>
                                      <p:cBhvr>
                                        <p:cTn id="37" dur="1" fill="hold">
                                          <p:stCondLst>
                                            <p:cond delay="0"/>
                                          </p:stCondLst>
                                        </p:cTn>
                                        <p:tgtEl>
                                          <p:spTgt spid="2">
                                            <p:txEl>
                                              <p:pRg st="4" end="4"/>
                                            </p:txEl>
                                          </p:spTgt>
                                        </p:tgtEl>
                                        <p:attrNameLst>
                                          <p:attrName>style.visibility</p:attrName>
                                        </p:attrNameLst>
                                      </p:cBhvr>
                                      <p:to>
                                        <p:strVal val="visible"/>
                                      </p:to>
                                    </p:set>
                                    <p:animEffect transition="in" filter="fade">
                                      <p:cBhvr>
                                        <p:cTn id="38" dur="500"/>
                                        <p:tgtEl>
                                          <p:spTgt spid="2">
                                            <p:txEl>
                                              <p:pRg st="4" end="4"/>
                                            </p:txEl>
                                          </p:spTgt>
                                        </p:tgtEl>
                                      </p:cBhvr>
                                    </p:animEffect>
                                    <p:anim calcmode="lin" valueType="num">
                                      <p:cBhvr>
                                        <p:cTn id="39"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40" dur="5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6875" y="0"/>
            <a:ext cx="99393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4"/>
          <p:cNvSpPr/>
          <p:nvPr/>
        </p:nvSpPr>
        <p:spPr>
          <a:xfrm>
            <a:off x="454025" y="1268412"/>
            <a:ext cx="6235700" cy="3096692"/>
          </a:xfrm>
          <a:prstGeom prst="roundRect">
            <a:avLst>
              <a:gd name="adj" fmla="val 6080"/>
            </a:avLst>
          </a:prstGeom>
          <a:solidFill>
            <a:srgbClr val="00B0F0">
              <a:alpha val="80000"/>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E"/>
          </a:p>
        </p:txBody>
      </p:sp>
      <p:sp>
        <p:nvSpPr>
          <p:cNvPr id="7171" name="Rectangle 3"/>
          <p:cNvSpPr>
            <a:spLocks noGrp="1"/>
          </p:cNvSpPr>
          <p:nvPr>
            <p:ph type="body" idx="1"/>
          </p:nvPr>
        </p:nvSpPr>
        <p:spPr>
          <a:xfrm>
            <a:off x="615156" y="1325563"/>
            <a:ext cx="5913438" cy="4953000"/>
          </a:xfrm>
        </p:spPr>
        <p:txBody>
          <a:bodyPr>
            <a:normAutofit/>
          </a:bodyPr>
          <a:lstStyle/>
          <a:p>
            <a:pPr marL="457200" indent="-457200">
              <a:buFont typeface="Arial" pitchFamily="34" charset="0"/>
              <a:buNone/>
              <a:defRPr/>
            </a:pPr>
            <a:r>
              <a:rPr lang="en-US" sz="2400" b="1" i="1" dirty="0" smtClean="0">
                <a:solidFill>
                  <a:srgbClr val="FFFF00"/>
                </a:solidFill>
                <a:latin typeface="Times New Roman" pitchFamily="18" charset="0"/>
                <a:cs typeface="Times New Roman" pitchFamily="18" charset="0"/>
              </a:rPr>
              <a:t>The velocity/speed of a river Influenced by:</a:t>
            </a:r>
          </a:p>
          <a:p>
            <a:pPr lvl="2">
              <a:buClr>
                <a:schemeClr val="bg1"/>
              </a:buClr>
              <a:buFont typeface="Wingdings" pitchFamily="2" charset="2"/>
              <a:buChar char="§"/>
              <a:defRPr/>
            </a:pPr>
            <a:r>
              <a:rPr lang="en-US" sz="2800" b="1" dirty="0" smtClean="0">
                <a:solidFill>
                  <a:schemeClr val="bg1"/>
                </a:solidFill>
                <a:latin typeface="Times New Roman" pitchFamily="18" charset="0"/>
                <a:cs typeface="Times New Roman" pitchFamily="18" charset="0"/>
              </a:rPr>
              <a:t>Slope</a:t>
            </a:r>
          </a:p>
          <a:p>
            <a:pPr lvl="2">
              <a:buClr>
                <a:schemeClr val="bg1"/>
              </a:buClr>
              <a:buFont typeface="Wingdings" pitchFamily="2" charset="2"/>
              <a:buChar char="§"/>
              <a:defRPr/>
            </a:pPr>
            <a:r>
              <a:rPr lang="en-US" sz="2800" b="1" dirty="0" smtClean="0">
                <a:solidFill>
                  <a:schemeClr val="bg1"/>
                </a:solidFill>
                <a:latin typeface="Times New Roman" pitchFamily="18" charset="0"/>
                <a:cs typeface="Times New Roman" pitchFamily="18" charset="0"/>
              </a:rPr>
              <a:t>Amount of water in the river</a:t>
            </a:r>
          </a:p>
          <a:p>
            <a:pPr lvl="2">
              <a:buClr>
                <a:schemeClr val="bg1"/>
              </a:buClr>
              <a:buFont typeface="Wingdings" pitchFamily="2" charset="2"/>
              <a:buChar char="§"/>
              <a:defRPr/>
            </a:pPr>
            <a:r>
              <a:rPr lang="en-US" sz="2800" b="1" dirty="0" smtClean="0">
                <a:solidFill>
                  <a:schemeClr val="bg1"/>
                </a:solidFill>
                <a:latin typeface="Times New Roman" pitchFamily="18" charset="0"/>
                <a:cs typeface="Times New Roman" pitchFamily="18" charset="0"/>
              </a:rPr>
              <a:t>Roughness of the channel </a:t>
            </a:r>
          </a:p>
          <a:p>
            <a:pPr lvl="2">
              <a:buClr>
                <a:schemeClr val="bg1"/>
              </a:buClr>
              <a:buFont typeface="Wingdings" pitchFamily="2" charset="2"/>
              <a:buChar char="§"/>
              <a:defRPr/>
            </a:pPr>
            <a:r>
              <a:rPr lang="en-US" sz="2800" b="1" dirty="0" smtClean="0">
                <a:solidFill>
                  <a:schemeClr val="bg1"/>
                </a:solidFill>
                <a:latin typeface="Times New Roman" pitchFamily="18" charset="0"/>
                <a:cs typeface="Times New Roman" pitchFamily="18" charset="0"/>
              </a:rPr>
              <a:t>Shape of river channel</a:t>
            </a:r>
          </a:p>
        </p:txBody>
      </p:sp>
      <p:sp>
        <p:nvSpPr>
          <p:cNvPr id="7173" name="Rectangle 2"/>
          <p:cNvSpPr>
            <a:spLocks noGrp="1"/>
          </p:cNvSpPr>
          <p:nvPr>
            <p:ph type="title"/>
          </p:nvPr>
        </p:nvSpPr>
        <p:spPr>
          <a:xfrm>
            <a:off x="0" y="0"/>
            <a:ext cx="9144000" cy="1143000"/>
          </a:xfrm>
        </p:spPr>
        <p:txBody>
          <a:bodyPr/>
          <a:lstStyle/>
          <a:p>
            <a:r>
              <a:rPr lang="en-US" sz="1900" smtClean="0">
                <a:solidFill>
                  <a:schemeClr val="bg1"/>
                </a:solidFill>
                <a:latin typeface="Trebuchet MS" pitchFamily="34" charset="0"/>
              </a:rPr>
              <a:t>Chapter 11: Fluvial Processes, Patterns and Landforms, &amp; Human Interaction</a:t>
            </a:r>
          </a:p>
        </p:txBody>
      </p:sp>
    </p:spTree>
    <p:extLst>
      <p:ext uri="{BB962C8B-B14F-4D97-AF65-F5344CB8AC3E}">
        <p14:creationId xmlns:p14="http://schemas.microsoft.com/office/powerpoint/2010/main" val="125605731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7171">
                                            <p:txEl>
                                              <p:pRg st="0" end="0"/>
                                            </p:txEl>
                                          </p:spTgt>
                                        </p:tgtEl>
                                        <p:attrNameLst>
                                          <p:attrName>style.visibility</p:attrName>
                                        </p:attrNameLst>
                                      </p:cBhvr>
                                      <p:to>
                                        <p:strVal val="visible"/>
                                      </p:to>
                                    </p:set>
                                    <p:animEffect transition="in" filter="fade">
                                      <p:cBhvr>
                                        <p:cTn id="11" dur="500"/>
                                        <p:tgtEl>
                                          <p:spTgt spid="7171">
                                            <p:txEl>
                                              <p:pRg st="0" end="0"/>
                                            </p:txEl>
                                          </p:spTgt>
                                        </p:tgtEl>
                                      </p:cBhvr>
                                    </p:animEffect>
                                  </p:childTnLst>
                                </p:cTn>
                              </p:par>
                            </p:childTnLst>
                          </p:cTn>
                        </p:par>
                        <p:par>
                          <p:cTn id="12" fill="hold" nodeType="after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7" presetClass="entr" presetSubtype="0" fill="hold" nodeType="clickEffect">
                                  <p:stCondLst>
                                    <p:cond delay="0"/>
                                  </p:stCondLst>
                                  <p:childTnLst>
                                    <p:set>
                                      <p:cBhvr>
                                        <p:cTn id="19" dur="1" fill="hold">
                                          <p:stCondLst>
                                            <p:cond delay="0"/>
                                          </p:stCondLst>
                                        </p:cTn>
                                        <p:tgtEl>
                                          <p:spTgt spid="7171">
                                            <p:txEl>
                                              <p:pRg st="1" end="1"/>
                                            </p:txEl>
                                          </p:spTgt>
                                        </p:tgtEl>
                                        <p:attrNameLst>
                                          <p:attrName>style.visibility</p:attrName>
                                        </p:attrNameLst>
                                      </p:cBhvr>
                                      <p:to>
                                        <p:strVal val="visible"/>
                                      </p:to>
                                    </p:set>
                                    <p:animEffect transition="in" filter="fade">
                                      <p:cBhvr>
                                        <p:cTn id="20" dur="500"/>
                                        <p:tgtEl>
                                          <p:spTgt spid="7171">
                                            <p:txEl>
                                              <p:pRg st="1" end="1"/>
                                            </p:txEl>
                                          </p:spTgt>
                                        </p:tgtEl>
                                      </p:cBhvr>
                                    </p:animEffect>
                                    <p:anim calcmode="lin" valueType="num">
                                      <p:cBhvr>
                                        <p:cTn id="21" dur="500" fill="hold"/>
                                        <p:tgtEl>
                                          <p:spTgt spid="7171">
                                            <p:txEl>
                                              <p:pRg st="1" end="1"/>
                                            </p:txEl>
                                          </p:spTgt>
                                        </p:tgtEl>
                                        <p:attrNameLst>
                                          <p:attrName>ppt_x</p:attrName>
                                        </p:attrNameLst>
                                      </p:cBhvr>
                                      <p:tavLst>
                                        <p:tav tm="0">
                                          <p:val>
                                            <p:strVal val="#ppt_x"/>
                                          </p:val>
                                        </p:tav>
                                        <p:tav tm="100000">
                                          <p:val>
                                            <p:strVal val="#ppt_x"/>
                                          </p:val>
                                        </p:tav>
                                      </p:tavLst>
                                    </p:anim>
                                    <p:anim calcmode="lin" valueType="num">
                                      <p:cBhvr>
                                        <p:cTn id="22" dur="500" fill="hold"/>
                                        <p:tgtEl>
                                          <p:spTgt spid="717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47" presetClass="entr" presetSubtype="0" fill="hold" nodeType="clickEffect">
                                  <p:stCondLst>
                                    <p:cond delay="0"/>
                                  </p:stCondLst>
                                  <p:childTnLst>
                                    <p:set>
                                      <p:cBhvr>
                                        <p:cTn id="26" dur="1" fill="hold">
                                          <p:stCondLst>
                                            <p:cond delay="0"/>
                                          </p:stCondLst>
                                        </p:cTn>
                                        <p:tgtEl>
                                          <p:spTgt spid="7171">
                                            <p:txEl>
                                              <p:pRg st="2" end="2"/>
                                            </p:txEl>
                                          </p:spTgt>
                                        </p:tgtEl>
                                        <p:attrNameLst>
                                          <p:attrName>style.visibility</p:attrName>
                                        </p:attrNameLst>
                                      </p:cBhvr>
                                      <p:to>
                                        <p:strVal val="visible"/>
                                      </p:to>
                                    </p:set>
                                    <p:animEffect transition="in" filter="fade">
                                      <p:cBhvr>
                                        <p:cTn id="27" dur="500"/>
                                        <p:tgtEl>
                                          <p:spTgt spid="7171">
                                            <p:txEl>
                                              <p:pRg st="2" end="2"/>
                                            </p:txEl>
                                          </p:spTgt>
                                        </p:tgtEl>
                                      </p:cBhvr>
                                    </p:animEffect>
                                    <p:anim calcmode="lin" valueType="num">
                                      <p:cBhvr>
                                        <p:cTn id="28" dur="500" fill="hold"/>
                                        <p:tgtEl>
                                          <p:spTgt spid="7171">
                                            <p:txEl>
                                              <p:pRg st="2" end="2"/>
                                            </p:txEl>
                                          </p:spTgt>
                                        </p:tgtEl>
                                        <p:attrNameLst>
                                          <p:attrName>ppt_x</p:attrName>
                                        </p:attrNameLst>
                                      </p:cBhvr>
                                      <p:tavLst>
                                        <p:tav tm="0">
                                          <p:val>
                                            <p:strVal val="#ppt_x"/>
                                          </p:val>
                                        </p:tav>
                                        <p:tav tm="100000">
                                          <p:val>
                                            <p:strVal val="#ppt_x"/>
                                          </p:val>
                                        </p:tav>
                                      </p:tavLst>
                                    </p:anim>
                                    <p:anim calcmode="lin" valueType="num">
                                      <p:cBhvr>
                                        <p:cTn id="29" dur="500" fill="hold"/>
                                        <p:tgtEl>
                                          <p:spTgt spid="717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47" presetClass="entr" presetSubtype="0" fill="hold" nodeType="clickEffect">
                                  <p:stCondLst>
                                    <p:cond delay="0"/>
                                  </p:stCondLst>
                                  <p:childTnLst>
                                    <p:set>
                                      <p:cBhvr>
                                        <p:cTn id="33" dur="1" fill="hold">
                                          <p:stCondLst>
                                            <p:cond delay="0"/>
                                          </p:stCondLst>
                                        </p:cTn>
                                        <p:tgtEl>
                                          <p:spTgt spid="7171">
                                            <p:txEl>
                                              <p:pRg st="3" end="3"/>
                                            </p:txEl>
                                          </p:spTgt>
                                        </p:tgtEl>
                                        <p:attrNameLst>
                                          <p:attrName>style.visibility</p:attrName>
                                        </p:attrNameLst>
                                      </p:cBhvr>
                                      <p:to>
                                        <p:strVal val="visible"/>
                                      </p:to>
                                    </p:set>
                                    <p:animEffect transition="in" filter="fade">
                                      <p:cBhvr>
                                        <p:cTn id="34" dur="500"/>
                                        <p:tgtEl>
                                          <p:spTgt spid="7171">
                                            <p:txEl>
                                              <p:pRg st="3" end="3"/>
                                            </p:txEl>
                                          </p:spTgt>
                                        </p:tgtEl>
                                      </p:cBhvr>
                                    </p:animEffect>
                                    <p:anim calcmode="lin" valueType="num">
                                      <p:cBhvr>
                                        <p:cTn id="35" dur="500" fill="hold"/>
                                        <p:tgtEl>
                                          <p:spTgt spid="7171">
                                            <p:txEl>
                                              <p:pRg st="3" end="3"/>
                                            </p:txEl>
                                          </p:spTgt>
                                        </p:tgtEl>
                                        <p:attrNameLst>
                                          <p:attrName>ppt_x</p:attrName>
                                        </p:attrNameLst>
                                      </p:cBhvr>
                                      <p:tavLst>
                                        <p:tav tm="0">
                                          <p:val>
                                            <p:strVal val="#ppt_x"/>
                                          </p:val>
                                        </p:tav>
                                        <p:tav tm="100000">
                                          <p:val>
                                            <p:strVal val="#ppt_x"/>
                                          </p:val>
                                        </p:tav>
                                      </p:tavLst>
                                    </p:anim>
                                    <p:anim calcmode="lin" valueType="num">
                                      <p:cBhvr>
                                        <p:cTn id="36" dur="500" fill="hold"/>
                                        <p:tgtEl>
                                          <p:spTgt spid="717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47" presetClass="entr" presetSubtype="0" fill="hold" nodeType="clickEffect">
                                  <p:stCondLst>
                                    <p:cond delay="0"/>
                                  </p:stCondLst>
                                  <p:childTnLst>
                                    <p:set>
                                      <p:cBhvr>
                                        <p:cTn id="40" dur="1" fill="hold">
                                          <p:stCondLst>
                                            <p:cond delay="0"/>
                                          </p:stCondLst>
                                        </p:cTn>
                                        <p:tgtEl>
                                          <p:spTgt spid="7171">
                                            <p:txEl>
                                              <p:pRg st="4" end="4"/>
                                            </p:txEl>
                                          </p:spTgt>
                                        </p:tgtEl>
                                        <p:attrNameLst>
                                          <p:attrName>style.visibility</p:attrName>
                                        </p:attrNameLst>
                                      </p:cBhvr>
                                      <p:to>
                                        <p:strVal val="visible"/>
                                      </p:to>
                                    </p:set>
                                    <p:animEffect transition="in" filter="fade">
                                      <p:cBhvr>
                                        <p:cTn id="41" dur="500"/>
                                        <p:tgtEl>
                                          <p:spTgt spid="7171">
                                            <p:txEl>
                                              <p:pRg st="4" end="4"/>
                                            </p:txEl>
                                          </p:spTgt>
                                        </p:tgtEl>
                                      </p:cBhvr>
                                    </p:animEffect>
                                    <p:anim calcmode="lin" valueType="num">
                                      <p:cBhvr>
                                        <p:cTn id="42" dur="500" fill="hold"/>
                                        <p:tgtEl>
                                          <p:spTgt spid="7171">
                                            <p:txEl>
                                              <p:pRg st="4" end="4"/>
                                            </p:txEl>
                                          </p:spTgt>
                                        </p:tgtEl>
                                        <p:attrNameLst>
                                          <p:attrName>ppt_x</p:attrName>
                                        </p:attrNameLst>
                                      </p:cBhvr>
                                      <p:tavLst>
                                        <p:tav tm="0">
                                          <p:val>
                                            <p:strVal val="#ppt_x"/>
                                          </p:val>
                                        </p:tav>
                                        <p:tav tm="100000">
                                          <p:val>
                                            <p:strVal val="#ppt_x"/>
                                          </p:val>
                                        </p:tav>
                                      </p:tavLst>
                                    </p:anim>
                                    <p:anim calcmode="lin" valueType="num">
                                      <p:cBhvr>
                                        <p:cTn id="43" dur="500" fill="hold"/>
                                        <p:tgtEl>
                                          <p:spTgt spid="7171">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IE" dirty="0" smtClean="0"/>
              <a:t>5 processes of erosion</a:t>
            </a:r>
            <a:endParaRPr lang="en-IE" dirty="0"/>
          </a:p>
        </p:txBody>
      </p:sp>
    </p:spTree>
    <p:extLst>
      <p:ext uri="{BB962C8B-B14F-4D97-AF65-F5344CB8AC3E}">
        <p14:creationId xmlns:p14="http://schemas.microsoft.com/office/powerpoint/2010/main" val="418510985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tangle 2"/>
          <p:cNvSpPr>
            <a:spLocks noGrp="1"/>
          </p:cNvSpPr>
          <p:nvPr>
            <p:ph type="title"/>
          </p:nvPr>
        </p:nvSpPr>
        <p:spPr>
          <a:xfrm>
            <a:off x="0" y="-228600"/>
            <a:ext cx="9144000" cy="1143000"/>
          </a:xfrm>
        </p:spPr>
        <p:txBody>
          <a:bodyPr/>
          <a:lstStyle/>
          <a:p>
            <a:r>
              <a:rPr lang="en-US" sz="1900" smtClean="0">
                <a:solidFill>
                  <a:schemeClr val="bg1"/>
                </a:solidFill>
                <a:latin typeface="Trebuchet MS" pitchFamily="34" charset="0"/>
              </a:rPr>
              <a:t>Chapter 11: Fluvial Processes, Patterns and Landforms, &amp; Human Interaction</a:t>
            </a:r>
          </a:p>
        </p:txBody>
      </p:sp>
      <p:sp>
        <p:nvSpPr>
          <p:cNvPr id="7" name="Rounded Rectangle 6"/>
          <p:cNvSpPr/>
          <p:nvPr/>
        </p:nvSpPr>
        <p:spPr>
          <a:xfrm>
            <a:off x="454025" y="1398588"/>
            <a:ext cx="6235700" cy="3398564"/>
          </a:xfrm>
          <a:prstGeom prst="roundRect">
            <a:avLst>
              <a:gd name="adj" fmla="val 6080"/>
            </a:avLst>
          </a:prstGeom>
          <a:solidFill>
            <a:srgbClr val="00B0F0">
              <a:alpha val="80000"/>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E"/>
          </a:p>
        </p:txBody>
      </p:sp>
      <p:sp>
        <p:nvSpPr>
          <p:cNvPr id="2" name="Rectangle 3"/>
          <p:cNvSpPr>
            <a:spLocks noGrp="1"/>
          </p:cNvSpPr>
          <p:nvPr>
            <p:ph type="body" idx="1"/>
          </p:nvPr>
        </p:nvSpPr>
        <p:spPr>
          <a:xfrm>
            <a:off x="454024" y="1398588"/>
            <a:ext cx="6062191" cy="4953000"/>
          </a:xfrm>
        </p:spPr>
        <p:txBody>
          <a:bodyPr/>
          <a:lstStyle/>
          <a:p>
            <a:pPr marL="457200" indent="-457200">
              <a:buFont typeface="Arial" pitchFamily="34" charset="0"/>
              <a:buNone/>
              <a:defRPr/>
            </a:pPr>
            <a:r>
              <a:rPr lang="en-US" sz="2000" i="1" dirty="0" smtClean="0">
                <a:solidFill>
                  <a:srgbClr val="FFFF00"/>
                </a:solidFill>
                <a:latin typeface="Trebuchet MS" pitchFamily="34" charset="0"/>
              </a:rPr>
              <a:t>Processes of fluvial erosion</a:t>
            </a:r>
          </a:p>
          <a:p>
            <a:pPr marL="876300" lvl="1" indent="-419100">
              <a:buFont typeface="Times" pitchFamily="-64" charset="0"/>
              <a:buNone/>
              <a:defRPr/>
            </a:pPr>
            <a:r>
              <a:rPr lang="en-US" sz="2400" b="1" dirty="0" smtClean="0">
                <a:solidFill>
                  <a:schemeClr val="bg1"/>
                </a:solidFill>
                <a:latin typeface="+mj-lt"/>
              </a:rPr>
              <a:t>Rivers erode through a number of processes:</a:t>
            </a:r>
          </a:p>
          <a:p>
            <a:pPr lvl="2">
              <a:buClr>
                <a:schemeClr val="bg1"/>
              </a:buClr>
              <a:buFont typeface="Wingdings" pitchFamily="2" charset="2"/>
              <a:buChar char="§"/>
              <a:defRPr/>
            </a:pPr>
            <a:r>
              <a:rPr lang="en-US" b="1" dirty="0" smtClean="0">
                <a:solidFill>
                  <a:schemeClr val="bg1"/>
                </a:solidFill>
                <a:latin typeface="+mj-lt"/>
              </a:rPr>
              <a:t>Hydraulic action</a:t>
            </a:r>
          </a:p>
          <a:p>
            <a:pPr lvl="2">
              <a:buClr>
                <a:schemeClr val="bg1"/>
              </a:buClr>
              <a:buFont typeface="Wingdings" pitchFamily="2" charset="2"/>
              <a:buChar char="§"/>
              <a:defRPr/>
            </a:pPr>
            <a:r>
              <a:rPr lang="en-US" b="1" dirty="0" smtClean="0">
                <a:solidFill>
                  <a:schemeClr val="bg1"/>
                </a:solidFill>
                <a:latin typeface="+mj-lt"/>
              </a:rPr>
              <a:t>Abrasion</a:t>
            </a:r>
          </a:p>
          <a:p>
            <a:pPr lvl="2">
              <a:buClr>
                <a:schemeClr val="bg1"/>
              </a:buClr>
              <a:buFont typeface="Wingdings" pitchFamily="2" charset="2"/>
              <a:buChar char="§"/>
              <a:defRPr/>
            </a:pPr>
            <a:r>
              <a:rPr lang="en-US" b="1" dirty="0" smtClean="0">
                <a:solidFill>
                  <a:schemeClr val="bg1"/>
                </a:solidFill>
                <a:latin typeface="+mj-lt"/>
              </a:rPr>
              <a:t>Chemical solution</a:t>
            </a:r>
          </a:p>
          <a:p>
            <a:pPr lvl="2">
              <a:buClr>
                <a:schemeClr val="bg1"/>
              </a:buClr>
              <a:buFont typeface="Wingdings" pitchFamily="2" charset="2"/>
              <a:buChar char="§"/>
              <a:defRPr/>
            </a:pPr>
            <a:r>
              <a:rPr lang="en-US" b="1" dirty="0" smtClean="0">
                <a:solidFill>
                  <a:schemeClr val="bg1"/>
                </a:solidFill>
                <a:latin typeface="+mj-lt"/>
              </a:rPr>
              <a:t>Cavitation</a:t>
            </a:r>
          </a:p>
          <a:p>
            <a:pPr lvl="2">
              <a:buClr>
                <a:schemeClr val="bg1"/>
              </a:buClr>
              <a:buFont typeface="Wingdings" pitchFamily="2" charset="2"/>
              <a:buChar char="§"/>
              <a:defRPr/>
            </a:pPr>
            <a:r>
              <a:rPr lang="en-US" b="1" dirty="0" smtClean="0">
                <a:solidFill>
                  <a:schemeClr val="bg1"/>
                </a:solidFill>
                <a:latin typeface="+mj-lt"/>
              </a:rPr>
              <a:t>Attrition</a:t>
            </a:r>
          </a:p>
        </p:txBody>
      </p:sp>
    </p:spTree>
    <p:extLst>
      <p:ext uri="{BB962C8B-B14F-4D97-AF65-F5344CB8AC3E}">
        <p14:creationId xmlns:p14="http://schemas.microsoft.com/office/powerpoint/2010/main" val="135768251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500"/>
                                        <p:tgtEl>
                                          <p:spTgt spid="2">
                                            <p:txEl>
                                              <p:pRg st="0" end="0"/>
                                            </p:txEl>
                                          </p:spTgt>
                                        </p:tgtEl>
                                      </p:cBhvr>
                                    </p:animEffect>
                                  </p:childTnLst>
                                </p:cTn>
                              </p:par>
                            </p:childTnLst>
                          </p:cTn>
                        </p:par>
                        <p:par>
                          <p:cTn id="12" fill="hold" nodeType="after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7" presetClass="entr" presetSubtype="0" fill="hold"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anim calcmode="lin" valueType="num">
                                      <p:cBhvr>
                                        <p:cTn id="2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2" dur="5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47" presetClass="entr" presetSubtype="0" fill="hold"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fade">
                                      <p:cBhvr>
                                        <p:cTn id="27" dur="500"/>
                                        <p:tgtEl>
                                          <p:spTgt spid="2">
                                            <p:txEl>
                                              <p:pRg st="2" end="2"/>
                                            </p:txEl>
                                          </p:spTgt>
                                        </p:tgtEl>
                                      </p:cBhvr>
                                    </p:animEffect>
                                    <p:anim calcmode="lin" valueType="num">
                                      <p:cBhvr>
                                        <p:cTn id="28"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9" dur="5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47" presetClass="entr" presetSubtype="0" fill="hold" nodeType="clickEffect">
                                  <p:stCondLst>
                                    <p:cond delay="0"/>
                                  </p:stCondLst>
                                  <p:childTnLst>
                                    <p:set>
                                      <p:cBhvr>
                                        <p:cTn id="33" dur="1" fill="hold">
                                          <p:stCondLst>
                                            <p:cond delay="0"/>
                                          </p:stCondLst>
                                        </p:cTn>
                                        <p:tgtEl>
                                          <p:spTgt spid="2">
                                            <p:txEl>
                                              <p:pRg st="3" end="3"/>
                                            </p:txEl>
                                          </p:spTgt>
                                        </p:tgtEl>
                                        <p:attrNameLst>
                                          <p:attrName>style.visibility</p:attrName>
                                        </p:attrNameLst>
                                      </p:cBhvr>
                                      <p:to>
                                        <p:strVal val="visible"/>
                                      </p:to>
                                    </p:set>
                                    <p:animEffect transition="in" filter="fade">
                                      <p:cBhvr>
                                        <p:cTn id="34" dur="500"/>
                                        <p:tgtEl>
                                          <p:spTgt spid="2">
                                            <p:txEl>
                                              <p:pRg st="3" end="3"/>
                                            </p:txEl>
                                          </p:spTgt>
                                        </p:tgtEl>
                                      </p:cBhvr>
                                    </p:animEffect>
                                    <p:anim calcmode="lin" valueType="num">
                                      <p:cBhvr>
                                        <p:cTn id="3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6" dur="5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7" presetClass="entr" presetSubtype="0" fill="hold" nodeType="clickEffect">
                                  <p:stCondLst>
                                    <p:cond delay="0"/>
                                  </p:stCondLst>
                                  <p:childTnLst>
                                    <p:set>
                                      <p:cBhvr>
                                        <p:cTn id="40" dur="1" fill="hold">
                                          <p:stCondLst>
                                            <p:cond delay="0"/>
                                          </p:stCondLst>
                                        </p:cTn>
                                        <p:tgtEl>
                                          <p:spTgt spid="2">
                                            <p:txEl>
                                              <p:pRg st="4" end="4"/>
                                            </p:txEl>
                                          </p:spTgt>
                                        </p:tgtEl>
                                        <p:attrNameLst>
                                          <p:attrName>style.visibility</p:attrName>
                                        </p:attrNameLst>
                                      </p:cBhvr>
                                      <p:to>
                                        <p:strVal val="visible"/>
                                      </p:to>
                                    </p:set>
                                    <p:animEffect transition="in" filter="fade">
                                      <p:cBhvr>
                                        <p:cTn id="41" dur="500"/>
                                        <p:tgtEl>
                                          <p:spTgt spid="2">
                                            <p:txEl>
                                              <p:pRg st="4" end="4"/>
                                            </p:txEl>
                                          </p:spTgt>
                                        </p:tgtEl>
                                      </p:cBhvr>
                                    </p:animEffect>
                                    <p:anim calcmode="lin" valueType="num">
                                      <p:cBhvr>
                                        <p:cTn id="42"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43" dur="5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7" presetClass="entr" presetSubtype="0" fill="hold" nodeType="clickEffect">
                                  <p:stCondLst>
                                    <p:cond delay="0"/>
                                  </p:stCondLst>
                                  <p:childTnLst>
                                    <p:set>
                                      <p:cBhvr>
                                        <p:cTn id="47" dur="1" fill="hold">
                                          <p:stCondLst>
                                            <p:cond delay="0"/>
                                          </p:stCondLst>
                                        </p:cTn>
                                        <p:tgtEl>
                                          <p:spTgt spid="2">
                                            <p:txEl>
                                              <p:pRg st="5" end="5"/>
                                            </p:txEl>
                                          </p:spTgt>
                                        </p:tgtEl>
                                        <p:attrNameLst>
                                          <p:attrName>style.visibility</p:attrName>
                                        </p:attrNameLst>
                                      </p:cBhvr>
                                      <p:to>
                                        <p:strVal val="visible"/>
                                      </p:to>
                                    </p:set>
                                    <p:animEffect transition="in" filter="fade">
                                      <p:cBhvr>
                                        <p:cTn id="48" dur="500"/>
                                        <p:tgtEl>
                                          <p:spTgt spid="2">
                                            <p:txEl>
                                              <p:pRg st="5" end="5"/>
                                            </p:txEl>
                                          </p:spTgt>
                                        </p:tgtEl>
                                      </p:cBhvr>
                                    </p:animEffect>
                                    <p:anim calcmode="lin" valueType="num">
                                      <p:cBhvr>
                                        <p:cTn id="49"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50" dur="5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47" presetClass="entr" presetSubtype="0" fill="hold" nodeType="clickEffect">
                                  <p:stCondLst>
                                    <p:cond delay="0"/>
                                  </p:stCondLst>
                                  <p:childTnLst>
                                    <p:set>
                                      <p:cBhvr>
                                        <p:cTn id="54" dur="1" fill="hold">
                                          <p:stCondLst>
                                            <p:cond delay="0"/>
                                          </p:stCondLst>
                                        </p:cTn>
                                        <p:tgtEl>
                                          <p:spTgt spid="2">
                                            <p:txEl>
                                              <p:pRg st="6" end="6"/>
                                            </p:txEl>
                                          </p:spTgt>
                                        </p:tgtEl>
                                        <p:attrNameLst>
                                          <p:attrName>style.visibility</p:attrName>
                                        </p:attrNameLst>
                                      </p:cBhvr>
                                      <p:to>
                                        <p:strVal val="visible"/>
                                      </p:to>
                                    </p:set>
                                    <p:animEffect transition="in" filter="fade">
                                      <p:cBhvr>
                                        <p:cTn id="55" dur="500"/>
                                        <p:tgtEl>
                                          <p:spTgt spid="2">
                                            <p:txEl>
                                              <p:pRg st="6" end="6"/>
                                            </p:txEl>
                                          </p:spTgt>
                                        </p:tgtEl>
                                      </p:cBhvr>
                                    </p:animEffect>
                                    <p:anim calcmode="lin" valueType="num">
                                      <p:cBhvr>
                                        <p:cTn id="56"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57" dur="5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30835" y="188640"/>
            <a:ext cx="6682342"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5 processes of erosion</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3" y="1340768"/>
            <a:ext cx="6552729" cy="5256584"/>
          </a:xfrm>
          <a:prstGeom prst="rect">
            <a:avLst/>
          </a:prstGeom>
        </p:spPr>
      </p:pic>
      <p:sp>
        <p:nvSpPr>
          <p:cNvPr id="4" name="Right Arrow 3"/>
          <p:cNvSpPr/>
          <p:nvPr/>
        </p:nvSpPr>
        <p:spPr>
          <a:xfrm>
            <a:off x="6516216" y="1323256"/>
            <a:ext cx="900100" cy="5760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6216" y="5445224"/>
            <a:ext cx="933450"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314043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116632"/>
            <a:ext cx="6480720" cy="6408712"/>
          </a:xfrm>
          <a:prstGeom prst="rect">
            <a:avLst/>
          </a:prstGeom>
        </p:spPr>
      </p:pic>
    </p:spTree>
    <p:extLst>
      <p:ext uri="{BB962C8B-B14F-4D97-AF65-F5344CB8AC3E}">
        <p14:creationId xmlns:p14="http://schemas.microsoft.com/office/powerpoint/2010/main" val="166494922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188640"/>
            <a:ext cx="8784976" cy="2664296"/>
          </a:xfrm>
          <a:prstGeom prst="rect">
            <a:avLst/>
          </a:prstGeom>
        </p:spPr>
      </p:pic>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387" y="4581128"/>
            <a:ext cx="8789101" cy="2147908"/>
          </a:xfrm>
          <a:prstGeom prst="rect">
            <a:avLst/>
          </a:prstGeom>
        </p:spPr>
      </p:pic>
      <p:sp>
        <p:nvSpPr>
          <p:cNvPr id="4" name="Down Arrow 3"/>
          <p:cNvSpPr/>
          <p:nvPr/>
        </p:nvSpPr>
        <p:spPr>
          <a:xfrm>
            <a:off x="395536" y="2780928"/>
            <a:ext cx="648072" cy="7920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8172400" y="3933056"/>
            <a:ext cx="706437"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9883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p:cNvSpPr>
          <p:nvPr>
            <p:ph type="title"/>
          </p:nvPr>
        </p:nvSpPr>
        <p:spPr>
          <a:xfrm>
            <a:off x="2300" y="260648"/>
            <a:ext cx="9144000" cy="777280"/>
          </a:xfrm>
        </p:spPr>
        <p:txBody>
          <a:bodyPr/>
          <a:lstStyle/>
          <a:p>
            <a:r>
              <a:rPr lang="en-US" sz="1900" smtClean="0">
                <a:solidFill>
                  <a:schemeClr val="bg1"/>
                </a:solidFill>
                <a:latin typeface="Trebuchet MS" pitchFamily="34" charset="0"/>
              </a:rPr>
              <a:t>Chapter 11: Fluvial Processes, Patterns and Landforms, &amp; Human Interaction</a:t>
            </a:r>
          </a:p>
        </p:txBody>
      </p:sp>
      <p:pic>
        <p:nvPicPr>
          <p:cNvPr id="3078"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 y="1727200"/>
            <a:ext cx="9144000" cy="51308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645468" y="2924944"/>
            <a:ext cx="7022876" cy="2374900"/>
          </a:xfrm>
          <a:prstGeom prst="roundRect">
            <a:avLst>
              <a:gd name="adj" fmla="val 6080"/>
            </a:avLst>
          </a:prstGeom>
          <a:solidFill>
            <a:srgbClr val="00B0F0">
              <a:alpha val="80000"/>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E"/>
          </a:p>
        </p:txBody>
      </p:sp>
      <p:sp>
        <p:nvSpPr>
          <p:cNvPr id="2" name="Rectangle 3"/>
          <p:cNvSpPr>
            <a:spLocks noGrp="1"/>
          </p:cNvSpPr>
          <p:nvPr>
            <p:ph type="body" idx="1"/>
          </p:nvPr>
        </p:nvSpPr>
        <p:spPr>
          <a:xfrm>
            <a:off x="571501" y="3032918"/>
            <a:ext cx="8001000" cy="2519363"/>
          </a:xfrm>
        </p:spPr>
        <p:txBody>
          <a:bodyPr/>
          <a:lstStyle/>
          <a:p>
            <a:pPr marL="457200" indent="-457200">
              <a:buFont typeface="Arial" pitchFamily="34" charset="0"/>
              <a:buNone/>
              <a:defRPr/>
            </a:pPr>
            <a:r>
              <a:rPr lang="en-US" sz="2000" i="1" dirty="0" smtClean="0">
                <a:solidFill>
                  <a:schemeClr val="bg1"/>
                </a:solidFill>
                <a:latin typeface="Trebuchet MS" pitchFamily="34" charset="0"/>
              </a:rPr>
              <a:t>Rivers</a:t>
            </a:r>
          </a:p>
          <a:p>
            <a:pPr marL="876300" lvl="1" indent="-419100">
              <a:buFont typeface="Times" pitchFamily="-64" charset="0"/>
              <a:buNone/>
              <a:defRPr/>
            </a:pPr>
            <a:r>
              <a:rPr lang="en-US" sz="2000" b="1" dirty="0" smtClean="0">
                <a:solidFill>
                  <a:schemeClr val="bg1"/>
                </a:solidFill>
                <a:latin typeface="+mj-lt"/>
              </a:rPr>
              <a:t>Change the landscape in three main ways:</a:t>
            </a:r>
            <a:endParaRPr lang="en-US" sz="2000" dirty="0" smtClean="0">
              <a:solidFill>
                <a:schemeClr val="bg1"/>
              </a:solidFill>
              <a:latin typeface="+mj-lt"/>
            </a:endParaRPr>
          </a:p>
          <a:p>
            <a:pPr marL="1295400" lvl="2" indent="-381000">
              <a:buClr>
                <a:schemeClr val="bg1"/>
              </a:buClr>
              <a:buFont typeface="Arial" pitchFamily="34" charset="0"/>
              <a:buAutoNum type="arabicPeriod"/>
              <a:defRPr/>
            </a:pPr>
            <a:r>
              <a:rPr lang="en-US" b="1" dirty="0" smtClean="0">
                <a:solidFill>
                  <a:schemeClr val="bg1"/>
                </a:solidFill>
                <a:latin typeface="+mj-lt"/>
              </a:rPr>
              <a:t>Erosion</a:t>
            </a:r>
            <a:r>
              <a:rPr lang="en-US" dirty="0" smtClean="0">
                <a:solidFill>
                  <a:schemeClr val="bg1"/>
                </a:solidFill>
                <a:latin typeface="+mj-lt"/>
              </a:rPr>
              <a:t> – wearing away of the land by river</a:t>
            </a:r>
          </a:p>
          <a:p>
            <a:pPr marL="1295400" lvl="2" indent="-381000">
              <a:buClr>
                <a:schemeClr val="bg1"/>
              </a:buClr>
              <a:buFont typeface="Arial" pitchFamily="34" charset="0"/>
              <a:buAutoNum type="arabicPeriod"/>
              <a:defRPr/>
            </a:pPr>
            <a:r>
              <a:rPr lang="en-US" b="1" dirty="0" smtClean="0">
                <a:solidFill>
                  <a:schemeClr val="bg1"/>
                </a:solidFill>
                <a:latin typeface="+mj-lt"/>
              </a:rPr>
              <a:t>Transportation</a:t>
            </a:r>
            <a:r>
              <a:rPr lang="en-US" dirty="0" smtClean="0">
                <a:solidFill>
                  <a:schemeClr val="bg1"/>
                </a:solidFill>
                <a:latin typeface="+mj-lt"/>
              </a:rPr>
              <a:t> – moving its load downstream</a:t>
            </a:r>
          </a:p>
          <a:p>
            <a:pPr marL="1295400" lvl="2" indent="-381000">
              <a:buClr>
                <a:schemeClr val="bg1"/>
              </a:buClr>
              <a:buFont typeface="Arial" pitchFamily="34" charset="0"/>
              <a:buAutoNum type="arabicPeriod"/>
              <a:defRPr/>
            </a:pPr>
            <a:r>
              <a:rPr lang="en-US" b="1" dirty="0" smtClean="0">
                <a:solidFill>
                  <a:schemeClr val="bg1"/>
                </a:solidFill>
                <a:latin typeface="+mj-lt"/>
              </a:rPr>
              <a:t>Deposition</a:t>
            </a:r>
            <a:r>
              <a:rPr lang="en-US" dirty="0" smtClean="0">
                <a:solidFill>
                  <a:schemeClr val="bg1"/>
                </a:solidFill>
                <a:latin typeface="+mj-lt"/>
              </a:rPr>
              <a:t> – dropping its load</a:t>
            </a:r>
          </a:p>
        </p:txBody>
      </p:sp>
    </p:spTree>
    <p:extLst>
      <p:ext uri="{BB962C8B-B14F-4D97-AF65-F5344CB8AC3E}">
        <p14:creationId xmlns:p14="http://schemas.microsoft.com/office/powerpoint/2010/main" val="285772971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fade">
                                      <p:cBhvr>
                                        <p:cTn id="7" dur="500"/>
                                        <p:tgtEl>
                                          <p:spTgt spid="3075"/>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3078"/>
                                        </p:tgtEl>
                                        <p:attrNameLst>
                                          <p:attrName>style.visibility</p:attrName>
                                        </p:attrNameLst>
                                      </p:cBhvr>
                                      <p:to>
                                        <p:strVal val="visible"/>
                                      </p:to>
                                    </p:set>
                                    <p:animEffect transition="in" filter="fade">
                                      <p:cBhvr>
                                        <p:cTn id="11" dur="500"/>
                                        <p:tgtEl>
                                          <p:spTgt spid="3078"/>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par>
                          <p:cTn id="16" fill="hold" nodeType="afterGroup">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47" presetClass="entr" presetSubtype="0" fill="hold" nodeType="click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animEffect transition="in" filter="fade">
                                      <p:cBhvr>
                                        <p:cTn id="24" dur="500"/>
                                        <p:tgtEl>
                                          <p:spTgt spid="2">
                                            <p:txEl>
                                              <p:pRg st="1" end="1"/>
                                            </p:txEl>
                                          </p:spTgt>
                                        </p:tgtEl>
                                      </p:cBhvr>
                                    </p:animEffect>
                                    <p:anim calcmode="lin" valueType="num">
                                      <p:cBhvr>
                                        <p:cTn id="25"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6" dur="5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47" presetClass="entr" presetSubtype="0" fill="hold" nodeType="clickEffect">
                                  <p:stCondLst>
                                    <p:cond delay="0"/>
                                  </p:stCondLst>
                                  <p:childTnLst>
                                    <p:set>
                                      <p:cBhvr>
                                        <p:cTn id="30" dur="1" fill="hold">
                                          <p:stCondLst>
                                            <p:cond delay="0"/>
                                          </p:stCondLst>
                                        </p:cTn>
                                        <p:tgtEl>
                                          <p:spTgt spid="2">
                                            <p:txEl>
                                              <p:pRg st="2" end="2"/>
                                            </p:txEl>
                                          </p:spTgt>
                                        </p:tgtEl>
                                        <p:attrNameLst>
                                          <p:attrName>style.visibility</p:attrName>
                                        </p:attrNameLst>
                                      </p:cBhvr>
                                      <p:to>
                                        <p:strVal val="visible"/>
                                      </p:to>
                                    </p:set>
                                    <p:animEffect transition="in" filter="fade">
                                      <p:cBhvr>
                                        <p:cTn id="31" dur="500"/>
                                        <p:tgtEl>
                                          <p:spTgt spid="2">
                                            <p:txEl>
                                              <p:pRg st="2" end="2"/>
                                            </p:txEl>
                                          </p:spTgt>
                                        </p:tgtEl>
                                      </p:cBhvr>
                                    </p:animEffect>
                                    <p:anim calcmode="lin" valueType="num">
                                      <p:cBhvr>
                                        <p:cTn id="32"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33" dur="5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47" presetClass="entr" presetSubtype="0" fill="hold" nodeType="clickEffect">
                                  <p:stCondLst>
                                    <p:cond delay="0"/>
                                  </p:stCondLst>
                                  <p:childTnLst>
                                    <p:set>
                                      <p:cBhvr>
                                        <p:cTn id="37" dur="1" fill="hold">
                                          <p:stCondLst>
                                            <p:cond delay="0"/>
                                          </p:stCondLst>
                                        </p:cTn>
                                        <p:tgtEl>
                                          <p:spTgt spid="2">
                                            <p:txEl>
                                              <p:pRg st="3" end="3"/>
                                            </p:txEl>
                                          </p:spTgt>
                                        </p:tgtEl>
                                        <p:attrNameLst>
                                          <p:attrName>style.visibility</p:attrName>
                                        </p:attrNameLst>
                                      </p:cBhvr>
                                      <p:to>
                                        <p:strVal val="visible"/>
                                      </p:to>
                                    </p:set>
                                    <p:animEffect transition="in" filter="fade">
                                      <p:cBhvr>
                                        <p:cTn id="38" dur="500"/>
                                        <p:tgtEl>
                                          <p:spTgt spid="2">
                                            <p:txEl>
                                              <p:pRg st="3" end="3"/>
                                            </p:txEl>
                                          </p:spTgt>
                                        </p:tgtEl>
                                      </p:cBhvr>
                                    </p:animEffect>
                                    <p:anim calcmode="lin" valueType="num">
                                      <p:cBhvr>
                                        <p:cTn id="3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40" dur="5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47" presetClass="entr" presetSubtype="0" fill="hold" nodeType="clickEffect">
                                  <p:stCondLst>
                                    <p:cond delay="0"/>
                                  </p:stCondLst>
                                  <p:childTnLst>
                                    <p:set>
                                      <p:cBhvr>
                                        <p:cTn id="44" dur="1" fill="hold">
                                          <p:stCondLst>
                                            <p:cond delay="0"/>
                                          </p:stCondLst>
                                        </p:cTn>
                                        <p:tgtEl>
                                          <p:spTgt spid="2">
                                            <p:txEl>
                                              <p:pRg st="4" end="4"/>
                                            </p:txEl>
                                          </p:spTgt>
                                        </p:tgtEl>
                                        <p:attrNameLst>
                                          <p:attrName>style.visibility</p:attrName>
                                        </p:attrNameLst>
                                      </p:cBhvr>
                                      <p:to>
                                        <p:strVal val="visible"/>
                                      </p:to>
                                    </p:set>
                                    <p:animEffect transition="in" filter="fade">
                                      <p:cBhvr>
                                        <p:cTn id="45" dur="500"/>
                                        <p:tgtEl>
                                          <p:spTgt spid="2">
                                            <p:txEl>
                                              <p:pRg st="4" end="4"/>
                                            </p:txEl>
                                          </p:spTgt>
                                        </p:tgtEl>
                                      </p:cBhvr>
                                    </p:animEffect>
                                    <p:anim calcmode="lin" valueType="num">
                                      <p:cBhvr>
                                        <p:cTn id="46"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47" dur="5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p:cNvSpPr>
          <p:nvPr>
            <p:ph type="title"/>
          </p:nvPr>
        </p:nvSpPr>
        <p:spPr>
          <a:xfrm>
            <a:off x="0" y="-228600"/>
            <a:ext cx="9144000" cy="1143000"/>
          </a:xfrm>
        </p:spPr>
        <p:txBody>
          <a:bodyPr/>
          <a:lstStyle/>
          <a:p>
            <a:r>
              <a:rPr lang="en-US" sz="1900" smtClean="0">
                <a:solidFill>
                  <a:srgbClr val="002060"/>
                </a:solidFill>
                <a:latin typeface="Trebuchet MS" pitchFamily="34" charset="0"/>
              </a:rPr>
              <a:t>Chapter 11: Fluvial Processes, Patterns and Landforms, &amp; Human Interaction</a:t>
            </a:r>
          </a:p>
        </p:txBody>
      </p:sp>
      <p:sp>
        <p:nvSpPr>
          <p:cNvPr id="5" name="Rounded Rectangle 4"/>
          <p:cNvSpPr/>
          <p:nvPr/>
        </p:nvSpPr>
        <p:spPr>
          <a:xfrm>
            <a:off x="454025" y="1268413"/>
            <a:ext cx="5341938" cy="2232025"/>
          </a:xfrm>
          <a:prstGeom prst="roundRect">
            <a:avLst>
              <a:gd name="adj" fmla="val 6080"/>
            </a:avLst>
          </a:prstGeom>
          <a:solidFill>
            <a:srgbClr val="00B0F0">
              <a:alpha val="80000"/>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E"/>
          </a:p>
        </p:txBody>
      </p:sp>
      <p:sp>
        <p:nvSpPr>
          <p:cNvPr id="12291" name="Rectangle 3"/>
          <p:cNvSpPr>
            <a:spLocks noGrp="1"/>
          </p:cNvSpPr>
          <p:nvPr>
            <p:ph type="body" idx="1"/>
          </p:nvPr>
        </p:nvSpPr>
        <p:spPr>
          <a:xfrm>
            <a:off x="480246" y="1268413"/>
            <a:ext cx="6777037" cy="2665413"/>
          </a:xfrm>
        </p:spPr>
        <p:txBody>
          <a:bodyPr/>
          <a:lstStyle/>
          <a:p>
            <a:pPr marL="457200" indent="-457200">
              <a:buFont typeface="Arial" pitchFamily="34" charset="0"/>
              <a:buNone/>
              <a:defRPr/>
            </a:pPr>
            <a:r>
              <a:rPr lang="en-US" sz="2000" i="1" dirty="0" smtClean="0">
                <a:solidFill>
                  <a:schemeClr val="tx1">
                    <a:lumMod val="65000"/>
                    <a:lumOff val="35000"/>
                  </a:schemeClr>
                </a:solidFill>
                <a:latin typeface="Trebuchet MS" pitchFamily="34" charset="0"/>
              </a:rPr>
              <a:t>River profile</a:t>
            </a:r>
            <a:endParaRPr lang="en-US" sz="2000" i="1" dirty="0" smtClean="0">
              <a:solidFill>
                <a:schemeClr val="bg1"/>
              </a:solidFill>
              <a:latin typeface="Trebuchet MS" pitchFamily="34" charset="0"/>
            </a:endParaRPr>
          </a:p>
          <a:p>
            <a:pPr marL="876300" lvl="1" indent="-419100">
              <a:buFont typeface="Times" pitchFamily="-64" charset="0"/>
              <a:buNone/>
              <a:defRPr/>
            </a:pPr>
            <a:r>
              <a:rPr lang="en-US" sz="2000" dirty="0" smtClean="0">
                <a:solidFill>
                  <a:schemeClr val="bg1"/>
                </a:solidFill>
                <a:latin typeface="+mj-lt"/>
              </a:rPr>
              <a:t>Three stages can be identified:</a:t>
            </a:r>
          </a:p>
          <a:p>
            <a:pPr lvl="2">
              <a:buClr>
                <a:schemeClr val="bg1"/>
              </a:buClr>
              <a:buFont typeface="Wingdings" pitchFamily="2" charset="2"/>
              <a:buChar char="§"/>
              <a:defRPr/>
            </a:pPr>
            <a:r>
              <a:rPr lang="en-US" dirty="0" smtClean="0">
                <a:solidFill>
                  <a:schemeClr val="bg1"/>
                </a:solidFill>
                <a:latin typeface="+mj-lt"/>
              </a:rPr>
              <a:t>Youthful or upper river valley</a:t>
            </a:r>
          </a:p>
          <a:p>
            <a:pPr lvl="2">
              <a:buClr>
                <a:schemeClr val="bg1"/>
              </a:buClr>
              <a:buFont typeface="Wingdings" pitchFamily="2" charset="2"/>
              <a:buChar char="§"/>
              <a:defRPr/>
            </a:pPr>
            <a:r>
              <a:rPr lang="en-US" dirty="0" smtClean="0">
                <a:solidFill>
                  <a:schemeClr val="bg1"/>
                </a:solidFill>
                <a:latin typeface="+mj-lt"/>
              </a:rPr>
              <a:t>Mature or middle river valley</a:t>
            </a:r>
          </a:p>
          <a:p>
            <a:pPr lvl="2">
              <a:buClr>
                <a:schemeClr val="bg1"/>
              </a:buClr>
              <a:buFont typeface="Wingdings" pitchFamily="2" charset="2"/>
              <a:buChar char="§"/>
              <a:defRPr/>
            </a:pPr>
            <a:r>
              <a:rPr lang="en-US" dirty="0" smtClean="0">
                <a:solidFill>
                  <a:schemeClr val="bg1"/>
                </a:solidFill>
                <a:latin typeface="+mj-lt"/>
              </a:rPr>
              <a:t>Old age stage or old river valley</a:t>
            </a:r>
          </a:p>
          <a:p>
            <a:pPr marL="457200" indent="-457200">
              <a:buFont typeface="Arial" pitchFamily="34" charset="0"/>
              <a:buNone/>
              <a:defRPr/>
            </a:pPr>
            <a:endParaRPr lang="en-US" sz="1900" dirty="0" smtClean="0">
              <a:solidFill>
                <a:schemeClr val="bg1"/>
              </a:solidFill>
              <a:latin typeface="+mj-lt"/>
            </a:endParaRPr>
          </a:p>
        </p:txBody>
      </p:sp>
      <p:pic>
        <p:nvPicPr>
          <p:cNvPr id="1229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4025" y="3645024"/>
            <a:ext cx="4176713" cy="2679700"/>
          </a:xfrm>
          <a:prstGeom prst="rect">
            <a:avLst/>
          </a:prstGeom>
          <a:noFill/>
          <a:ln w="9525">
            <a:solidFill>
              <a:srgbClr val="0B1999"/>
            </a:solidFill>
            <a:miter lim="800000"/>
            <a:headEnd/>
            <a:tailEnd/>
          </a:ln>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3645024"/>
            <a:ext cx="4248472" cy="26797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9765353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Effect transition="in" filter="fade">
                                      <p:cBhvr>
                                        <p:cTn id="7" dur="500"/>
                                        <p:tgtEl>
                                          <p:spTgt spid="12291">
                                            <p:txEl>
                                              <p:pRg st="0" end="0"/>
                                            </p:txEl>
                                          </p:spTgt>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292"/>
                                        </p:tgtEl>
                                        <p:attrNameLst>
                                          <p:attrName>style.visibility</p:attrName>
                                        </p:attrNameLst>
                                      </p:cBhvr>
                                      <p:to>
                                        <p:strVal val="visible"/>
                                      </p:to>
                                    </p:set>
                                    <p:animEffect transition="in" filter="fade">
                                      <p:cBhvr>
                                        <p:cTn id="15" dur="500"/>
                                        <p:tgtEl>
                                          <p:spTgt spid="1229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7" presetClass="entr" presetSubtype="0" fill="hold" nodeType="clickEffect">
                                  <p:stCondLst>
                                    <p:cond delay="0"/>
                                  </p:stCondLst>
                                  <p:childTnLst>
                                    <p:set>
                                      <p:cBhvr>
                                        <p:cTn id="19" dur="1" fill="hold">
                                          <p:stCondLst>
                                            <p:cond delay="0"/>
                                          </p:stCondLst>
                                        </p:cTn>
                                        <p:tgtEl>
                                          <p:spTgt spid="12291">
                                            <p:txEl>
                                              <p:pRg st="1" end="1"/>
                                            </p:txEl>
                                          </p:spTgt>
                                        </p:tgtEl>
                                        <p:attrNameLst>
                                          <p:attrName>style.visibility</p:attrName>
                                        </p:attrNameLst>
                                      </p:cBhvr>
                                      <p:to>
                                        <p:strVal val="visible"/>
                                      </p:to>
                                    </p:set>
                                    <p:animEffect transition="in" filter="fade">
                                      <p:cBhvr>
                                        <p:cTn id="20" dur="500"/>
                                        <p:tgtEl>
                                          <p:spTgt spid="12291">
                                            <p:txEl>
                                              <p:pRg st="1" end="1"/>
                                            </p:txEl>
                                          </p:spTgt>
                                        </p:tgtEl>
                                      </p:cBhvr>
                                    </p:animEffect>
                                    <p:anim calcmode="lin" valueType="num">
                                      <p:cBhvr>
                                        <p:cTn id="21" dur="500" fill="hold"/>
                                        <p:tgtEl>
                                          <p:spTgt spid="12291">
                                            <p:txEl>
                                              <p:pRg st="1" end="1"/>
                                            </p:txEl>
                                          </p:spTgt>
                                        </p:tgtEl>
                                        <p:attrNameLst>
                                          <p:attrName>ppt_x</p:attrName>
                                        </p:attrNameLst>
                                      </p:cBhvr>
                                      <p:tavLst>
                                        <p:tav tm="0">
                                          <p:val>
                                            <p:strVal val="#ppt_x"/>
                                          </p:val>
                                        </p:tav>
                                        <p:tav tm="100000">
                                          <p:val>
                                            <p:strVal val="#ppt_x"/>
                                          </p:val>
                                        </p:tav>
                                      </p:tavLst>
                                    </p:anim>
                                    <p:anim calcmode="lin" valueType="num">
                                      <p:cBhvr>
                                        <p:cTn id="22" dur="500" fill="hold"/>
                                        <p:tgtEl>
                                          <p:spTgt spid="1229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47" presetClass="entr" presetSubtype="0" fill="hold" nodeType="clickEffect">
                                  <p:stCondLst>
                                    <p:cond delay="0"/>
                                  </p:stCondLst>
                                  <p:childTnLst>
                                    <p:set>
                                      <p:cBhvr>
                                        <p:cTn id="26" dur="1" fill="hold">
                                          <p:stCondLst>
                                            <p:cond delay="0"/>
                                          </p:stCondLst>
                                        </p:cTn>
                                        <p:tgtEl>
                                          <p:spTgt spid="12291">
                                            <p:txEl>
                                              <p:pRg st="2" end="2"/>
                                            </p:txEl>
                                          </p:spTgt>
                                        </p:tgtEl>
                                        <p:attrNameLst>
                                          <p:attrName>style.visibility</p:attrName>
                                        </p:attrNameLst>
                                      </p:cBhvr>
                                      <p:to>
                                        <p:strVal val="visible"/>
                                      </p:to>
                                    </p:set>
                                    <p:animEffect transition="in" filter="fade">
                                      <p:cBhvr>
                                        <p:cTn id="27" dur="500"/>
                                        <p:tgtEl>
                                          <p:spTgt spid="12291">
                                            <p:txEl>
                                              <p:pRg st="2" end="2"/>
                                            </p:txEl>
                                          </p:spTgt>
                                        </p:tgtEl>
                                      </p:cBhvr>
                                    </p:animEffect>
                                    <p:anim calcmode="lin" valueType="num">
                                      <p:cBhvr>
                                        <p:cTn id="28" dur="500" fill="hold"/>
                                        <p:tgtEl>
                                          <p:spTgt spid="12291">
                                            <p:txEl>
                                              <p:pRg st="2" end="2"/>
                                            </p:txEl>
                                          </p:spTgt>
                                        </p:tgtEl>
                                        <p:attrNameLst>
                                          <p:attrName>ppt_x</p:attrName>
                                        </p:attrNameLst>
                                      </p:cBhvr>
                                      <p:tavLst>
                                        <p:tav tm="0">
                                          <p:val>
                                            <p:strVal val="#ppt_x"/>
                                          </p:val>
                                        </p:tav>
                                        <p:tav tm="100000">
                                          <p:val>
                                            <p:strVal val="#ppt_x"/>
                                          </p:val>
                                        </p:tav>
                                      </p:tavLst>
                                    </p:anim>
                                    <p:anim calcmode="lin" valueType="num">
                                      <p:cBhvr>
                                        <p:cTn id="29" dur="500" fill="hold"/>
                                        <p:tgtEl>
                                          <p:spTgt spid="1229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47" presetClass="entr" presetSubtype="0" fill="hold" nodeType="clickEffect">
                                  <p:stCondLst>
                                    <p:cond delay="0"/>
                                  </p:stCondLst>
                                  <p:childTnLst>
                                    <p:set>
                                      <p:cBhvr>
                                        <p:cTn id="33" dur="1" fill="hold">
                                          <p:stCondLst>
                                            <p:cond delay="0"/>
                                          </p:stCondLst>
                                        </p:cTn>
                                        <p:tgtEl>
                                          <p:spTgt spid="12291">
                                            <p:txEl>
                                              <p:pRg st="3" end="3"/>
                                            </p:txEl>
                                          </p:spTgt>
                                        </p:tgtEl>
                                        <p:attrNameLst>
                                          <p:attrName>style.visibility</p:attrName>
                                        </p:attrNameLst>
                                      </p:cBhvr>
                                      <p:to>
                                        <p:strVal val="visible"/>
                                      </p:to>
                                    </p:set>
                                    <p:animEffect transition="in" filter="fade">
                                      <p:cBhvr>
                                        <p:cTn id="34" dur="500"/>
                                        <p:tgtEl>
                                          <p:spTgt spid="12291">
                                            <p:txEl>
                                              <p:pRg st="3" end="3"/>
                                            </p:txEl>
                                          </p:spTgt>
                                        </p:tgtEl>
                                      </p:cBhvr>
                                    </p:animEffect>
                                    <p:anim calcmode="lin" valueType="num">
                                      <p:cBhvr>
                                        <p:cTn id="35" dur="500" fill="hold"/>
                                        <p:tgtEl>
                                          <p:spTgt spid="12291">
                                            <p:txEl>
                                              <p:pRg st="3" end="3"/>
                                            </p:txEl>
                                          </p:spTgt>
                                        </p:tgtEl>
                                        <p:attrNameLst>
                                          <p:attrName>ppt_x</p:attrName>
                                        </p:attrNameLst>
                                      </p:cBhvr>
                                      <p:tavLst>
                                        <p:tav tm="0">
                                          <p:val>
                                            <p:strVal val="#ppt_x"/>
                                          </p:val>
                                        </p:tav>
                                        <p:tav tm="100000">
                                          <p:val>
                                            <p:strVal val="#ppt_x"/>
                                          </p:val>
                                        </p:tav>
                                      </p:tavLst>
                                    </p:anim>
                                    <p:anim calcmode="lin" valueType="num">
                                      <p:cBhvr>
                                        <p:cTn id="36" dur="500" fill="hold"/>
                                        <p:tgtEl>
                                          <p:spTgt spid="1229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47" presetClass="entr" presetSubtype="0" fill="hold" nodeType="clickEffect">
                                  <p:stCondLst>
                                    <p:cond delay="0"/>
                                  </p:stCondLst>
                                  <p:childTnLst>
                                    <p:set>
                                      <p:cBhvr>
                                        <p:cTn id="40" dur="1" fill="hold">
                                          <p:stCondLst>
                                            <p:cond delay="0"/>
                                          </p:stCondLst>
                                        </p:cTn>
                                        <p:tgtEl>
                                          <p:spTgt spid="12291">
                                            <p:txEl>
                                              <p:pRg st="4" end="4"/>
                                            </p:txEl>
                                          </p:spTgt>
                                        </p:tgtEl>
                                        <p:attrNameLst>
                                          <p:attrName>style.visibility</p:attrName>
                                        </p:attrNameLst>
                                      </p:cBhvr>
                                      <p:to>
                                        <p:strVal val="visible"/>
                                      </p:to>
                                    </p:set>
                                    <p:animEffect transition="in" filter="fade">
                                      <p:cBhvr>
                                        <p:cTn id="41" dur="500"/>
                                        <p:tgtEl>
                                          <p:spTgt spid="12291">
                                            <p:txEl>
                                              <p:pRg st="4" end="4"/>
                                            </p:txEl>
                                          </p:spTgt>
                                        </p:tgtEl>
                                      </p:cBhvr>
                                    </p:animEffect>
                                    <p:anim calcmode="lin" valueType="num">
                                      <p:cBhvr>
                                        <p:cTn id="42" dur="500" fill="hold"/>
                                        <p:tgtEl>
                                          <p:spTgt spid="12291">
                                            <p:txEl>
                                              <p:pRg st="4" end="4"/>
                                            </p:txEl>
                                          </p:spTgt>
                                        </p:tgtEl>
                                        <p:attrNameLst>
                                          <p:attrName>ppt_x</p:attrName>
                                        </p:attrNameLst>
                                      </p:cBhvr>
                                      <p:tavLst>
                                        <p:tav tm="0">
                                          <p:val>
                                            <p:strVal val="#ppt_x"/>
                                          </p:val>
                                        </p:tav>
                                        <p:tav tm="100000">
                                          <p:val>
                                            <p:strVal val="#ppt_x"/>
                                          </p:val>
                                        </p:tav>
                                      </p:tavLst>
                                    </p:anim>
                                    <p:anim calcmode="lin" valueType="num">
                                      <p:cBhvr>
                                        <p:cTn id="43" dur="500" fill="hold"/>
                                        <p:tgtEl>
                                          <p:spTgt spid="12291">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Text Box 3"/>
          <p:cNvSpPr txBox="1">
            <a:spLocks noChangeArrowheads="1"/>
          </p:cNvSpPr>
          <p:nvPr/>
        </p:nvSpPr>
        <p:spPr bwMode="auto">
          <a:xfrm>
            <a:off x="381000" y="1233992"/>
            <a:ext cx="8534400" cy="4832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973138" indent="-457200">
              <a:defRPr sz="2400">
                <a:solidFill>
                  <a:schemeClr val="tx1"/>
                </a:solidFill>
                <a:latin typeface="Times New Roman" pitchFamily="18" charset="0"/>
              </a:defRPr>
            </a:lvl2pPr>
            <a:lvl3pPr marL="1544638" indent="-457200">
              <a:defRPr sz="2400">
                <a:solidFill>
                  <a:schemeClr val="tx1"/>
                </a:solidFill>
                <a:latin typeface="Times New Roman" pitchFamily="18" charset="0"/>
              </a:defRPr>
            </a:lvl3pPr>
            <a:lvl4pPr marL="2116138" indent="-457200">
              <a:defRPr sz="2400">
                <a:solidFill>
                  <a:schemeClr val="tx1"/>
                </a:solidFill>
                <a:latin typeface="Times New Roman" pitchFamily="18" charset="0"/>
              </a:defRPr>
            </a:lvl4pPr>
            <a:lvl5pPr marL="2687638" indent="-457200">
              <a:defRPr sz="2400">
                <a:solidFill>
                  <a:schemeClr val="tx1"/>
                </a:solidFill>
                <a:latin typeface="Times New Roman" pitchFamily="18" charset="0"/>
              </a:defRPr>
            </a:lvl5pPr>
            <a:lvl6pPr marL="3144838" indent="-457200" fontAlgn="base">
              <a:spcBef>
                <a:spcPct val="0"/>
              </a:spcBef>
              <a:spcAft>
                <a:spcPct val="0"/>
              </a:spcAft>
              <a:defRPr sz="2400">
                <a:solidFill>
                  <a:schemeClr val="tx1"/>
                </a:solidFill>
                <a:latin typeface="Times New Roman" pitchFamily="18" charset="0"/>
              </a:defRPr>
            </a:lvl6pPr>
            <a:lvl7pPr marL="3602038" indent="-457200" fontAlgn="base">
              <a:spcBef>
                <a:spcPct val="0"/>
              </a:spcBef>
              <a:spcAft>
                <a:spcPct val="0"/>
              </a:spcAft>
              <a:defRPr sz="2400">
                <a:solidFill>
                  <a:schemeClr val="tx1"/>
                </a:solidFill>
                <a:latin typeface="Times New Roman" pitchFamily="18" charset="0"/>
              </a:defRPr>
            </a:lvl7pPr>
            <a:lvl8pPr marL="4059238" indent="-457200" fontAlgn="base">
              <a:spcBef>
                <a:spcPct val="0"/>
              </a:spcBef>
              <a:spcAft>
                <a:spcPct val="0"/>
              </a:spcAft>
              <a:defRPr sz="2400">
                <a:solidFill>
                  <a:schemeClr val="tx1"/>
                </a:solidFill>
                <a:latin typeface="Times New Roman" pitchFamily="18" charset="0"/>
              </a:defRPr>
            </a:lvl8pPr>
            <a:lvl9pPr marL="4516438" indent="-457200" fontAlgn="base">
              <a:spcBef>
                <a:spcPct val="0"/>
              </a:spcBef>
              <a:spcAft>
                <a:spcPct val="0"/>
              </a:spcAft>
              <a:defRPr sz="2400">
                <a:solidFill>
                  <a:schemeClr val="tx1"/>
                </a:solidFill>
                <a:latin typeface="Times New Roman" pitchFamily="18" charset="0"/>
              </a:defRPr>
            </a:lvl9pPr>
          </a:lstStyle>
          <a:p>
            <a:pPr>
              <a:lnSpc>
                <a:spcPct val="150000"/>
              </a:lnSpc>
              <a:spcBef>
                <a:spcPct val="50000"/>
              </a:spcBef>
            </a:pPr>
            <a:r>
              <a:rPr lang="en-GB" sz="2800" dirty="0" smtClean="0">
                <a:solidFill>
                  <a:srgbClr val="FF0000"/>
                </a:solidFill>
              </a:rPr>
              <a:t>F.E.E.D</a:t>
            </a:r>
          </a:p>
          <a:p>
            <a:pPr>
              <a:lnSpc>
                <a:spcPct val="150000"/>
              </a:lnSpc>
              <a:spcBef>
                <a:spcPct val="50000"/>
              </a:spcBef>
            </a:pPr>
            <a:r>
              <a:rPr lang="en-GB" sz="2800" dirty="0" smtClean="0"/>
              <a:t>F: </a:t>
            </a:r>
            <a:r>
              <a:rPr lang="en-GB" sz="2800" dirty="0" smtClean="0">
                <a:solidFill>
                  <a:srgbClr val="FF0000"/>
                </a:solidFill>
              </a:rPr>
              <a:t>Feature</a:t>
            </a:r>
            <a:r>
              <a:rPr lang="en-GB" sz="2800" dirty="0" smtClean="0"/>
              <a:t> (Name, erosion or deposition, stage it is found)</a:t>
            </a:r>
          </a:p>
          <a:p>
            <a:pPr>
              <a:lnSpc>
                <a:spcPct val="150000"/>
              </a:lnSpc>
              <a:spcBef>
                <a:spcPct val="50000"/>
              </a:spcBef>
            </a:pPr>
            <a:r>
              <a:rPr lang="en-GB" sz="2800" dirty="0" smtClean="0"/>
              <a:t>E: </a:t>
            </a:r>
            <a:r>
              <a:rPr lang="en-GB" sz="2800" dirty="0" smtClean="0">
                <a:solidFill>
                  <a:srgbClr val="FF0000"/>
                </a:solidFill>
              </a:rPr>
              <a:t>Explain</a:t>
            </a:r>
            <a:r>
              <a:rPr lang="en-GB" sz="2800" dirty="0" smtClean="0"/>
              <a:t> with at least one or two processes explained</a:t>
            </a:r>
          </a:p>
          <a:p>
            <a:pPr>
              <a:lnSpc>
                <a:spcPct val="150000"/>
              </a:lnSpc>
              <a:spcBef>
                <a:spcPct val="50000"/>
              </a:spcBef>
            </a:pPr>
            <a:r>
              <a:rPr lang="en-GB" sz="2800" dirty="0" smtClean="0"/>
              <a:t>E: Three </a:t>
            </a:r>
            <a:r>
              <a:rPr lang="en-GB" sz="2800" dirty="0" smtClean="0">
                <a:solidFill>
                  <a:srgbClr val="FF0000"/>
                </a:solidFill>
              </a:rPr>
              <a:t>examples</a:t>
            </a:r>
            <a:r>
              <a:rPr lang="en-GB" sz="2800" dirty="0" smtClean="0"/>
              <a:t>, one Irish</a:t>
            </a:r>
          </a:p>
          <a:p>
            <a:pPr>
              <a:lnSpc>
                <a:spcPct val="150000"/>
              </a:lnSpc>
              <a:spcBef>
                <a:spcPct val="50000"/>
              </a:spcBef>
            </a:pPr>
            <a:r>
              <a:rPr lang="en-GB" sz="2800" dirty="0" smtClean="0"/>
              <a:t>D: Clear 1/2/3 </a:t>
            </a:r>
            <a:r>
              <a:rPr lang="en-GB" sz="2800" dirty="0" smtClean="0">
                <a:solidFill>
                  <a:srgbClr val="FF0000"/>
                </a:solidFill>
              </a:rPr>
              <a:t>diagram</a:t>
            </a:r>
            <a:r>
              <a:rPr lang="en-GB" sz="2800" dirty="0" smtClean="0"/>
              <a:t>/s to show how the feature is formed.</a:t>
            </a:r>
            <a:endParaRPr lang="en-GB" sz="2800" dirty="0"/>
          </a:p>
        </p:txBody>
      </p:sp>
      <p:sp>
        <p:nvSpPr>
          <p:cNvPr id="2" name="Rectangle 1"/>
          <p:cNvSpPr/>
          <p:nvPr/>
        </p:nvSpPr>
        <p:spPr>
          <a:xfrm>
            <a:off x="1306677" y="304800"/>
            <a:ext cx="6302046"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solidFill>
                  <a:srgbClr val="002060"/>
                </a:solidFill>
                <a:effectLst>
                  <a:outerShdw blurRad="76200" dist="50800" dir="5400000" algn="tl" rotWithShape="0">
                    <a:srgbClr val="000000">
                      <a:alpha val="65000"/>
                    </a:srgbClr>
                  </a:outerShdw>
                </a:effectLst>
              </a:rPr>
              <a:t>Describing a feature</a:t>
            </a:r>
            <a:endParaRPr lang="en-US" sz="5400" b="1" cap="none" spc="50" dirty="0">
              <a:ln w="11430"/>
              <a:solidFill>
                <a:srgbClr val="002060"/>
              </a:soli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9643263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5843">
                                            <p:txEl>
                                              <p:pRg st="0" end="0"/>
                                            </p:txEl>
                                          </p:spTgt>
                                        </p:tgtEl>
                                        <p:attrNameLst>
                                          <p:attrName>style.visibility</p:attrName>
                                        </p:attrNameLst>
                                      </p:cBhvr>
                                      <p:to>
                                        <p:strVal val="visible"/>
                                      </p:to>
                                    </p:set>
                                    <p:anim calcmode="lin" valueType="num">
                                      <p:cBhvr additive="base">
                                        <p:cTn id="7" dur="500" fill="hold"/>
                                        <p:tgtEl>
                                          <p:spTgt spid="3584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58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5843">
                                            <p:txEl>
                                              <p:pRg st="1" end="1"/>
                                            </p:txEl>
                                          </p:spTgt>
                                        </p:tgtEl>
                                        <p:attrNameLst>
                                          <p:attrName>style.visibility</p:attrName>
                                        </p:attrNameLst>
                                      </p:cBhvr>
                                      <p:to>
                                        <p:strVal val="visible"/>
                                      </p:to>
                                    </p:set>
                                    <p:anim calcmode="lin" valueType="num">
                                      <p:cBhvr additive="base">
                                        <p:cTn id="13" dur="500" fill="hold"/>
                                        <p:tgtEl>
                                          <p:spTgt spid="3584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58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5843">
                                            <p:txEl>
                                              <p:pRg st="2" end="2"/>
                                            </p:txEl>
                                          </p:spTgt>
                                        </p:tgtEl>
                                        <p:attrNameLst>
                                          <p:attrName>style.visibility</p:attrName>
                                        </p:attrNameLst>
                                      </p:cBhvr>
                                      <p:to>
                                        <p:strVal val="visible"/>
                                      </p:to>
                                    </p:set>
                                    <p:anim calcmode="lin" valueType="num">
                                      <p:cBhvr additive="base">
                                        <p:cTn id="19" dur="500" fill="hold"/>
                                        <p:tgtEl>
                                          <p:spTgt spid="3584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58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5843">
                                            <p:txEl>
                                              <p:pRg st="3" end="3"/>
                                            </p:txEl>
                                          </p:spTgt>
                                        </p:tgtEl>
                                        <p:attrNameLst>
                                          <p:attrName>style.visibility</p:attrName>
                                        </p:attrNameLst>
                                      </p:cBhvr>
                                      <p:to>
                                        <p:strVal val="visible"/>
                                      </p:to>
                                    </p:set>
                                    <p:anim calcmode="lin" valueType="num">
                                      <p:cBhvr additive="base">
                                        <p:cTn id="25" dur="500" fill="hold"/>
                                        <p:tgtEl>
                                          <p:spTgt spid="3584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584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5843">
                                            <p:txEl>
                                              <p:pRg st="4" end="4"/>
                                            </p:txEl>
                                          </p:spTgt>
                                        </p:tgtEl>
                                        <p:attrNameLst>
                                          <p:attrName>style.visibility</p:attrName>
                                        </p:attrNameLst>
                                      </p:cBhvr>
                                      <p:to>
                                        <p:strVal val="visible"/>
                                      </p:to>
                                    </p:set>
                                    <p:anim calcmode="lin" valueType="num">
                                      <p:cBhvr additive="base">
                                        <p:cTn id="31" dur="500" fill="hold"/>
                                        <p:tgtEl>
                                          <p:spTgt spid="3584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584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Text Box 3"/>
          <p:cNvSpPr txBox="1">
            <a:spLocks noChangeArrowheads="1"/>
          </p:cNvSpPr>
          <p:nvPr/>
        </p:nvSpPr>
        <p:spPr bwMode="auto">
          <a:xfrm>
            <a:off x="381000" y="1905000"/>
            <a:ext cx="8534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973138" indent="-457200">
              <a:defRPr sz="2400">
                <a:solidFill>
                  <a:schemeClr val="tx1"/>
                </a:solidFill>
                <a:latin typeface="Times New Roman" pitchFamily="18" charset="0"/>
              </a:defRPr>
            </a:lvl2pPr>
            <a:lvl3pPr marL="1544638" indent="-457200">
              <a:defRPr sz="2400">
                <a:solidFill>
                  <a:schemeClr val="tx1"/>
                </a:solidFill>
                <a:latin typeface="Times New Roman" pitchFamily="18" charset="0"/>
              </a:defRPr>
            </a:lvl3pPr>
            <a:lvl4pPr marL="2116138" indent="-457200">
              <a:defRPr sz="2400">
                <a:solidFill>
                  <a:schemeClr val="tx1"/>
                </a:solidFill>
                <a:latin typeface="Times New Roman" pitchFamily="18" charset="0"/>
              </a:defRPr>
            </a:lvl4pPr>
            <a:lvl5pPr marL="2687638" indent="-457200">
              <a:defRPr sz="2400">
                <a:solidFill>
                  <a:schemeClr val="tx1"/>
                </a:solidFill>
                <a:latin typeface="Times New Roman" pitchFamily="18" charset="0"/>
              </a:defRPr>
            </a:lvl5pPr>
            <a:lvl6pPr marL="3144838" indent="-457200" fontAlgn="base">
              <a:spcBef>
                <a:spcPct val="0"/>
              </a:spcBef>
              <a:spcAft>
                <a:spcPct val="0"/>
              </a:spcAft>
              <a:defRPr sz="2400">
                <a:solidFill>
                  <a:schemeClr val="tx1"/>
                </a:solidFill>
                <a:latin typeface="Times New Roman" pitchFamily="18" charset="0"/>
              </a:defRPr>
            </a:lvl6pPr>
            <a:lvl7pPr marL="3602038" indent="-457200" fontAlgn="base">
              <a:spcBef>
                <a:spcPct val="0"/>
              </a:spcBef>
              <a:spcAft>
                <a:spcPct val="0"/>
              </a:spcAft>
              <a:defRPr sz="2400">
                <a:solidFill>
                  <a:schemeClr val="tx1"/>
                </a:solidFill>
                <a:latin typeface="Times New Roman" pitchFamily="18" charset="0"/>
              </a:defRPr>
            </a:lvl7pPr>
            <a:lvl8pPr marL="4059238" indent="-457200" fontAlgn="base">
              <a:spcBef>
                <a:spcPct val="0"/>
              </a:spcBef>
              <a:spcAft>
                <a:spcPct val="0"/>
              </a:spcAft>
              <a:defRPr sz="2400">
                <a:solidFill>
                  <a:schemeClr val="tx1"/>
                </a:solidFill>
                <a:latin typeface="Times New Roman" pitchFamily="18" charset="0"/>
              </a:defRPr>
            </a:lvl8pPr>
            <a:lvl9pPr marL="4516438" indent="-457200" fontAlgn="base">
              <a:spcBef>
                <a:spcPct val="0"/>
              </a:spcBef>
              <a:spcAft>
                <a:spcPct val="0"/>
              </a:spcAft>
              <a:defRPr sz="2400">
                <a:solidFill>
                  <a:schemeClr val="tx1"/>
                </a:solidFill>
                <a:latin typeface="Times New Roman" pitchFamily="18" charset="0"/>
              </a:defRPr>
            </a:lvl9pPr>
          </a:lstStyle>
          <a:p>
            <a:pPr>
              <a:spcBef>
                <a:spcPct val="50000"/>
              </a:spcBef>
            </a:pPr>
            <a:endParaRPr lang="en-GB" sz="3200"/>
          </a:p>
        </p:txBody>
      </p:sp>
      <p:sp>
        <p:nvSpPr>
          <p:cNvPr id="34822" name="Text Box 6"/>
          <p:cNvSpPr txBox="1">
            <a:spLocks noChangeArrowheads="1"/>
          </p:cNvSpPr>
          <p:nvPr/>
        </p:nvSpPr>
        <p:spPr bwMode="auto">
          <a:xfrm>
            <a:off x="279857" y="2518753"/>
            <a:ext cx="8635543"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GB" sz="3200" dirty="0" smtClean="0"/>
              <a:t>Youth Stage 	=	Waterfalls</a:t>
            </a:r>
          </a:p>
          <a:p>
            <a:pPr>
              <a:spcBef>
                <a:spcPct val="50000"/>
              </a:spcBef>
            </a:pPr>
            <a:r>
              <a:rPr lang="en-GB" sz="3200" dirty="0" smtClean="0"/>
              <a:t>Mature Stage	= 	Meanders and Oxbow Lakes</a:t>
            </a:r>
          </a:p>
          <a:p>
            <a:pPr>
              <a:spcBef>
                <a:spcPct val="50000"/>
              </a:spcBef>
            </a:pPr>
            <a:r>
              <a:rPr lang="en-GB" sz="3200" dirty="0" smtClean="0"/>
              <a:t>Old age Stage	=	Deltas</a:t>
            </a:r>
            <a:endParaRPr lang="en-GB" sz="3200" dirty="0"/>
          </a:p>
        </p:txBody>
      </p:sp>
      <p:sp>
        <p:nvSpPr>
          <p:cNvPr id="2" name="Rectangle 1"/>
          <p:cNvSpPr/>
          <p:nvPr/>
        </p:nvSpPr>
        <p:spPr>
          <a:xfrm>
            <a:off x="203657" y="1443335"/>
            <a:ext cx="8508098"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solidFill>
                  <a:schemeClr val="tx2">
                    <a:lumMod val="75000"/>
                  </a:schemeClr>
                </a:solidFill>
                <a:effectLst>
                  <a:outerShdw blurRad="50800" dist="39000" dir="5460000" algn="tl">
                    <a:srgbClr val="000000">
                      <a:alpha val="38000"/>
                    </a:srgbClr>
                  </a:outerShdw>
                </a:effectLst>
              </a:rPr>
              <a:t>Three features we will study</a:t>
            </a:r>
            <a:endParaRPr lang="en-US" sz="5400" b="1" cap="none" spc="0" dirty="0">
              <a:ln w="11430"/>
              <a:solidFill>
                <a:schemeClr val="tx2">
                  <a:lumMod val="75000"/>
                </a:schemeClr>
              </a:solidFill>
              <a:effectLst>
                <a:outerShdw blurRad="50800" dist="39000" dir="5460000" algn="tl">
                  <a:srgbClr val="000000">
                    <a:alpha val="38000"/>
                  </a:srgbClr>
                </a:outerShdw>
              </a:effectLst>
            </a:endParaRPr>
          </a:p>
        </p:txBody>
      </p:sp>
      <p:sp>
        <p:nvSpPr>
          <p:cNvPr id="3" name="Rectangle 2"/>
          <p:cNvSpPr/>
          <p:nvPr/>
        </p:nvSpPr>
        <p:spPr>
          <a:xfrm rot="19942675">
            <a:off x="5502788" y="4695878"/>
            <a:ext cx="2585708"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In detail</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13225494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a:hlinkClick r:id="rId3"/>
          </p:cNvPr>
          <p:cNvSpPr/>
          <p:nvPr/>
        </p:nvSpPr>
        <p:spPr>
          <a:xfrm>
            <a:off x="2982333" y="692696"/>
            <a:ext cx="3179333"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Waterfalls</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363372667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485191"/>
            <a:ext cx="6535063" cy="4791744"/>
          </a:xfrm>
          <a:prstGeom prst="rect">
            <a:avLst/>
          </a:prstGeom>
        </p:spPr>
      </p:pic>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5311350"/>
            <a:ext cx="8207344" cy="1512168"/>
          </a:xfrm>
          <a:prstGeom prst="rect">
            <a:avLst/>
          </a:prstGeom>
        </p:spPr>
      </p:pic>
      <p:sp>
        <p:nvSpPr>
          <p:cNvPr id="5" name="Rectangle 4"/>
          <p:cNvSpPr/>
          <p:nvPr/>
        </p:nvSpPr>
        <p:spPr>
          <a:xfrm>
            <a:off x="7140270" y="764704"/>
            <a:ext cx="1574854"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Page 104</a:t>
            </a:r>
            <a:endParaRPr lang="en-US" sz="28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6" name="Rectangle 5"/>
          <p:cNvSpPr/>
          <p:nvPr/>
        </p:nvSpPr>
        <p:spPr>
          <a:xfrm>
            <a:off x="1563551" y="-4465"/>
            <a:ext cx="6339684" cy="646331"/>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6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Circle the key details we can use</a:t>
            </a:r>
            <a:endParaRPr lang="en-US" sz="36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Tree>
    <p:extLst>
      <p:ext uri="{BB962C8B-B14F-4D97-AF65-F5344CB8AC3E}">
        <p14:creationId xmlns:p14="http://schemas.microsoft.com/office/powerpoint/2010/main" val="44735776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03800" y="552450"/>
            <a:ext cx="4140200" cy="633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le 3"/>
          <p:cNvSpPr/>
          <p:nvPr/>
        </p:nvSpPr>
        <p:spPr>
          <a:xfrm>
            <a:off x="323850" y="1196974"/>
            <a:ext cx="7848600" cy="5400378"/>
          </a:xfrm>
          <a:prstGeom prst="roundRect">
            <a:avLst>
              <a:gd name="adj" fmla="val 6080"/>
            </a:avLst>
          </a:prstGeom>
          <a:solidFill>
            <a:srgbClr val="00B0F0">
              <a:alpha val="80000"/>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E"/>
          </a:p>
        </p:txBody>
      </p:sp>
      <p:sp>
        <p:nvSpPr>
          <p:cNvPr id="16387" name="Rectangle 3"/>
          <p:cNvSpPr>
            <a:spLocks noGrp="1"/>
          </p:cNvSpPr>
          <p:nvPr>
            <p:ph type="body" idx="1"/>
          </p:nvPr>
        </p:nvSpPr>
        <p:spPr>
          <a:xfrm>
            <a:off x="266700" y="1196974"/>
            <a:ext cx="8001000" cy="5774456"/>
          </a:xfrm>
        </p:spPr>
        <p:txBody>
          <a:bodyPr>
            <a:normAutofit/>
          </a:bodyPr>
          <a:lstStyle/>
          <a:p>
            <a:pPr marL="609600" indent="-609600">
              <a:lnSpc>
                <a:spcPct val="130000"/>
              </a:lnSpc>
              <a:buFont typeface="Arial" pitchFamily="34" charset="0"/>
              <a:buNone/>
              <a:defRPr/>
            </a:pPr>
            <a:r>
              <a:rPr lang="en-US" sz="2400" i="1" dirty="0" smtClean="0">
                <a:solidFill>
                  <a:schemeClr val="tx1">
                    <a:lumMod val="65000"/>
                    <a:lumOff val="35000"/>
                  </a:schemeClr>
                </a:solidFill>
                <a:latin typeface="Times New Roman" pitchFamily="18" charset="0"/>
                <a:cs typeface="Times New Roman" pitchFamily="18" charset="0"/>
              </a:rPr>
              <a:t>Features of youthful river</a:t>
            </a:r>
          </a:p>
          <a:p>
            <a:pPr marL="1016000" lvl="1" indent="-558800">
              <a:lnSpc>
                <a:spcPct val="90000"/>
              </a:lnSpc>
              <a:buFont typeface="Arial" pitchFamily="34" charset="0"/>
              <a:buNone/>
              <a:defRPr/>
            </a:pPr>
            <a:r>
              <a:rPr lang="en-US" sz="2400" b="1" dirty="0" smtClean="0">
                <a:solidFill>
                  <a:schemeClr val="bg1"/>
                </a:solidFill>
                <a:latin typeface="Times New Roman" pitchFamily="18" charset="0"/>
                <a:cs typeface="Times New Roman" pitchFamily="18" charset="0"/>
              </a:rPr>
              <a:t>II. Waterfall</a:t>
            </a:r>
            <a:endParaRPr lang="en-US" sz="2400" dirty="0" smtClean="0">
              <a:solidFill>
                <a:schemeClr val="bg1"/>
              </a:solidFill>
              <a:latin typeface="Times New Roman" pitchFamily="18" charset="0"/>
              <a:cs typeface="Times New Roman" pitchFamily="18" charset="0"/>
            </a:endParaRPr>
          </a:p>
          <a:p>
            <a:pPr lvl="2">
              <a:lnSpc>
                <a:spcPct val="90000"/>
              </a:lnSpc>
              <a:buClr>
                <a:schemeClr val="bg1"/>
              </a:buClr>
              <a:buFont typeface="Wingdings" pitchFamily="2" charset="2"/>
              <a:buChar char="§"/>
              <a:defRPr/>
            </a:pPr>
            <a:r>
              <a:rPr lang="en-US" dirty="0" smtClean="0">
                <a:solidFill>
                  <a:schemeClr val="bg1"/>
                </a:solidFill>
                <a:latin typeface="Times New Roman" pitchFamily="18" charset="0"/>
                <a:cs typeface="Times New Roman" pitchFamily="18" charset="0"/>
              </a:rPr>
              <a:t>Formed in the youthful stage of a river valley</a:t>
            </a:r>
          </a:p>
          <a:p>
            <a:pPr lvl="2">
              <a:lnSpc>
                <a:spcPct val="90000"/>
              </a:lnSpc>
              <a:buClr>
                <a:schemeClr val="bg1"/>
              </a:buClr>
              <a:buFont typeface="Wingdings" pitchFamily="2" charset="2"/>
              <a:buChar char="§"/>
              <a:defRPr/>
            </a:pPr>
            <a:r>
              <a:rPr lang="en-US" dirty="0" smtClean="0">
                <a:solidFill>
                  <a:schemeClr val="bg1"/>
                </a:solidFill>
                <a:latin typeface="Times New Roman" pitchFamily="18" charset="0"/>
                <a:cs typeface="Times New Roman" pitchFamily="18" charset="0"/>
              </a:rPr>
              <a:t>Created where a band of hard rock lies next to a layer of soft rock</a:t>
            </a:r>
          </a:p>
          <a:p>
            <a:pPr lvl="2">
              <a:lnSpc>
                <a:spcPct val="90000"/>
              </a:lnSpc>
              <a:buClr>
                <a:schemeClr val="bg1"/>
              </a:buClr>
              <a:buFont typeface="Wingdings" pitchFamily="2" charset="2"/>
              <a:buChar char="§"/>
              <a:defRPr/>
            </a:pPr>
            <a:r>
              <a:rPr lang="en-US" dirty="0" smtClean="0">
                <a:solidFill>
                  <a:schemeClr val="bg1"/>
                </a:solidFill>
                <a:latin typeface="Times New Roman" pitchFamily="18" charset="0"/>
                <a:cs typeface="Times New Roman" pitchFamily="18" charset="0"/>
              </a:rPr>
              <a:t>Differential erosion occurs</a:t>
            </a:r>
          </a:p>
          <a:p>
            <a:pPr lvl="2">
              <a:lnSpc>
                <a:spcPct val="90000"/>
              </a:lnSpc>
              <a:buClr>
                <a:schemeClr val="bg1"/>
              </a:buClr>
              <a:buFont typeface="Wingdings" pitchFamily="2" charset="2"/>
              <a:buChar char="§"/>
              <a:defRPr/>
            </a:pPr>
            <a:r>
              <a:rPr lang="en-US" dirty="0" smtClean="0">
                <a:solidFill>
                  <a:schemeClr val="bg1"/>
                </a:solidFill>
                <a:latin typeface="Times New Roman" pitchFamily="18" charset="0"/>
                <a:cs typeface="Times New Roman" pitchFamily="18" charset="0"/>
              </a:rPr>
              <a:t>Soft rock is eroded quicker.</a:t>
            </a:r>
          </a:p>
          <a:p>
            <a:pPr lvl="2">
              <a:lnSpc>
                <a:spcPct val="90000"/>
              </a:lnSpc>
              <a:buClr>
                <a:schemeClr val="bg1"/>
              </a:buClr>
              <a:buFont typeface="Wingdings" pitchFamily="2" charset="2"/>
              <a:buChar char="§"/>
              <a:defRPr/>
            </a:pPr>
            <a:r>
              <a:rPr lang="en-US" dirty="0" smtClean="0">
                <a:solidFill>
                  <a:schemeClr val="bg1"/>
                </a:solidFill>
                <a:latin typeface="Times New Roman" pitchFamily="18" charset="0"/>
                <a:cs typeface="Times New Roman" pitchFamily="18" charset="0"/>
              </a:rPr>
              <a:t>Leaves hard, more resistant rock </a:t>
            </a:r>
          </a:p>
          <a:p>
            <a:pPr lvl="2">
              <a:lnSpc>
                <a:spcPct val="90000"/>
              </a:lnSpc>
              <a:buClr>
                <a:schemeClr val="bg1"/>
              </a:buClr>
              <a:buFont typeface="Wingdings" pitchFamily="2" charset="2"/>
              <a:buChar char="§"/>
              <a:defRPr/>
            </a:pPr>
            <a:r>
              <a:rPr lang="en-US" dirty="0" smtClean="0">
                <a:solidFill>
                  <a:schemeClr val="bg1"/>
                </a:solidFill>
                <a:latin typeface="Times New Roman" pitchFamily="18" charset="0"/>
                <a:cs typeface="Times New Roman" pitchFamily="18" charset="0"/>
              </a:rPr>
              <a:t>As the process continues the drop over the more resistant rock becomes steeper</a:t>
            </a:r>
          </a:p>
          <a:p>
            <a:pPr lvl="2">
              <a:lnSpc>
                <a:spcPct val="90000"/>
              </a:lnSpc>
              <a:buClr>
                <a:schemeClr val="bg1"/>
              </a:buClr>
              <a:buFont typeface="Wingdings" pitchFamily="2" charset="2"/>
              <a:buChar char="§"/>
              <a:defRPr/>
            </a:pPr>
            <a:r>
              <a:rPr lang="en-US" dirty="0" smtClean="0">
                <a:solidFill>
                  <a:schemeClr val="bg1"/>
                </a:solidFill>
                <a:latin typeface="Times New Roman" pitchFamily="18" charset="0"/>
                <a:cs typeface="Times New Roman" pitchFamily="18" charset="0"/>
              </a:rPr>
              <a:t>River flows over the resistant rock forms a waterfall</a:t>
            </a:r>
          </a:p>
        </p:txBody>
      </p:sp>
      <p:sp>
        <p:nvSpPr>
          <p:cNvPr id="15365" name="Rectangle 2"/>
          <p:cNvSpPr>
            <a:spLocks noGrp="1"/>
          </p:cNvSpPr>
          <p:nvPr>
            <p:ph type="title"/>
          </p:nvPr>
        </p:nvSpPr>
        <p:spPr>
          <a:xfrm>
            <a:off x="0" y="-228600"/>
            <a:ext cx="9144000" cy="1143000"/>
          </a:xfrm>
        </p:spPr>
        <p:txBody>
          <a:bodyPr/>
          <a:lstStyle/>
          <a:p>
            <a:r>
              <a:rPr lang="en-US" sz="1900" smtClean="0">
                <a:solidFill>
                  <a:srgbClr val="002060"/>
                </a:solidFill>
                <a:latin typeface="Trebuchet MS" pitchFamily="34" charset="0"/>
              </a:rPr>
              <a:t>Chapter 11: Fluvial Processes, Patterns and Landforms, &amp; Human Interaction</a:t>
            </a:r>
          </a:p>
        </p:txBody>
      </p:sp>
    </p:spTree>
    <p:extLst>
      <p:ext uri="{BB962C8B-B14F-4D97-AF65-F5344CB8AC3E}">
        <p14:creationId xmlns:p14="http://schemas.microsoft.com/office/powerpoint/2010/main" val="259893924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6387">
                                            <p:txEl>
                                              <p:pRg st="0" end="0"/>
                                            </p:txEl>
                                          </p:spTgt>
                                        </p:tgtEl>
                                        <p:attrNameLst>
                                          <p:attrName>style.visibility</p:attrName>
                                        </p:attrNameLst>
                                      </p:cBhvr>
                                      <p:to>
                                        <p:strVal val="visible"/>
                                      </p:to>
                                    </p:set>
                                    <p:animEffect transition="in" filter="fade">
                                      <p:cBhvr>
                                        <p:cTn id="10" dur="500"/>
                                        <p:tgtEl>
                                          <p:spTgt spid="16387">
                                            <p:txEl>
                                              <p:pRg st="0" end="0"/>
                                            </p:txEl>
                                          </p:spTgt>
                                        </p:tgtEl>
                                      </p:cBhvr>
                                    </p:animEffect>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47" presetClass="entr" presetSubtype="0" fill="hold" nodeType="clickEffect">
                                  <p:stCondLst>
                                    <p:cond delay="0"/>
                                  </p:stCondLst>
                                  <p:childTnLst>
                                    <p:set>
                                      <p:cBhvr>
                                        <p:cTn id="18" dur="1" fill="hold">
                                          <p:stCondLst>
                                            <p:cond delay="0"/>
                                          </p:stCondLst>
                                        </p:cTn>
                                        <p:tgtEl>
                                          <p:spTgt spid="16387">
                                            <p:txEl>
                                              <p:pRg st="1" end="1"/>
                                            </p:txEl>
                                          </p:spTgt>
                                        </p:tgtEl>
                                        <p:attrNameLst>
                                          <p:attrName>style.visibility</p:attrName>
                                        </p:attrNameLst>
                                      </p:cBhvr>
                                      <p:to>
                                        <p:strVal val="visible"/>
                                      </p:to>
                                    </p:set>
                                    <p:animEffect transition="in" filter="fade">
                                      <p:cBhvr>
                                        <p:cTn id="19" dur="500"/>
                                        <p:tgtEl>
                                          <p:spTgt spid="16387">
                                            <p:txEl>
                                              <p:pRg st="1" end="1"/>
                                            </p:txEl>
                                          </p:spTgt>
                                        </p:tgtEl>
                                      </p:cBhvr>
                                    </p:animEffect>
                                    <p:anim calcmode="lin" valueType="num">
                                      <p:cBhvr>
                                        <p:cTn id="20" dur="500" fill="hold"/>
                                        <p:tgtEl>
                                          <p:spTgt spid="16387">
                                            <p:txEl>
                                              <p:pRg st="1" end="1"/>
                                            </p:txEl>
                                          </p:spTgt>
                                        </p:tgtEl>
                                        <p:attrNameLst>
                                          <p:attrName>ppt_x</p:attrName>
                                        </p:attrNameLst>
                                      </p:cBhvr>
                                      <p:tavLst>
                                        <p:tav tm="0">
                                          <p:val>
                                            <p:strVal val="#ppt_x"/>
                                          </p:val>
                                        </p:tav>
                                        <p:tav tm="100000">
                                          <p:val>
                                            <p:strVal val="#ppt_x"/>
                                          </p:val>
                                        </p:tav>
                                      </p:tavLst>
                                    </p:anim>
                                    <p:anim calcmode="lin" valueType="num">
                                      <p:cBhvr>
                                        <p:cTn id="21" dur="500" fill="hold"/>
                                        <p:tgtEl>
                                          <p:spTgt spid="1638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47" presetClass="entr" presetSubtype="0" fill="hold" nodeType="clickEffect">
                                  <p:stCondLst>
                                    <p:cond delay="0"/>
                                  </p:stCondLst>
                                  <p:childTnLst>
                                    <p:set>
                                      <p:cBhvr>
                                        <p:cTn id="25" dur="1" fill="hold">
                                          <p:stCondLst>
                                            <p:cond delay="0"/>
                                          </p:stCondLst>
                                        </p:cTn>
                                        <p:tgtEl>
                                          <p:spTgt spid="16387">
                                            <p:txEl>
                                              <p:pRg st="2" end="2"/>
                                            </p:txEl>
                                          </p:spTgt>
                                        </p:tgtEl>
                                        <p:attrNameLst>
                                          <p:attrName>style.visibility</p:attrName>
                                        </p:attrNameLst>
                                      </p:cBhvr>
                                      <p:to>
                                        <p:strVal val="visible"/>
                                      </p:to>
                                    </p:set>
                                    <p:animEffect transition="in" filter="fade">
                                      <p:cBhvr>
                                        <p:cTn id="26" dur="500"/>
                                        <p:tgtEl>
                                          <p:spTgt spid="16387">
                                            <p:txEl>
                                              <p:pRg st="2" end="2"/>
                                            </p:txEl>
                                          </p:spTgt>
                                        </p:tgtEl>
                                      </p:cBhvr>
                                    </p:animEffect>
                                    <p:anim calcmode="lin" valueType="num">
                                      <p:cBhvr>
                                        <p:cTn id="27" dur="500" fill="hold"/>
                                        <p:tgtEl>
                                          <p:spTgt spid="16387">
                                            <p:txEl>
                                              <p:pRg st="2" end="2"/>
                                            </p:txEl>
                                          </p:spTgt>
                                        </p:tgtEl>
                                        <p:attrNameLst>
                                          <p:attrName>ppt_x</p:attrName>
                                        </p:attrNameLst>
                                      </p:cBhvr>
                                      <p:tavLst>
                                        <p:tav tm="0">
                                          <p:val>
                                            <p:strVal val="#ppt_x"/>
                                          </p:val>
                                        </p:tav>
                                        <p:tav tm="100000">
                                          <p:val>
                                            <p:strVal val="#ppt_x"/>
                                          </p:val>
                                        </p:tav>
                                      </p:tavLst>
                                    </p:anim>
                                    <p:anim calcmode="lin" valueType="num">
                                      <p:cBhvr>
                                        <p:cTn id="28" dur="500" fill="hold"/>
                                        <p:tgtEl>
                                          <p:spTgt spid="1638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47" presetClass="entr" presetSubtype="0" fill="hold" nodeType="clickEffect">
                                  <p:stCondLst>
                                    <p:cond delay="0"/>
                                  </p:stCondLst>
                                  <p:childTnLst>
                                    <p:set>
                                      <p:cBhvr>
                                        <p:cTn id="32" dur="1" fill="hold">
                                          <p:stCondLst>
                                            <p:cond delay="0"/>
                                          </p:stCondLst>
                                        </p:cTn>
                                        <p:tgtEl>
                                          <p:spTgt spid="16387">
                                            <p:txEl>
                                              <p:pRg st="3" end="3"/>
                                            </p:txEl>
                                          </p:spTgt>
                                        </p:tgtEl>
                                        <p:attrNameLst>
                                          <p:attrName>style.visibility</p:attrName>
                                        </p:attrNameLst>
                                      </p:cBhvr>
                                      <p:to>
                                        <p:strVal val="visible"/>
                                      </p:to>
                                    </p:set>
                                    <p:animEffect transition="in" filter="fade">
                                      <p:cBhvr>
                                        <p:cTn id="33" dur="500"/>
                                        <p:tgtEl>
                                          <p:spTgt spid="16387">
                                            <p:txEl>
                                              <p:pRg st="3" end="3"/>
                                            </p:txEl>
                                          </p:spTgt>
                                        </p:tgtEl>
                                      </p:cBhvr>
                                    </p:animEffect>
                                    <p:anim calcmode="lin" valueType="num">
                                      <p:cBhvr>
                                        <p:cTn id="34" dur="500" fill="hold"/>
                                        <p:tgtEl>
                                          <p:spTgt spid="16387">
                                            <p:txEl>
                                              <p:pRg st="3" end="3"/>
                                            </p:txEl>
                                          </p:spTgt>
                                        </p:tgtEl>
                                        <p:attrNameLst>
                                          <p:attrName>ppt_x</p:attrName>
                                        </p:attrNameLst>
                                      </p:cBhvr>
                                      <p:tavLst>
                                        <p:tav tm="0">
                                          <p:val>
                                            <p:strVal val="#ppt_x"/>
                                          </p:val>
                                        </p:tav>
                                        <p:tav tm="100000">
                                          <p:val>
                                            <p:strVal val="#ppt_x"/>
                                          </p:val>
                                        </p:tav>
                                      </p:tavLst>
                                    </p:anim>
                                    <p:anim calcmode="lin" valueType="num">
                                      <p:cBhvr>
                                        <p:cTn id="35" dur="500" fill="hold"/>
                                        <p:tgtEl>
                                          <p:spTgt spid="1638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47" presetClass="entr" presetSubtype="0" fill="hold" nodeType="clickEffect">
                                  <p:stCondLst>
                                    <p:cond delay="0"/>
                                  </p:stCondLst>
                                  <p:childTnLst>
                                    <p:set>
                                      <p:cBhvr>
                                        <p:cTn id="39" dur="1" fill="hold">
                                          <p:stCondLst>
                                            <p:cond delay="0"/>
                                          </p:stCondLst>
                                        </p:cTn>
                                        <p:tgtEl>
                                          <p:spTgt spid="16387">
                                            <p:txEl>
                                              <p:pRg st="4" end="4"/>
                                            </p:txEl>
                                          </p:spTgt>
                                        </p:tgtEl>
                                        <p:attrNameLst>
                                          <p:attrName>style.visibility</p:attrName>
                                        </p:attrNameLst>
                                      </p:cBhvr>
                                      <p:to>
                                        <p:strVal val="visible"/>
                                      </p:to>
                                    </p:set>
                                    <p:animEffect transition="in" filter="fade">
                                      <p:cBhvr>
                                        <p:cTn id="40" dur="500"/>
                                        <p:tgtEl>
                                          <p:spTgt spid="16387">
                                            <p:txEl>
                                              <p:pRg st="4" end="4"/>
                                            </p:txEl>
                                          </p:spTgt>
                                        </p:tgtEl>
                                      </p:cBhvr>
                                    </p:animEffect>
                                    <p:anim calcmode="lin" valueType="num">
                                      <p:cBhvr>
                                        <p:cTn id="41" dur="500" fill="hold"/>
                                        <p:tgtEl>
                                          <p:spTgt spid="16387">
                                            <p:txEl>
                                              <p:pRg st="4" end="4"/>
                                            </p:txEl>
                                          </p:spTgt>
                                        </p:tgtEl>
                                        <p:attrNameLst>
                                          <p:attrName>ppt_x</p:attrName>
                                        </p:attrNameLst>
                                      </p:cBhvr>
                                      <p:tavLst>
                                        <p:tav tm="0">
                                          <p:val>
                                            <p:strVal val="#ppt_x"/>
                                          </p:val>
                                        </p:tav>
                                        <p:tav tm="100000">
                                          <p:val>
                                            <p:strVal val="#ppt_x"/>
                                          </p:val>
                                        </p:tav>
                                      </p:tavLst>
                                    </p:anim>
                                    <p:anim calcmode="lin" valueType="num">
                                      <p:cBhvr>
                                        <p:cTn id="42" dur="500" fill="hold"/>
                                        <p:tgtEl>
                                          <p:spTgt spid="1638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47" presetClass="entr" presetSubtype="0" fill="hold" nodeType="clickEffect">
                                  <p:stCondLst>
                                    <p:cond delay="0"/>
                                  </p:stCondLst>
                                  <p:childTnLst>
                                    <p:set>
                                      <p:cBhvr>
                                        <p:cTn id="46" dur="1" fill="hold">
                                          <p:stCondLst>
                                            <p:cond delay="0"/>
                                          </p:stCondLst>
                                        </p:cTn>
                                        <p:tgtEl>
                                          <p:spTgt spid="16387">
                                            <p:txEl>
                                              <p:pRg st="5" end="5"/>
                                            </p:txEl>
                                          </p:spTgt>
                                        </p:tgtEl>
                                        <p:attrNameLst>
                                          <p:attrName>style.visibility</p:attrName>
                                        </p:attrNameLst>
                                      </p:cBhvr>
                                      <p:to>
                                        <p:strVal val="visible"/>
                                      </p:to>
                                    </p:set>
                                    <p:animEffect transition="in" filter="fade">
                                      <p:cBhvr>
                                        <p:cTn id="47" dur="500"/>
                                        <p:tgtEl>
                                          <p:spTgt spid="16387">
                                            <p:txEl>
                                              <p:pRg st="5" end="5"/>
                                            </p:txEl>
                                          </p:spTgt>
                                        </p:tgtEl>
                                      </p:cBhvr>
                                    </p:animEffect>
                                    <p:anim calcmode="lin" valueType="num">
                                      <p:cBhvr>
                                        <p:cTn id="48" dur="500" fill="hold"/>
                                        <p:tgtEl>
                                          <p:spTgt spid="16387">
                                            <p:txEl>
                                              <p:pRg st="5" end="5"/>
                                            </p:txEl>
                                          </p:spTgt>
                                        </p:tgtEl>
                                        <p:attrNameLst>
                                          <p:attrName>ppt_x</p:attrName>
                                        </p:attrNameLst>
                                      </p:cBhvr>
                                      <p:tavLst>
                                        <p:tav tm="0">
                                          <p:val>
                                            <p:strVal val="#ppt_x"/>
                                          </p:val>
                                        </p:tav>
                                        <p:tav tm="100000">
                                          <p:val>
                                            <p:strVal val="#ppt_x"/>
                                          </p:val>
                                        </p:tav>
                                      </p:tavLst>
                                    </p:anim>
                                    <p:anim calcmode="lin" valueType="num">
                                      <p:cBhvr>
                                        <p:cTn id="49" dur="500" fill="hold"/>
                                        <p:tgtEl>
                                          <p:spTgt spid="1638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47" presetClass="entr" presetSubtype="0" fill="hold" nodeType="clickEffect">
                                  <p:stCondLst>
                                    <p:cond delay="0"/>
                                  </p:stCondLst>
                                  <p:childTnLst>
                                    <p:set>
                                      <p:cBhvr>
                                        <p:cTn id="53" dur="1" fill="hold">
                                          <p:stCondLst>
                                            <p:cond delay="0"/>
                                          </p:stCondLst>
                                        </p:cTn>
                                        <p:tgtEl>
                                          <p:spTgt spid="16387">
                                            <p:txEl>
                                              <p:pRg st="6" end="6"/>
                                            </p:txEl>
                                          </p:spTgt>
                                        </p:tgtEl>
                                        <p:attrNameLst>
                                          <p:attrName>style.visibility</p:attrName>
                                        </p:attrNameLst>
                                      </p:cBhvr>
                                      <p:to>
                                        <p:strVal val="visible"/>
                                      </p:to>
                                    </p:set>
                                    <p:animEffect transition="in" filter="fade">
                                      <p:cBhvr>
                                        <p:cTn id="54" dur="500"/>
                                        <p:tgtEl>
                                          <p:spTgt spid="16387">
                                            <p:txEl>
                                              <p:pRg st="6" end="6"/>
                                            </p:txEl>
                                          </p:spTgt>
                                        </p:tgtEl>
                                      </p:cBhvr>
                                    </p:animEffect>
                                    <p:anim calcmode="lin" valueType="num">
                                      <p:cBhvr>
                                        <p:cTn id="55" dur="500" fill="hold"/>
                                        <p:tgtEl>
                                          <p:spTgt spid="16387">
                                            <p:txEl>
                                              <p:pRg st="6" end="6"/>
                                            </p:txEl>
                                          </p:spTgt>
                                        </p:tgtEl>
                                        <p:attrNameLst>
                                          <p:attrName>ppt_x</p:attrName>
                                        </p:attrNameLst>
                                      </p:cBhvr>
                                      <p:tavLst>
                                        <p:tav tm="0">
                                          <p:val>
                                            <p:strVal val="#ppt_x"/>
                                          </p:val>
                                        </p:tav>
                                        <p:tav tm="100000">
                                          <p:val>
                                            <p:strVal val="#ppt_x"/>
                                          </p:val>
                                        </p:tav>
                                      </p:tavLst>
                                    </p:anim>
                                    <p:anim calcmode="lin" valueType="num">
                                      <p:cBhvr>
                                        <p:cTn id="56" dur="500" fill="hold"/>
                                        <p:tgtEl>
                                          <p:spTgt spid="16387">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7" presetClass="entr" presetSubtype="0" fill="hold" nodeType="clickEffect">
                                  <p:stCondLst>
                                    <p:cond delay="0"/>
                                  </p:stCondLst>
                                  <p:childTnLst>
                                    <p:set>
                                      <p:cBhvr>
                                        <p:cTn id="60" dur="1" fill="hold">
                                          <p:stCondLst>
                                            <p:cond delay="0"/>
                                          </p:stCondLst>
                                        </p:cTn>
                                        <p:tgtEl>
                                          <p:spTgt spid="16387">
                                            <p:txEl>
                                              <p:pRg st="7" end="7"/>
                                            </p:txEl>
                                          </p:spTgt>
                                        </p:tgtEl>
                                        <p:attrNameLst>
                                          <p:attrName>style.visibility</p:attrName>
                                        </p:attrNameLst>
                                      </p:cBhvr>
                                      <p:to>
                                        <p:strVal val="visible"/>
                                      </p:to>
                                    </p:set>
                                    <p:animEffect transition="in" filter="fade">
                                      <p:cBhvr>
                                        <p:cTn id="61" dur="500"/>
                                        <p:tgtEl>
                                          <p:spTgt spid="16387">
                                            <p:txEl>
                                              <p:pRg st="7" end="7"/>
                                            </p:txEl>
                                          </p:spTgt>
                                        </p:tgtEl>
                                      </p:cBhvr>
                                    </p:animEffect>
                                    <p:anim calcmode="lin" valueType="num">
                                      <p:cBhvr>
                                        <p:cTn id="62" dur="500" fill="hold"/>
                                        <p:tgtEl>
                                          <p:spTgt spid="16387">
                                            <p:txEl>
                                              <p:pRg st="7" end="7"/>
                                            </p:txEl>
                                          </p:spTgt>
                                        </p:tgtEl>
                                        <p:attrNameLst>
                                          <p:attrName>ppt_x</p:attrName>
                                        </p:attrNameLst>
                                      </p:cBhvr>
                                      <p:tavLst>
                                        <p:tav tm="0">
                                          <p:val>
                                            <p:strVal val="#ppt_x"/>
                                          </p:val>
                                        </p:tav>
                                        <p:tav tm="100000">
                                          <p:val>
                                            <p:strVal val="#ppt_x"/>
                                          </p:val>
                                        </p:tav>
                                      </p:tavLst>
                                    </p:anim>
                                    <p:anim calcmode="lin" valueType="num">
                                      <p:cBhvr>
                                        <p:cTn id="63" dur="500" fill="hold"/>
                                        <p:tgtEl>
                                          <p:spTgt spid="16387">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64" fill="hold" nodeType="clickPar">
                      <p:stCondLst>
                        <p:cond delay="indefinite"/>
                      </p:stCondLst>
                      <p:childTnLst>
                        <p:par>
                          <p:cTn id="65" fill="hold" nodeType="withGroup">
                            <p:stCondLst>
                              <p:cond delay="0"/>
                            </p:stCondLst>
                            <p:childTnLst>
                              <p:par>
                                <p:cTn id="66" presetID="47" presetClass="entr" presetSubtype="0" fill="hold" nodeType="clickEffect">
                                  <p:stCondLst>
                                    <p:cond delay="0"/>
                                  </p:stCondLst>
                                  <p:childTnLst>
                                    <p:set>
                                      <p:cBhvr>
                                        <p:cTn id="67" dur="1" fill="hold">
                                          <p:stCondLst>
                                            <p:cond delay="0"/>
                                          </p:stCondLst>
                                        </p:cTn>
                                        <p:tgtEl>
                                          <p:spTgt spid="16387">
                                            <p:txEl>
                                              <p:pRg st="8" end="8"/>
                                            </p:txEl>
                                          </p:spTgt>
                                        </p:tgtEl>
                                        <p:attrNameLst>
                                          <p:attrName>style.visibility</p:attrName>
                                        </p:attrNameLst>
                                      </p:cBhvr>
                                      <p:to>
                                        <p:strVal val="visible"/>
                                      </p:to>
                                    </p:set>
                                    <p:animEffect transition="in" filter="fade">
                                      <p:cBhvr>
                                        <p:cTn id="68" dur="500"/>
                                        <p:tgtEl>
                                          <p:spTgt spid="16387">
                                            <p:txEl>
                                              <p:pRg st="8" end="8"/>
                                            </p:txEl>
                                          </p:spTgt>
                                        </p:tgtEl>
                                      </p:cBhvr>
                                    </p:animEffect>
                                    <p:anim calcmode="lin" valueType="num">
                                      <p:cBhvr>
                                        <p:cTn id="69" dur="500" fill="hold"/>
                                        <p:tgtEl>
                                          <p:spTgt spid="16387">
                                            <p:txEl>
                                              <p:pRg st="8" end="8"/>
                                            </p:txEl>
                                          </p:spTgt>
                                        </p:tgtEl>
                                        <p:attrNameLst>
                                          <p:attrName>ppt_x</p:attrName>
                                        </p:attrNameLst>
                                      </p:cBhvr>
                                      <p:tavLst>
                                        <p:tav tm="0">
                                          <p:val>
                                            <p:strVal val="#ppt_x"/>
                                          </p:val>
                                        </p:tav>
                                        <p:tav tm="100000">
                                          <p:val>
                                            <p:strVal val="#ppt_x"/>
                                          </p:val>
                                        </p:tav>
                                      </p:tavLst>
                                    </p:anim>
                                    <p:anim calcmode="lin" valueType="num">
                                      <p:cBhvr>
                                        <p:cTn id="70" dur="500" fill="hold"/>
                                        <p:tgtEl>
                                          <p:spTgt spid="16387">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p:cNvSpPr>
          <p:nvPr>
            <p:ph type="title"/>
          </p:nvPr>
        </p:nvSpPr>
        <p:spPr>
          <a:xfrm>
            <a:off x="0" y="-228600"/>
            <a:ext cx="9144000" cy="1143000"/>
          </a:xfrm>
        </p:spPr>
        <p:txBody>
          <a:bodyPr/>
          <a:lstStyle/>
          <a:p>
            <a:r>
              <a:rPr lang="en-US" sz="1900" smtClean="0">
                <a:solidFill>
                  <a:srgbClr val="002060"/>
                </a:solidFill>
                <a:latin typeface="Trebuchet MS" pitchFamily="34" charset="0"/>
              </a:rPr>
              <a:t>Chapter 11: Fluvial Processes, Patterns and Landforms, &amp; Human Interaction</a:t>
            </a:r>
          </a:p>
        </p:txBody>
      </p:sp>
      <p:sp>
        <p:nvSpPr>
          <p:cNvPr id="4" name="Rounded Rectangle 3"/>
          <p:cNvSpPr/>
          <p:nvPr/>
        </p:nvSpPr>
        <p:spPr>
          <a:xfrm>
            <a:off x="323850" y="1196975"/>
            <a:ext cx="8351838" cy="3887788"/>
          </a:xfrm>
          <a:prstGeom prst="roundRect">
            <a:avLst>
              <a:gd name="adj" fmla="val 6080"/>
            </a:avLst>
          </a:prstGeom>
          <a:solidFill>
            <a:srgbClr val="00B0F0">
              <a:alpha val="80000"/>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E"/>
          </a:p>
        </p:txBody>
      </p:sp>
      <p:sp>
        <p:nvSpPr>
          <p:cNvPr id="17411" name="Rectangle 3"/>
          <p:cNvSpPr>
            <a:spLocks noGrp="1"/>
          </p:cNvSpPr>
          <p:nvPr>
            <p:ph type="body" idx="1"/>
          </p:nvPr>
        </p:nvSpPr>
        <p:spPr>
          <a:xfrm>
            <a:off x="-180975" y="750888"/>
            <a:ext cx="8856663" cy="4333875"/>
          </a:xfrm>
        </p:spPr>
        <p:txBody>
          <a:bodyPr/>
          <a:lstStyle/>
          <a:p>
            <a:pPr marL="609600" indent="-609600">
              <a:lnSpc>
                <a:spcPct val="130000"/>
              </a:lnSpc>
              <a:buFont typeface="Arial" pitchFamily="34" charset="0"/>
              <a:buNone/>
              <a:defRPr/>
            </a:pPr>
            <a:r>
              <a:rPr lang="en-US" sz="2000" i="1" dirty="0" smtClean="0">
                <a:solidFill>
                  <a:schemeClr val="tx1">
                    <a:lumMod val="65000"/>
                    <a:lumOff val="35000"/>
                  </a:schemeClr>
                </a:solidFill>
                <a:latin typeface="Trebuchet MS" pitchFamily="34" charset="0"/>
              </a:rPr>
              <a:t>      Features of youthful river</a:t>
            </a:r>
          </a:p>
          <a:p>
            <a:pPr marL="1016000" lvl="1" indent="-558800">
              <a:lnSpc>
                <a:spcPct val="90000"/>
              </a:lnSpc>
              <a:buFont typeface="Arial" pitchFamily="34" charset="0"/>
              <a:buNone/>
              <a:defRPr/>
            </a:pPr>
            <a:r>
              <a:rPr lang="en-US" sz="2000" b="1" dirty="0" smtClean="0">
                <a:solidFill>
                  <a:schemeClr val="bg1"/>
                </a:solidFill>
                <a:latin typeface="+mj-lt"/>
              </a:rPr>
              <a:t>    </a:t>
            </a:r>
            <a:r>
              <a:rPr lang="en-US" sz="2000" b="1" dirty="0" smtClean="0">
                <a:solidFill>
                  <a:schemeClr val="bg1"/>
                </a:solidFill>
                <a:latin typeface="Times New Roman" pitchFamily="18" charset="0"/>
                <a:cs typeface="Times New Roman" pitchFamily="18" charset="0"/>
              </a:rPr>
              <a:t>II. Waterfall (continued)</a:t>
            </a:r>
          </a:p>
          <a:p>
            <a:pPr lvl="2">
              <a:buClr>
                <a:schemeClr val="bg1"/>
              </a:buClr>
              <a:buFont typeface="Wingdings" pitchFamily="2" charset="2"/>
              <a:buChar char="§"/>
              <a:defRPr/>
            </a:pPr>
            <a:r>
              <a:rPr lang="en-US" sz="2000" dirty="0" smtClean="0">
                <a:solidFill>
                  <a:schemeClr val="bg1"/>
                </a:solidFill>
                <a:latin typeface="Times New Roman" pitchFamily="18" charset="0"/>
                <a:cs typeface="Times New Roman" pitchFamily="18" charset="0"/>
              </a:rPr>
              <a:t>A series of rapids are often formed above the area of resistant rock </a:t>
            </a:r>
          </a:p>
          <a:p>
            <a:pPr lvl="2">
              <a:buClr>
                <a:schemeClr val="bg1"/>
              </a:buClr>
              <a:buFont typeface="Wingdings" pitchFamily="2" charset="2"/>
              <a:buChar char="§"/>
              <a:defRPr/>
            </a:pPr>
            <a:r>
              <a:rPr lang="en-US" sz="2000" dirty="0" smtClean="0">
                <a:solidFill>
                  <a:schemeClr val="bg1"/>
                </a:solidFill>
                <a:latin typeface="Times New Roman" pitchFamily="18" charset="0"/>
                <a:cs typeface="Times New Roman" pitchFamily="18" charset="0"/>
              </a:rPr>
              <a:t>Processes of </a:t>
            </a:r>
            <a:r>
              <a:rPr lang="en-US" sz="2000" b="1" dirty="0" smtClean="0">
                <a:solidFill>
                  <a:schemeClr val="bg1"/>
                </a:solidFill>
                <a:latin typeface="Times New Roman" pitchFamily="18" charset="0"/>
                <a:cs typeface="Times New Roman" pitchFamily="18" charset="0"/>
              </a:rPr>
              <a:t>hydraulic action</a:t>
            </a:r>
            <a:r>
              <a:rPr lang="en-US" sz="2000" dirty="0" smtClean="0">
                <a:solidFill>
                  <a:schemeClr val="bg1"/>
                </a:solidFill>
                <a:latin typeface="Times New Roman" pitchFamily="18" charset="0"/>
                <a:cs typeface="Times New Roman" pitchFamily="18" charset="0"/>
              </a:rPr>
              <a:t> and </a:t>
            </a:r>
            <a:r>
              <a:rPr lang="en-US" sz="2000" b="1" dirty="0" smtClean="0">
                <a:solidFill>
                  <a:schemeClr val="bg1"/>
                </a:solidFill>
                <a:latin typeface="Times New Roman" pitchFamily="18" charset="0"/>
                <a:cs typeface="Times New Roman" pitchFamily="18" charset="0"/>
              </a:rPr>
              <a:t>abrasion (explain)</a:t>
            </a:r>
            <a:endParaRPr lang="en-US" sz="2000" dirty="0" smtClean="0">
              <a:solidFill>
                <a:schemeClr val="bg1"/>
              </a:solidFill>
              <a:latin typeface="Times New Roman" pitchFamily="18" charset="0"/>
              <a:cs typeface="Times New Roman" pitchFamily="18" charset="0"/>
            </a:endParaRPr>
          </a:p>
          <a:p>
            <a:pPr lvl="2">
              <a:buClr>
                <a:schemeClr val="bg1"/>
              </a:buClr>
              <a:buFont typeface="Wingdings" pitchFamily="2" charset="2"/>
              <a:buChar char="§"/>
              <a:defRPr/>
            </a:pPr>
            <a:r>
              <a:rPr lang="en-US" sz="2000" dirty="0" smtClean="0">
                <a:solidFill>
                  <a:schemeClr val="bg1"/>
                </a:solidFill>
                <a:latin typeface="Times New Roman" pitchFamily="18" charset="0"/>
                <a:cs typeface="Times New Roman" pitchFamily="18" charset="0"/>
              </a:rPr>
              <a:t>A plunge pool forms at the base of the waterfall</a:t>
            </a:r>
          </a:p>
          <a:p>
            <a:pPr lvl="2">
              <a:buClr>
                <a:schemeClr val="bg1"/>
              </a:buClr>
              <a:buFont typeface="Wingdings" pitchFamily="2" charset="2"/>
              <a:buChar char="§"/>
              <a:defRPr/>
            </a:pPr>
            <a:r>
              <a:rPr lang="en-US" sz="2000" dirty="0" smtClean="0">
                <a:solidFill>
                  <a:schemeClr val="bg1"/>
                </a:solidFill>
                <a:latin typeface="Times New Roman" pitchFamily="18" charset="0"/>
                <a:cs typeface="Times New Roman" pitchFamily="18" charset="0"/>
              </a:rPr>
              <a:t>Deepens as a result of hydraulic action and abrasion</a:t>
            </a:r>
          </a:p>
          <a:p>
            <a:pPr lvl="2">
              <a:buClr>
                <a:schemeClr val="bg1"/>
              </a:buClr>
              <a:buFont typeface="Wingdings" pitchFamily="2" charset="2"/>
              <a:buChar char="§"/>
              <a:defRPr/>
            </a:pPr>
            <a:r>
              <a:rPr lang="en-US" sz="2000" dirty="0" smtClean="0">
                <a:solidFill>
                  <a:schemeClr val="bg1"/>
                </a:solidFill>
                <a:latin typeface="Times New Roman" pitchFamily="18" charset="0"/>
                <a:cs typeface="Times New Roman" pitchFamily="18" charset="0"/>
              </a:rPr>
              <a:t>Back wall of the waterfall will be further eroded as a result of the water spray eroding the soft rock</a:t>
            </a:r>
          </a:p>
          <a:p>
            <a:pPr lvl="2">
              <a:buClr>
                <a:schemeClr val="bg1"/>
              </a:buClr>
              <a:buFont typeface="Wingdings" pitchFamily="2" charset="2"/>
              <a:buChar char="§"/>
              <a:defRPr/>
            </a:pPr>
            <a:r>
              <a:rPr lang="en-US" sz="2000" dirty="0" smtClean="0">
                <a:solidFill>
                  <a:schemeClr val="bg1"/>
                </a:solidFill>
                <a:latin typeface="Times New Roman" pitchFamily="18" charset="0"/>
                <a:cs typeface="Times New Roman" pitchFamily="18" charset="0"/>
              </a:rPr>
              <a:t>Soft rock is eroded and the remaining hard rock is left exposed</a:t>
            </a:r>
          </a:p>
          <a:p>
            <a:pPr lvl="2">
              <a:buClr>
                <a:schemeClr val="bg1"/>
              </a:buClr>
              <a:buFont typeface="Wingdings" pitchFamily="2" charset="2"/>
              <a:buChar char="§"/>
              <a:defRPr/>
            </a:pPr>
            <a:r>
              <a:rPr lang="en-US" sz="2000" dirty="0" smtClean="0">
                <a:solidFill>
                  <a:schemeClr val="bg1"/>
                </a:solidFill>
                <a:latin typeface="Times New Roman" pitchFamily="18" charset="0"/>
                <a:cs typeface="Times New Roman" pitchFamily="18" charset="0"/>
              </a:rPr>
              <a:t>Hard, resistant rock eventually falls into the bottom of the waterfall</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rcRect l="2414" t="7982" r="2057" b="7634"/>
          <a:stretch>
            <a:fillRect/>
          </a:stretch>
        </p:blipFill>
        <p:spPr bwMode="auto">
          <a:xfrm>
            <a:off x="1331913" y="4941888"/>
            <a:ext cx="6326187" cy="1665287"/>
          </a:xfrm>
          <a:prstGeom prst="rect">
            <a:avLst/>
          </a:prstGeom>
          <a:noFill/>
          <a:ln w="9525">
            <a:solidFill>
              <a:srgbClr val="0B1999"/>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171439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animEffect transition="in" filter="fade">
                                      <p:cBhvr>
                                        <p:cTn id="7" dur="500"/>
                                        <p:tgtEl>
                                          <p:spTgt spid="17411">
                                            <p:txEl>
                                              <p:pRg st="0" end="0"/>
                                            </p:txEl>
                                          </p:spTgt>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nodeType="afterGroup">
                            <p:stCondLst>
                              <p:cond delay="1500"/>
                            </p:stCondLst>
                            <p:childTnLst>
                              <p:par>
                                <p:cTn id="17" presetID="10" presetClass="entr" presetSubtype="0" fill="hold" nodeType="afterEffect">
                                  <p:stCondLst>
                                    <p:cond delay="0"/>
                                  </p:stCondLst>
                                  <p:childTnLst>
                                    <p:set>
                                      <p:cBhvr>
                                        <p:cTn id="18" dur="1" fill="hold">
                                          <p:stCondLst>
                                            <p:cond delay="0"/>
                                          </p:stCondLst>
                                        </p:cTn>
                                        <p:tgtEl>
                                          <p:spTgt spid="17411">
                                            <p:txEl>
                                              <p:pRg st="1" end="1"/>
                                            </p:txEl>
                                          </p:spTgt>
                                        </p:tgtEl>
                                        <p:attrNameLst>
                                          <p:attrName>style.visibility</p:attrName>
                                        </p:attrNameLst>
                                      </p:cBhvr>
                                      <p:to>
                                        <p:strVal val="visible"/>
                                      </p:to>
                                    </p:set>
                                    <p:animEffect transition="in" filter="fade">
                                      <p:cBhvr>
                                        <p:cTn id="19" dur="500"/>
                                        <p:tgtEl>
                                          <p:spTgt spid="17411">
                                            <p:txEl>
                                              <p:pRg st="1" end="1"/>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47" presetClass="entr" presetSubtype="0" fill="hold" nodeType="clickEffect">
                                  <p:stCondLst>
                                    <p:cond delay="0"/>
                                  </p:stCondLst>
                                  <p:childTnLst>
                                    <p:set>
                                      <p:cBhvr>
                                        <p:cTn id="23" dur="1" fill="hold">
                                          <p:stCondLst>
                                            <p:cond delay="0"/>
                                          </p:stCondLst>
                                        </p:cTn>
                                        <p:tgtEl>
                                          <p:spTgt spid="17411">
                                            <p:txEl>
                                              <p:pRg st="2" end="2"/>
                                            </p:txEl>
                                          </p:spTgt>
                                        </p:tgtEl>
                                        <p:attrNameLst>
                                          <p:attrName>style.visibility</p:attrName>
                                        </p:attrNameLst>
                                      </p:cBhvr>
                                      <p:to>
                                        <p:strVal val="visible"/>
                                      </p:to>
                                    </p:set>
                                    <p:animEffect transition="in" filter="fade">
                                      <p:cBhvr>
                                        <p:cTn id="24" dur="500"/>
                                        <p:tgtEl>
                                          <p:spTgt spid="17411">
                                            <p:txEl>
                                              <p:pRg st="2" end="2"/>
                                            </p:txEl>
                                          </p:spTgt>
                                        </p:tgtEl>
                                      </p:cBhvr>
                                    </p:animEffect>
                                    <p:anim calcmode="lin" valueType="num">
                                      <p:cBhvr>
                                        <p:cTn id="25" dur="500" fill="hold"/>
                                        <p:tgtEl>
                                          <p:spTgt spid="17411">
                                            <p:txEl>
                                              <p:pRg st="2" end="2"/>
                                            </p:txEl>
                                          </p:spTgt>
                                        </p:tgtEl>
                                        <p:attrNameLst>
                                          <p:attrName>ppt_x</p:attrName>
                                        </p:attrNameLst>
                                      </p:cBhvr>
                                      <p:tavLst>
                                        <p:tav tm="0">
                                          <p:val>
                                            <p:strVal val="#ppt_x"/>
                                          </p:val>
                                        </p:tav>
                                        <p:tav tm="100000">
                                          <p:val>
                                            <p:strVal val="#ppt_x"/>
                                          </p:val>
                                        </p:tav>
                                      </p:tavLst>
                                    </p:anim>
                                    <p:anim calcmode="lin" valueType="num">
                                      <p:cBhvr>
                                        <p:cTn id="26" dur="500" fill="hold"/>
                                        <p:tgtEl>
                                          <p:spTgt spid="174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47" presetClass="entr" presetSubtype="0" fill="hold" nodeType="clickEffect">
                                  <p:stCondLst>
                                    <p:cond delay="0"/>
                                  </p:stCondLst>
                                  <p:childTnLst>
                                    <p:set>
                                      <p:cBhvr>
                                        <p:cTn id="30" dur="1" fill="hold">
                                          <p:stCondLst>
                                            <p:cond delay="0"/>
                                          </p:stCondLst>
                                        </p:cTn>
                                        <p:tgtEl>
                                          <p:spTgt spid="17411">
                                            <p:txEl>
                                              <p:pRg st="3" end="3"/>
                                            </p:txEl>
                                          </p:spTgt>
                                        </p:tgtEl>
                                        <p:attrNameLst>
                                          <p:attrName>style.visibility</p:attrName>
                                        </p:attrNameLst>
                                      </p:cBhvr>
                                      <p:to>
                                        <p:strVal val="visible"/>
                                      </p:to>
                                    </p:set>
                                    <p:animEffect transition="in" filter="fade">
                                      <p:cBhvr>
                                        <p:cTn id="31" dur="500"/>
                                        <p:tgtEl>
                                          <p:spTgt spid="17411">
                                            <p:txEl>
                                              <p:pRg st="3" end="3"/>
                                            </p:txEl>
                                          </p:spTgt>
                                        </p:tgtEl>
                                      </p:cBhvr>
                                    </p:animEffect>
                                    <p:anim calcmode="lin" valueType="num">
                                      <p:cBhvr>
                                        <p:cTn id="32" dur="500" fill="hold"/>
                                        <p:tgtEl>
                                          <p:spTgt spid="17411">
                                            <p:txEl>
                                              <p:pRg st="3" end="3"/>
                                            </p:txEl>
                                          </p:spTgt>
                                        </p:tgtEl>
                                        <p:attrNameLst>
                                          <p:attrName>ppt_x</p:attrName>
                                        </p:attrNameLst>
                                      </p:cBhvr>
                                      <p:tavLst>
                                        <p:tav tm="0">
                                          <p:val>
                                            <p:strVal val="#ppt_x"/>
                                          </p:val>
                                        </p:tav>
                                        <p:tav tm="100000">
                                          <p:val>
                                            <p:strVal val="#ppt_x"/>
                                          </p:val>
                                        </p:tav>
                                      </p:tavLst>
                                    </p:anim>
                                    <p:anim calcmode="lin" valueType="num">
                                      <p:cBhvr>
                                        <p:cTn id="33" dur="500" fill="hold"/>
                                        <p:tgtEl>
                                          <p:spTgt spid="1741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47" presetClass="entr" presetSubtype="0" fill="hold" nodeType="clickEffect">
                                  <p:stCondLst>
                                    <p:cond delay="0"/>
                                  </p:stCondLst>
                                  <p:childTnLst>
                                    <p:set>
                                      <p:cBhvr>
                                        <p:cTn id="37" dur="1" fill="hold">
                                          <p:stCondLst>
                                            <p:cond delay="0"/>
                                          </p:stCondLst>
                                        </p:cTn>
                                        <p:tgtEl>
                                          <p:spTgt spid="17411">
                                            <p:txEl>
                                              <p:pRg st="4" end="4"/>
                                            </p:txEl>
                                          </p:spTgt>
                                        </p:tgtEl>
                                        <p:attrNameLst>
                                          <p:attrName>style.visibility</p:attrName>
                                        </p:attrNameLst>
                                      </p:cBhvr>
                                      <p:to>
                                        <p:strVal val="visible"/>
                                      </p:to>
                                    </p:set>
                                    <p:animEffect transition="in" filter="fade">
                                      <p:cBhvr>
                                        <p:cTn id="38" dur="500"/>
                                        <p:tgtEl>
                                          <p:spTgt spid="17411">
                                            <p:txEl>
                                              <p:pRg st="4" end="4"/>
                                            </p:txEl>
                                          </p:spTgt>
                                        </p:tgtEl>
                                      </p:cBhvr>
                                    </p:animEffect>
                                    <p:anim calcmode="lin" valueType="num">
                                      <p:cBhvr>
                                        <p:cTn id="39" dur="500" fill="hold"/>
                                        <p:tgtEl>
                                          <p:spTgt spid="17411">
                                            <p:txEl>
                                              <p:pRg st="4" end="4"/>
                                            </p:txEl>
                                          </p:spTgt>
                                        </p:tgtEl>
                                        <p:attrNameLst>
                                          <p:attrName>ppt_x</p:attrName>
                                        </p:attrNameLst>
                                      </p:cBhvr>
                                      <p:tavLst>
                                        <p:tav tm="0">
                                          <p:val>
                                            <p:strVal val="#ppt_x"/>
                                          </p:val>
                                        </p:tav>
                                        <p:tav tm="100000">
                                          <p:val>
                                            <p:strVal val="#ppt_x"/>
                                          </p:val>
                                        </p:tav>
                                      </p:tavLst>
                                    </p:anim>
                                    <p:anim calcmode="lin" valueType="num">
                                      <p:cBhvr>
                                        <p:cTn id="40" dur="500" fill="hold"/>
                                        <p:tgtEl>
                                          <p:spTgt spid="1741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47" presetClass="entr" presetSubtype="0" fill="hold" nodeType="clickEffect">
                                  <p:stCondLst>
                                    <p:cond delay="0"/>
                                  </p:stCondLst>
                                  <p:childTnLst>
                                    <p:set>
                                      <p:cBhvr>
                                        <p:cTn id="44" dur="1" fill="hold">
                                          <p:stCondLst>
                                            <p:cond delay="0"/>
                                          </p:stCondLst>
                                        </p:cTn>
                                        <p:tgtEl>
                                          <p:spTgt spid="17411">
                                            <p:txEl>
                                              <p:pRg st="5" end="5"/>
                                            </p:txEl>
                                          </p:spTgt>
                                        </p:tgtEl>
                                        <p:attrNameLst>
                                          <p:attrName>style.visibility</p:attrName>
                                        </p:attrNameLst>
                                      </p:cBhvr>
                                      <p:to>
                                        <p:strVal val="visible"/>
                                      </p:to>
                                    </p:set>
                                    <p:animEffect transition="in" filter="fade">
                                      <p:cBhvr>
                                        <p:cTn id="45" dur="500"/>
                                        <p:tgtEl>
                                          <p:spTgt spid="17411">
                                            <p:txEl>
                                              <p:pRg st="5" end="5"/>
                                            </p:txEl>
                                          </p:spTgt>
                                        </p:tgtEl>
                                      </p:cBhvr>
                                    </p:animEffect>
                                    <p:anim calcmode="lin" valueType="num">
                                      <p:cBhvr>
                                        <p:cTn id="46" dur="500" fill="hold"/>
                                        <p:tgtEl>
                                          <p:spTgt spid="17411">
                                            <p:txEl>
                                              <p:pRg st="5" end="5"/>
                                            </p:txEl>
                                          </p:spTgt>
                                        </p:tgtEl>
                                        <p:attrNameLst>
                                          <p:attrName>ppt_x</p:attrName>
                                        </p:attrNameLst>
                                      </p:cBhvr>
                                      <p:tavLst>
                                        <p:tav tm="0">
                                          <p:val>
                                            <p:strVal val="#ppt_x"/>
                                          </p:val>
                                        </p:tav>
                                        <p:tav tm="100000">
                                          <p:val>
                                            <p:strVal val="#ppt_x"/>
                                          </p:val>
                                        </p:tav>
                                      </p:tavLst>
                                    </p:anim>
                                    <p:anim calcmode="lin" valueType="num">
                                      <p:cBhvr>
                                        <p:cTn id="47" dur="500" fill="hold"/>
                                        <p:tgtEl>
                                          <p:spTgt spid="17411">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47" presetClass="entr" presetSubtype="0" fill="hold" nodeType="clickEffect">
                                  <p:stCondLst>
                                    <p:cond delay="0"/>
                                  </p:stCondLst>
                                  <p:childTnLst>
                                    <p:set>
                                      <p:cBhvr>
                                        <p:cTn id="51" dur="1" fill="hold">
                                          <p:stCondLst>
                                            <p:cond delay="0"/>
                                          </p:stCondLst>
                                        </p:cTn>
                                        <p:tgtEl>
                                          <p:spTgt spid="17411">
                                            <p:txEl>
                                              <p:pRg st="6" end="6"/>
                                            </p:txEl>
                                          </p:spTgt>
                                        </p:tgtEl>
                                        <p:attrNameLst>
                                          <p:attrName>style.visibility</p:attrName>
                                        </p:attrNameLst>
                                      </p:cBhvr>
                                      <p:to>
                                        <p:strVal val="visible"/>
                                      </p:to>
                                    </p:set>
                                    <p:animEffect transition="in" filter="fade">
                                      <p:cBhvr>
                                        <p:cTn id="52" dur="500"/>
                                        <p:tgtEl>
                                          <p:spTgt spid="17411">
                                            <p:txEl>
                                              <p:pRg st="6" end="6"/>
                                            </p:txEl>
                                          </p:spTgt>
                                        </p:tgtEl>
                                      </p:cBhvr>
                                    </p:animEffect>
                                    <p:anim calcmode="lin" valueType="num">
                                      <p:cBhvr>
                                        <p:cTn id="53" dur="500" fill="hold"/>
                                        <p:tgtEl>
                                          <p:spTgt spid="17411">
                                            <p:txEl>
                                              <p:pRg st="6" end="6"/>
                                            </p:txEl>
                                          </p:spTgt>
                                        </p:tgtEl>
                                        <p:attrNameLst>
                                          <p:attrName>ppt_x</p:attrName>
                                        </p:attrNameLst>
                                      </p:cBhvr>
                                      <p:tavLst>
                                        <p:tav tm="0">
                                          <p:val>
                                            <p:strVal val="#ppt_x"/>
                                          </p:val>
                                        </p:tav>
                                        <p:tav tm="100000">
                                          <p:val>
                                            <p:strVal val="#ppt_x"/>
                                          </p:val>
                                        </p:tav>
                                      </p:tavLst>
                                    </p:anim>
                                    <p:anim calcmode="lin" valueType="num">
                                      <p:cBhvr>
                                        <p:cTn id="54" dur="500" fill="hold"/>
                                        <p:tgtEl>
                                          <p:spTgt spid="17411">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47" presetClass="entr" presetSubtype="0" fill="hold" nodeType="clickEffect">
                                  <p:stCondLst>
                                    <p:cond delay="0"/>
                                  </p:stCondLst>
                                  <p:childTnLst>
                                    <p:set>
                                      <p:cBhvr>
                                        <p:cTn id="58" dur="1" fill="hold">
                                          <p:stCondLst>
                                            <p:cond delay="0"/>
                                          </p:stCondLst>
                                        </p:cTn>
                                        <p:tgtEl>
                                          <p:spTgt spid="17411">
                                            <p:txEl>
                                              <p:pRg st="7" end="7"/>
                                            </p:txEl>
                                          </p:spTgt>
                                        </p:tgtEl>
                                        <p:attrNameLst>
                                          <p:attrName>style.visibility</p:attrName>
                                        </p:attrNameLst>
                                      </p:cBhvr>
                                      <p:to>
                                        <p:strVal val="visible"/>
                                      </p:to>
                                    </p:set>
                                    <p:animEffect transition="in" filter="fade">
                                      <p:cBhvr>
                                        <p:cTn id="59" dur="500"/>
                                        <p:tgtEl>
                                          <p:spTgt spid="17411">
                                            <p:txEl>
                                              <p:pRg st="7" end="7"/>
                                            </p:txEl>
                                          </p:spTgt>
                                        </p:tgtEl>
                                      </p:cBhvr>
                                    </p:animEffect>
                                    <p:anim calcmode="lin" valueType="num">
                                      <p:cBhvr>
                                        <p:cTn id="60" dur="500" fill="hold"/>
                                        <p:tgtEl>
                                          <p:spTgt spid="17411">
                                            <p:txEl>
                                              <p:pRg st="7" end="7"/>
                                            </p:txEl>
                                          </p:spTgt>
                                        </p:tgtEl>
                                        <p:attrNameLst>
                                          <p:attrName>ppt_x</p:attrName>
                                        </p:attrNameLst>
                                      </p:cBhvr>
                                      <p:tavLst>
                                        <p:tav tm="0">
                                          <p:val>
                                            <p:strVal val="#ppt_x"/>
                                          </p:val>
                                        </p:tav>
                                        <p:tav tm="100000">
                                          <p:val>
                                            <p:strVal val="#ppt_x"/>
                                          </p:val>
                                        </p:tav>
                                      </p:tavLst>
                                    </p:anim>
                                    <p:anim calcmode="lin" valueType="num">
                                      <p:cBhvr>
                                        <p:cTn id="61" dur="500" fill="hold"/>
                                        <p:tgtEl>
                                          <p:spTgt spid="17411">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62" fill="hold" nodeType="clickPar">
                      <p:stCondLst>
                        <p:cond delay="indefinite"/>
                      </p:stCondLst>
                      <p:childTnLst>
                        <p:par>
                          <p:cTn id="63" fill="hold" nodeType="withGroup">
                            <p:stCondLst>
                              <p:cond delay="0"/>
                            </p:stCondLst>
                            <p:childTnLst>
                              <p:par>
                                <p:cTn id="64" presetID="47" presetClass="entr" presetSubtype="0" fill="hold" nodeType="clickEffect">
                                  <p:stCondLst>
                                    <p:cond delay="0"/>
                                  </p:stCondLst>
                                  <p:childTnLst>
                                    <p:set>
                                      <p:cBhvr>
                                        <p:cTn id="65" dur="1" fill="hold">
                                          <p:stCondLst>
                                            <p:cond delay="0"/>
                                          </p:stCondLst>
                                        </p:cTn>
                                        <p:tgtEl>
                                          <p:spTgt spid="17411">
                                            <p:txEl>
                                              <p:pRg st="8" end="8"/>
                                            </p:txEl>
                                          </p:spTgt>
                                        </p:tgtEl>
                                        <p:attrNameLst>
                                          <p:attrName>style.visibility</p:attrName>
                                        </p:attrNameLst>
                                      </p:cBhvr>
                                      <p:to>
                                        <p:strVal val="visible"/>
                                      </p:to>
                                    </p:set>
                                    <p:animEffect transition="in" filter="fade">
                                      <p:cBhvr>
                                        <p:cTn id="66" dur="500"/>
                                        <p:tgtEl>
                                          <p:spTgt spid="17411">
                                            <p:txEl>
                                              <p:pRg st="8" end="8"/>
                                            </p:txEl>
                                          </p:spTgt>
                                        </p:tgtEl>
                                      </p:cBhvr>
                                    </p:animEffect>
                                    <p:anim calcmode="lin" valueType="num">
                                      <p:cBhvr>
                                        <p:cTn id="67" dur="500" fill="hold"/>
                                        <p:tgtEl>
                                          <p:spTgt spid="17411">
                                            <p:txEl>
                                              <p:pRg st="8" end="8"/>
                                            </p:txEl>
                                          </p:spTgt>
                                        </p:tgtEl>
                                        <p:attrNameLst>
                                          <p:attrName>ppt_x</p:attrName>
                                        </p:attrNameLst>
                                      </p:cBhvr>
                                      <p:tavLst>
                                        <p:tav tm="0">
                                          <p:val>
                                            <p:strVal val="#ppt_x"/>
                                          </p:val>
                                        </p:tav>
                                        <p:tav tm="100000">
                                          <p:val>
                                            <p:strVal val="#ppt_x"/>
                                          </p:val>
                                        </p:tav>
                                      </p:tavLst>
                                    </p:anim>
                                    <p:anim calcmode="lin" valueType="num">
                                      <p:cBhvr>
                                        <p:cTn id="68" dur="500" fill="hold"/>
                                        <p:tgtEl>
                                          <p:spTgt spid="17411">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43808" y="188640"/>
            <a:ext cx="3179333"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Waterfalls</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TextBox 2"/>
          <p:cNvSpPr txBox="1"/>
          <p:nvPr/>
        </p:nvSpPr>
        <p:spPr>
          <a:xfrm>
            <a:off x="683568" y="1281024"/>
            <a:ext cx="8208912" cy="5576976"/>
          </a:xfrm>
          <a:prstGeom prst="rect">
            <a:avLst/>
          </a:prstGeom>
          <a:noFill/>
        </p:spPr>
        <p:txBody>
          <a:bodyPr wrap="square" rtlCol="0">
            <a:spAutoFit/>
          </a:bodyPr>
          <a:lstStyle/>
          <a:p>
            <a:pPr>
              <a:lnSpc>
                <a:spcPct val="150000"/>
              </a:lnSpc>
            </a:pPr>
            <a:r>
              <a:rPr lang="en-IE" sz="2000" dirty="0" smtClean="0">
                <a:latin typeface="Times New Roman" pitchFamily="18" charset="0"/>
                <a:cs typeface="Times New Roman" pitchFamily="18" charset="0"/>
              </a:rPr>
              <a:t>A waterfall is a feature of river erosion found in the youth stage of a river.</a:t>
            </a:r>
          </a:p>
          <a:p>
            <a:pPr>
              <a:lnSpc>
                <a:spcPct val="150000"/>
              </a:lnSpc>
            </a:pPr>
            <a:endParaRPr lang="en-IE" sz="2000" dirty="0">
              <a:latin typeface="Times New Roman" pitchFamily="18" charset="0"/>
              <a:cs typeface="Times New Roman" pitchFamily="18" charset="0"/>
            </a:endParaRPr>
          </a:p>
          <a:p>
            <a:pPr>
              <a:lnSpc>
                <a:spcPct val="150000"/>
              </a:lnSpc>
            </a:pPr>
            <a:r>
              <a:rPr lang="en-IE" sz="2000" dirty="0" smtClean="0">
                <a:latin typeface="Times New Roman" pitchFamily="18" charset="0"/>
                <a:cs typeface="Times New Roman" pitchFamily="18" charset="0"/>
              </a:rPr>
              <a:t>Waterfalls are formed in areas of hard and soft rock.  The hard rock is resistant to erosion while the soft rock is less resistant.  The river erodes the band of soft rock by two main processes of erosion.  Hydraulic action is the force of the river water as it erodes vertically into the weaker rock.  Abrasion is where the rivers load scrapes against the bed and banks of the river deepening the erosion.  Over time a notch or dip is created in the soft rock and the waterfall begins.  As the water falls over this drop a plunge pool is formed at the base.  This is a rounded pool given its shape by the force of the falling water.  After further erosion the area of hard rock that overhangs the waterfall will collapse causing the waterfall to erode further upstream.</a:t>
            </a:r>
            <a:endParaRPr lang="en-IE" sz="2000" dirty="0">
              <a:latin typeface="Times New Roman" pitchFamily="18" charset="0"/>
              <a:cs typeface="Times New Roman" pitchFamily="18" charset="0"/>
            </a:endParaRPr>
          </a:p>
        </p:txBody>
      </p:sp>
      <p:sp>
        <p:nvSpPr>
          <p:cNvPr id="4" name="Rectangle 3"/>
          <p:cNvSpPr/>
          <p:nvPr/>
        </p:nvSpPr>
        <p:spPr>
          <a:xfrm>
            <a:off x="179512" y="1281024"/>
            <a:ext cx="410689"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f</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5" name="Rectangle 4"/>
          <p:cNvSpPr/>
          <p:nvPr/>
        </p:nvSpPr>
        <p:spPr>
          <a:xfrm>
            <a:off x="115391" y="2204354"/>
            <a:ext cx="538929"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e</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89171054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544" y="1556792"/>
            <a:ext cx="8352928" cy="2246769"/>
          </a:xfrm>
          <a:prstGeom prst="rect">
            <a:avLst/>
          </a:prstGeom>
          <a:noFill/>
        </p:spPr>
        <p:txBody>
          <a:bodyPr wrap="square" rtlCol="0">
            <a:spAutoFit/>
          </a:bodyPr>
          <a:lstStyle/>
          <a:p>
            <a:r>
              <a:rPr lang="en-IE" sz="2800" b="1" dirty="0" smtClean="0">
                <a:latin typeface="+mj-lt"/>
              </a:rPr>
              <a:t>Three examples of waterfalls include:</a:t>
            </a:r>
          </a:p>
          <a:p>
            <a:endParaRPr lang="en-IE" sz="2800" b="1" dirty="0">
              <a:latin typeface="+mj-lt"/>
            </a:endParaRPr>
          </a:p>
          <a:p>
            <a:pPr marL="514350" indent="-514350">
              <a:buFont typeface="+mj-lt"/>
              <a:buAutoNum type="arabicPeriod"/>
            </a:pPr>
            <a:r>
              <a:rPr lang="en-IE" sz="2800" b="1" dirty="0" smtClean="0">
                <a:latin typeface="+mj-lt"/>
              </a:rPr>
              <a:t>Niagara Waterfall, US/Canada border</a:t>
            </a:r>
          </a:p>
          <a:p>
            <a:pPr marL="514350" indent="-514350">
              <a:buFont typeface="+mj-lt"/>
              <a:buAutoNum type="arabicPeriod"/>
            </a:pPr>
            <a:r>
              <a:rPr lang="en-IE" sz="2800" b="1" dirty="0" smtClean="0">
                <a:latin typeface="+mj-lt"/>
              </a:rPr>
              <a:t>Angel Falls, Venezuela, South America</a:t>
            </a:r>
            <a:endParaRPr lang="en-IE" sz="2800" b="1" dirty="0">
              <a:latin typeface="+mj-lt"/>
            </a:endParaRPr>
          </a:p>
          <a:p>
            <a:pPr marL="514350" indent="-514350">
              <a:buFont typeface="+mj-lt"/>
              <a:buAutoNum type="arabicPeriod"/>
            </a:pPr>
            <a:r>
              <a:rPr lang="en-IE" sz="2800" b="1" dirty="0" err="1" smtClean="0">
                <a:latin typeface="+mj-lt"/>
              </a:rPr>
              <a:t>Torc</a:t>
            </a:r>
            <a:r>
              <a:rPr lang="en-IE" sz="2800" b="1" dirty="0" smtClean="0">
                <a:latin typeface="+mj-lt"/>
              </a:rPr>
              <a:t> Waterfall, Killarney, Kerry</a:t>
            </a:r>
            <a:endParaRPr lang="en-IE" sz="2800" b="1" dirty="0">
              <a:latin typeface="+mj-lt"/>
            </a:endParaRPr>
          </a:p>
        </p:txBody>
      </p:sp>
      <p:sp>
        <p:nvSpPr>
          <p:cNvPr id="3" name="Rectangle 2"/>
          <p:cNvSpPr/>
          <p:nvPr/>
        </p:nvSpPr>
        <p:spPr>
          <a:xfrm>
            <a:off x="0" y="1340768"/>
            <a:ext cx="538929"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e</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4" name="Rectangle 3"/>
          <p:cNvSpPr/>
          <p:nvPr/>
        </p:nvSpPr>
        <p:spPr>
          <a:xfrm>
            <a:off x="0" y="4437112"/>
            <a:ext cx="562975"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5" name="Picture 4"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063" y="3933056"/>
            <a:ext cx="8454833" cy="23313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26" name="Picture 2" descr="C:\Users\CR Teacher\AppData\Local\Microsoft\Windows\Temporary Internet Files\Content.IE5\9CN3ISR8\MP900438561[1].jp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80312" y="1340768"/>
            <a:ext cx="1648584" cy="246934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8473937" y="3465007"/>
            <a:ext cx="554959" cy="338554"/>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16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click</a:t>
            </a:r>
            <a:endParaRPr lang="en-US" sz="16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Tree>
    <p:extLst>
      <p:ext uri="{BB962C8B-B14F-4D97-AF65-F5344CB8AC3E}">
        <p14:creationId xmlns:p14="http://schemas.microsoft.com/office/powerpoint/2010/main" val="112524296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2" name="Rectangle 1">
            <a:hlinkClick r:id="rId3"/>
          </p:cNvPr>
          <p:cNvSpPr/>
          <p:nvPr/>
        </p:nvSpPr>
        <p:spPr>
          <a:xfrm>
            <a:off x="340617" y="908720"/>
            <a:ext cx="8462766"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Meanders and Ox Bow lakes</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4" name="Rectangle 3"/>
          <p:cNvSpPr/>
          <p:nvPr/>
        </p:nvSpPr>
        <p:spPr>
          <a:xfrm rot="19793627">
            <a:off x="357735" y="1546366"/>
            <a:ext cx="776175" cy="276999"/>
          </a:xfrm>
          <a:prstGeom prst="rect">
            <a:avLst/>
          </a:prstGeom>
          <a:noFill/>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1200" b="1" cap="none" spc="0" dirty="0" smtClean="0">
                <a:ln w="50800"/>
                <a:solidFill>
                  <a:srgbClr val="FFFF00"/>
                </a:solidFill>
                <a:effectLst/>
              </a:rPr>
              <a:t>Click title</a:t>
            </a:r>
            <a:endParaRPr lang="en-US" sz="1200" b="1" cap="none" spc="0" dirty="0">
              <a:ln w="50800"/>
              <a:solidFill>
                <a:srgbClr val="FFFF00"/>
              </a:solidFill>
              <a:effectLst/>
            </a:endParaRPr>
          </a:p>
        </p:txBody>
      </p:sp>
    </p:spTree>
    <p:extLst>
      <p:ext uri="{BB962C8B-B14F-4D97-AF65-F5344CB8AC3E}">
        <p14:creationId xmlns:p14="http://schemas.microsoft.com/office/powerpoint/2010/main" val="13319503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536" y="764704"/>
            <a:ext cx="8136904" cy="5232202"/>
          </a:xfrm>
          <a:prstGeom prst="rect">
            <a:avLst/>
          </a:prstGeom>
          <a:noFill/>
        </p:spPr>
        <p:txBody>
          <a:bodyPr wrap="square" rtlCol="0">
            <a:spAutoFit/>
          </a:bodyPr>
          <a:lstStyle/>
          <a:p>
            <a:r>
              <a:rPr lang="en-IE" sz="2800" b="1" u="sng" dirty="0" smtClean="0">
                <a:solidFill>
                  <a:schemeClr val="bg1">
                    <a:lumMod val="95000"/>
                  </a:schemeClr>
                </a:solidFill>
                <a:effectLst>
                  <a:outerShdw blurRad="38100" dist="38100" dir="2700000" algn="tl">
                    <a:srgbClr val="000000">
                      <a:alpha val="43137"/>
                    </a:srgbClr>
                  </a:outerShdw>
                </a:effectLst>
              </a:rPr>
              <a:t>In this chapter we will:</a:t>
            </a:r>
          </a:p>
          <a:p>
            <a:pPr marL="342900" indent="-342900">
              <a:lnSpc>
                <a:spcPct val="150000"/>
              </a:lnSpc>
              <a:buFont typeface="Arial" pitchFamily="34" charset="0"/>
              <a:buChar char="•"/>
            </a:pPr>
            <a:r>
              <a:rPr lang="en-IE" sz="2400" dirty="0" smtClean="0"/>
              <a:t>Learn the main river terms you need to know</a:t>
            </a:r>
          </a:p>
          <a:p>
            <a:pPr marL="342900" indent="-342900">
              <a:lnSpc>
                <a:spcPct val="150000"/>
              </a:lnSpc>
              <a:buFont typeface="Arial" pitchFamily="34" charset="0"/>
              <a:buChar char="•"/>
            </a:pPr>
            <a:r>
              <a:rPr lang="en-IE" sz="2400" dirty="0" smtClean="0"/>
              <a:t>Learn the three stages of a river</a:t>
            </a:r>
          </a:p>
          <a:p>
            <a:pPr marL="342900" indent="-342900">
              <a:lnSpc>
                <a:spcPct val="150000"/>
              </a:lnSpc>
              <a:buFont typeface="Arial" pitchFamily="34" charset="0"/>
              <a:buChar char="•"/>
            </a:pPr>
            <a:r>
              <a:rPr lang="en-IE" sz="2400" dirty="0" smtClean="0"/>
              <a:t>Learn the five main processes of erosion</a:t>
            </a:r>
          </a:p>
          <a:p>
            <a:pPr marL="342900" indent="-342900">
              <a:lnSpc>
                <a:spcPct val="150000"/>
              </a:lnSpc>
              <a:buFont typeface="Arial" pitchFamily="34" charset="0"/>
              <a:buChar char="•"/>
            </a:pPr>
            <a:r>
              <a:rPr lang="en-IE" sz="2400" dirty="0" smtClean="0"/>
              <a:t>Learn the five ways a river moves its load</a:t>
            </a:r>
            <a:endParaRPr lang="en-IE" sz="2400" dirty="0"/>
          </a:p>
          <a:p>
            <a:pPr marL="342900" indent="-342900">
              <a:lnSpc>
                <a:spcPct val="150000"/>
              </a:lnSpc>
              <a:buFont typeface="Arial" pitchFamily="34" charset="0"/>
              <a:buChar char="•"/>
            </a:pPr>
            <a:r>
              <a:rPr lang="en-IE" sz="2400" dirty="0" smtClean="0"/>
              <a:t>Learn how each stage has a different slope and features</a:t>
            </a:r>
          </a:p>
          <a:p>
            <a:pPr marL="342900" indent="-342900">
              <a:lnSpc>
                <a:spcPct val="150000"/>
              </a:lnSpc>
              <a:buFont typeface="Arial" pitchFamily="34" charset="0"/>
              <a:buChar char="•"/>
            </a:pPr>
            <a:r>
              <a:rPr lang="en-IE" sz="2400" dirty="0" smtClean="0"/>
              <a:t>Look at how we write out full descriptions on some of these features</a:t>
            </a:r>
          </a:p>
          <a:p>
            <a:pPr marL="342900" indent="-342900">
              <a:lnSpc>
                <a:spcPct val="150000"/>
              </a:lnSpc>
              <a:buFont typeface="Arial" pitchFamily="34" charset="0"/>
              <a:buChar char="•"/>
            </a:pPr>
            <a:r>
              <a:rPr lang="en-IE" sz="2400" dirty="0" smtClean="0"/>
              <a:t>Examine how humans use and abuse rivers around the world.</a:t>
            </a:r>
          </a:p>
          <a:p>
            <a:endParaRPr lang="en-IE" dirty="0"/>
          </a:p>
        </p:txBody>
      </p:sp>
      <p:pic>
        <p:nvPicPr>
          <p:cNvPr id="3075" name="Picture 3" descr="C:\Users\CR Teacher\AppData\Local\Microsoft\Windows\Temporary Internet Files\Content.IE5\W9VLT1LD\MP910220863[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75856" y="6093295"/>
            <a:ext cx="2376264" cy="764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3784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 calcmode="lin" valueType="num">
                                      <p:cBhvr additive="base">
                                        <p:cTn id="25"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anim calcmode="lin" valueType="num">
                                      <p:cBhvr additive="base">
                                        <p:cTn id="31"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 calcmode="lin" valueType="num">
                                      <p:cBhvr additive="base">
                                        <p:cTn id="37"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
                                            <p:txEl>
                                              <p:pRg st="7" end="7"/>
                                            </p:txEl>
                                          </p:spTgt>
                                        </p:tgtEl>
                                        <p:attrNameLst>
                                          <p:attrName>style.visibility</p:attrName>
                                        </p:attrNameLst>
                                      </p:cBhvr>
                                      <p:to>
                                        <p:strVal val="visible"/>
                                      </p:to>
                                    </p:set>
                                    <p:anim calcmode="lin" valueType="num">
                                      <p:cBhvr additive="base">
                                        <p:cTn id="43"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07504" y="116632"/>
            <a:ext cx="8928992" cy="5904656"/>
            <a:chOff x="107504" y="116632"/>
            <a:chExt cx="8928992" cy="5544616"/>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116632"/>
              <a:ext cx="8928992" cy="5544616"/>
            </a:xfrm>
            <a:prstGeom prst="rect">
              <a:avLst/>
            </a:prstGeom>
          </p:spPr>
        </p:pic>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4328" y="135902"/>
              <a:ext cx="1507165" cy="1564906"/>
            </a:xfrm>
            <a:prstGeom prst="rect">
              <a:avLst/>
            </a:prstGeom>
          </p:spPr>
        </p:pic>
      </p:grpSp>
      <p:sp>
        <p:nvSpPr>
          <p:cNvPr id="5" name="Rectangle 4"/>
          <p:cNvSpPr/>
          <p:nvPr/>
        </p:nvSpPr>
        <p:spPr>
          <a:xfrm>
            <a:off x="7708843" y="5934670"/>
            <a:ext cx="1435157" cy="923330"/>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4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105</a:t>
            </a:r>
            <a:endParaRPr lang="en-US" sz="5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Tree>
    <p:extLst>
      <p:ext uri="{BB962C8B-B14F-4D97-AF65-F5344CB8AC3E}">
        <p14:creationId xmlns:p14="http://schemas.microsoft.com/office/powerpoint/2010/main" val="409343093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52738" y="116632"/>
            <a:ext cx="8819084" cy="4752528"/>
            <a:chOff x="179513" y="1340768"/>
            <a:chExt cx="8819084" cy="4752528"/>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3" y="1340768"/>
              <a:ext cx="8819084" cy="4752528"/>
            </a:xfrm>
            <a:prstGeom prst="rect">
              <a:avLst/>
            </a:prstGeom>
          </p:spPr>
        </p:pic>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2320" y="1395196"/>
              <a:ext cx="1546277" cy="1385731"/>
            </a:xfrm>
            <a:prstGeom prst="rect">
              <a:avLst/>
            </a:prstGeom>
          </p:spPr>
        </p:pic>
      </p:grpSp>
      <p:sp>
        <p:nvSpPr>
          <p:cNvPr id="5" name="Rectangle 4"/>
          <p:cNvSpPr/>
          <p:nvPr/>
        </p:nvSpPr>
        <p:spPr>
          <a:xfrm>
            <a:off x="7733983" y="5877272"/>
            <a:ext cx="1237839" cy="92333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4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107</a:t>
            </a:r>
            <a:endParaRPr lang="en-US" sz="5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Tree>
    <p:extLst>
      <p:ext uri="{BB962C8B-B14F-4D97-AF65-F5344CB8AC3E}">
        <p14:creationId xmlns:p14="http://schemas.microsoft.com/office/powerpoint/2010/main" val="91853952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5766" y="116632"/>
            <a:ext cx="8462766"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Meanders and Ox Bow lakes</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Rectangle 2"/>
          <p:cNvSpPr/>
          <p:nvPr/>
        </p:nvSpPr>
        <p:spPr>
          <a:xfrm>
            <a:off x="150421" y="1340768"/>
            <a:ext cx="410689"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f</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4" name="TextBox 3"/>
          <p:cNvSpPr txBox="1"/>
          <p:nvPr/>
        </p:nvSpPr>
        <p:spPr>
          <a:xfrm>
            <a:off x="683568" y="1340768"/>
            <a:ext cx="8134964" cy="646331"/>
          </a:xfrm>
          <a:prstGeom prst="rect">
            <a:avLst/>
          </a:prstGeom>
          <a:noFill/>
        </p:spPr>
        <p:txBody>
          <a:bodyPr wrap="square" rtlCol="0">
            <a:spAutoFit/>
          </a:bodyPr>
          <a:lstStyle/>
          <a:p>
            <a:r>
              <a:rPr lang="en-IE" dirty="0" smtClean="0"/>
              <a:t>Meanders and Ox Bow lakes are features of erosion and deposition found in the mature stage of a river.</a:t>
            </a:r>
            <a:endParaRPr lang="en-IE" dirty="0"/>
          </a:p>
        </p:txBody>
      </p:sp>
      <p:sp>
        <p:nvSpPr>
          <p:cNvPr id="5" name="TextBox 4"/>
          <p:cNvSpPr txBox="1"/>
          <p:nvPr/>
        </p:nvSpPr>
        <p:spPr>
          <a:xfrm>
            <a:off x="788773" y="2234371"/>
            <a:ext cx="8355227" cy="3970318"/>
          </a:xfrm>
          <a:prstGeom prst="rect">
            <a:avLst/>
          </a:prstGeom>
          <a:noFill/>
        </p:spPr>
        <p:txBody>
          <a:bodyPr wrap="square" rtlCol="0">
            <a:spAutoFit/>
          </a:bodyPr>
          <a:lstStyle/>
          <a:p>
            <a:r>
              <a:rPr lang="en-IE" dirty="0" smtClean="0"/>
              <a:t>These features are found in the stage of the river where the slope is gentler and the river begins to flow at a slower speed.  This may lead to more deposition than erosion.  As the river makes its way downslope it begins to move from side to side creating bends or curves.  The river bends due to erosion and deposition.  The river flows quicker on the outer curve causing erosion in the riverbanks.  The faster flowing water creates deeper areas on these curves.  On the opposite side the river flows slower due to the shallower waters and deposition occurs.  The river drops some of its load on the inner curve creating a build up of material called a point bar.  The movement of the river from side to side is called lateral erosion (erosion of the sides of the river banks).   Over time the bends become more pronounced.  There is a narrow area of land between each bend called a neck.  The river does not have much energy to travel around the meander so it cuts through the neck.  Over time deposition builds up to cut off the meander.  An ox bow lake is now formed.  At time continues the lake may dry up to create what is called a ‘mort lake’ or meander scar.</a:t>
            </a:r>
            <a:endParaRPr lang="en-IE" dirty="0"/>
          </a:p>
        </p:txBody>
      </p:sp>
      <p:sp>
        <p:nvSpPr>
          <p:cNvPr id="6" name="Rectangle 5"/>
          <p:cNvSpPr/>
          <p:nvPr/>
        </p:nvSpPr>
        <p:spPr>
          <a:xfrm>
            <a:off x="86301" y="2281404"/>
            <a:ext cx="538929"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e</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73731038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116632"/>
            <a:ext cx="8995958" cy="3600400"/>
          </a:xfrm>
          <a:prstGeom prst="rect">
            <a:avLst/>
          </a:prstGeom>
        </p:spPr>
      </p:pic>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3717032"/>
            <a:ext cx="8995958" cy="2774125"/>
          </a:xfrm>
          <a:prstGeom prst="rect">
            <a:avLst/>
          </a:prstGeom>
        </p:spPr>
      </p:pic>
    </p:spTree>
    <p:extLst>
      <p:ext uri="{BB962C8B-B14F-4D97-AF65-F5344CB8AC3E}">
        <p14:creationId xmlns:p14="http://schemas.microsoft.com/office/powerpoint/2010/main" val="189652510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1568" y="1340768"/>
            <a:ext cx="7560840" cy="2308324"/>
          </a:xfrm>
          <a:prstGeom prst="rect">
            <a:avLst/>
          </a:prstGeom>
          <a:noFill/>
        </p:spPr>
        <p:txBody>
          <a:bodyPr wrap="square" rtlCol="0">
            <a:spAutoFit/>
          </a:bodyPr>
          <a:lstStyle/>
          <a:p>
            <a:r>
              <a:rPr lang="en-IE" sz="2400" dirty="0" smtClean="0"/>
              <a:t>Examples of meanders and Ox bow lakes include:</a:t>
            </a:r>
          </a:p>
          <a:p>
            <a:endParaRPr lang="en-IE" sz="2400" dirty="0"/>
          </a:p>
          <a:p>
            <a:pPr marL="457200" indent="-457200">
              <a:buFont typeface="+mj-lt"/>
              <a:buAutoNum type="arabicPeriod"/>
            </a:pPr>
            <a:r>
              <a:rPr lang="en-IE" sz="2400" dirty="0" smtClean="0"/>
              <a:t>Meanders: River Shannon in Co. Limerick</a:t>
            </a:r>
          </a:p>
          <a:p>
            <a:pPr marL="457200" indent="-457200">
              <a:buFont typeface="+mj-lt"/>
              <a:buAutoNum type="arabicPeriod"/>
            </a:pPr>
            <a:r>
              <a:rPr lang="en-IE" sz="2400" dirty="0" smtClean="0"/>
              <a:t>Ox Bow lakes: River </a:t>
            </a:r>
            <a:r>
              <a:rPr lang="en-IE" sz="2400" dirty="0" err="1" smtClean="0"/>
              <a:t>Liffey</a:t>
            </a:r>
            <a:r>
              <a:rPr lang="en-IE" sz="2400" dirty="0" smtClean="0"/>
              <a:t> in Ballymore Eustace, Co. Kildare</a:t>
            </a:r>
          </a:p>
          <a:p>
            <a:pPr marL="457200" indent="-457200">
              <a:buFont typeface="+mj-lt"/>
              <a:buAutoNum type="arabicPeriod"/>
            </a:pPr>
            <a:r>
              <a:rPr lang="en-IE" sz="2400" dirty="0" smtClean="0"/>
              <a:t>Both: Mississippi River, Louisiana, USA</a:t>
            </a:r>
            <a:endParaRPr lang="en-IE" sz="2400" dirty="0"/>
          </a:p>
        </p:txBody>
      </p:sp>
      <p:sp>
        <p:nvSpPr>
          <p:cNvPr id="3" name="Rectangle 2"/>
          <p:cNvSpPr/>
          <p:nvPr/>
        </p:nvSpPr>
        <p:spPr>
          <a:xfrm>
            <a:off x="0" y="1196752"/>
            <a:ext cx="538929"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e</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4" name="Rectangle 3"/>
          <p:cNvSpPr/>
          <p:nvPr/>
        </p:nvSpPr>
        <p:spPr>
          <a:xfrm>
            <a:off x="0" y="4077072"/>
            <a:ext cx="562975"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929" y="4106280"/>
            <a:ext cx="8425560" cy="2491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731454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51" y="0"/>
            <a:ext cx="912874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39552" y="148814"/>
            <a:ext cx="2027799"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Deltas</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820012785"/>
      </p:ext>
    </p:extLst>
  </p:cSld>
  <p:clrMapOvr>
    <a:masterClrMapping/>
  </p:clrMapOvr>
  <p:transition spd="med">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116633"/>
            <a:ext cx="7135221" cy="2088231"/>
          </a:xfrm>
          <a:prstGeom prst="rect">
            <a:avLst/>
          </a:prstGeom>
        </p:spPr>
      </p:pic>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2204864"/>
            <a:ext cx="7135221" cy="4653136"/>
          </a:xfrm>
          <a:prstGeom prst="rect">
            <a:avLst/>
          </a:prstGeom>
        </p:spPr>
      </p:pic>
      <p:pic>
        <p:nvPicPr>
          <p:cNvPr id="4" name="Picture 3"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8145" y="2204864"/>
            <a:ext cx="1385466" cy="4104456"/>
          </a:xfrm>
          <a:prstGeom prst="rect">
            <a:avLst/>
          </a:prstGeom>
        </p:spPr>
      </p:pic>
      <p:pic>
        <p:nvPicPr>
          <p:cNvPr id="5" name="Picture 4"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83968" y="116633"/>
            <a:ext cx="2958757" cy="1224135"/>
          </a:xfrm>
          <a:prstGeom prst="rect">
            <a:avLst/>
          </a:prstGeom>
        </p:spPr>
      </p:pic>
      <p:sp>
        <p:nvSpPr>
          <p:cNvPr id="6" name="Rectangle 5"/>
          <p:cNvSpPr/>
          <p:nvPr/>
        </p:nvSpPr>
        <p:spPr>
          <a:xfrm>
            <a:off x="7596336" y="116633"/>
            <a:ext cx="1237839" cy="92333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4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109</a:t>
            </a:r>
            <a:endParaRPr lang="en-US" sz="5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Tree>
    <p:extLst>
      <p:ext uri="{BB962C8B-B14F-4D97-AF65-F5344CB8AC3E}">
        <p14:creationId xmlns:p14="http://schemas.microsoft.com/office/powerpoint/2010/main" val="189266149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3" y="116632"/>
            <a:ext cx="8856985" cy="6416052"/>
          </a:xfrm>
          <a:prstGeom prst="rect">
            <a:avLst/>
          </a:prstGeom>
        </p:spPr>
      </p:pic>
    </p:spTree>
    <p:extLst>
      <p:ext uri="{BB962C8B-B14F-4D97-AF65-F5344CB8AC3E}">
        <p14:creationId xmlns:p14="http://schemas.microsoft.com/office/powerpoint/2010/main" val="304963795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1" y="116632"/>
            <a:ext cx="8785985" cy="6264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059577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24300" y="-26988"/>
            <a:ext cx="532765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le 3"/>
          <p:cNvSpPr/>
          <p:nvPr/>
        </p:nvSpPr>
        <p:spPr>
          <a:xfrm>
            <a:off x="179388" y="1196975"/>
            <a:ext cx="8064500" cy="5256213"/>
          </a:xfrm>
          <a:prstGeom prst="roundRect">
            <a:avLst>
              <a:gd name="adj" fmla="val 6080"/>
            </a:avLst>
          </a:prstGeom>
          <a:solidFill>
            <a:srgbClr val="00B0F0">
              <a:alpha val="80000"/>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E"/>
          </a:p>
        </p:txBody>
      </p:sp>
      <p:sp>
        <p:nvSpPr>
          <p:cNvPr id="24579" name="Rectangle 3"/>
          <p:cNvSpPr>
            <a:spLocks noGrp="1"/>
          </p:cNvSpPr>
          <p:nvPr>
            <p:ph type="body" idx="1"/>
          </p:nvPr>
        </p:nvSpPr>
        <p:spPr>
          <a:xfrm>
            <a:off x="-468560" y="836712"/>
            <a:ext cx="8424863" cy="5486400"/>
          </a:xfrm>
        </p:spPr>
        <p:txBody>
          <a:bodyPr>
            <a:normAutofit/>
          </a:bodyPr>
          <a:lstStyle/>
          <a:p>
            <a:pPr marL="609600" indent="-609600">
              <a:buFont typeface="Arial" pitchFamily="34" charset="0"/>
              <a:buNone/>
              <a:defRPr/>
            </a:pPr>
            <a:r>
              <a:rPr lang="en-US" sz="1900" i="1" dirty="0" smtClean="0">
                <a:solidFill>
                  <a:schemeClr val="tx1">
                    <a:lumMod val="65000"/>
                    <a:lumOff val="35000"/>
                  </a:schemeClr>
                </a:solidFill>
                <a:latin typeface="Trebuchet MS" pitchFamily="34" charset="0"/>
              </a:rPr>
              <a:t>         </a:t>
            </a:r>
            <a:r>
              <a:rPr lang="en-US" sz="1900" i="1" dirty="0" smtClean="0">
                <a:solidFill>
                  <a:srgbClr val="FFFF00"/>
                </a:solidFill>
                <a:effectLst>
                  <a:outerShdw blurRad="38100" dist="38100" dir="2700000" algn="tl">
                    <a:srgbClr val="000000">
                      <a:alpha val="43137"/>
                    </a:srgbClr>
                  </a:outerShdw>
                </a:effectLst>
                <a:latin typeface="Trebuchet MS" pitchFamily="34" charset="0"/>
              </a:rPr>
              <a:t>Features of old river (continued)</a:t>
            </a:r>
          </a:p>
          <a:p>
            <a:pPr marL="1016000" lvl="1" indent="-558800">
              <a:buFont typeface="Times" pitchFamily="-64" charset="0"/>
              <a:buNone/>
              <a:defRPr/>
            </a:pPr>
            <a:r>
              <a:rPr lang="en-US" sz="2000" b="1" dirty="0" smtClean="0">
                <a:solidFill>
                  <a:schemeClr val="bg1"/>
                </a:solidFill>
                <a:latin typeface="+mj-lt"/>
              </a:rPr>
              <a:t>      IV.   </a:t>
            </a:r>
            <a:r>
              <a:rPr lang="en-US" sz="2000" b="1" dirty="0" smtClean="0">
                <a:solidFill>
                  <a:srgbClr val="FF0000"/>
                </a:solidFill>
                <a:latin typeface="+mj-lt"/>
              </a:rPr>
              <a:t>Deltas</a:t>
            </a:r>
            <a:endParaRPr lang="en-US" sz="2000" dirty="0" smtClean="0">
              <a:solidFill>
                <a:srgbClr val="FF0000"/>
              </a:solidFill>
              <a:latin typeface="+mj-lt"/>
            </a:endParaRPr>
          </a:p>
          <a:p>
            <a:pPr lvl="2">
              <a:buClr>
                <a:schemeClr val="bg1"/>
              </a:buClr>
              <a:buFont typeface="Wingdings" pitchFamily="2" charset="2"/>
              <a:buChar char="§"/>
              <a:defRPr/>
            </a:pPr>
            <a:r>
              <a:rPr lang="en-US" dirty="0" smtClean="0">
                <a:solidFill>
                  <a:schemeClr val="bg1"/>
                </a:solidFill>
                <a:latin typeface="+mj-lt"/>
              </a:rPr>
              <a:t>Formed at the mouth of a river where the river enters an estuary, sea or lake</a:t>
            </a:r>
          </a:p>
          <a:p>
            <a:pPr lvl="2">
              <a:buClr>
                <a:schemeClr val="bg1"/>
              </a:buClr>
              <a:buFont typeface="Wingdings" pitchFamily="2" charset="2"/>
              <a:buChar char="§"/>
              <a:defRPr/>
            </a:pPr>
            <a:r>
              <a:rPr lang="en-US" dirty="0" smtClean="0">
                <a:solidFill>
                  <a:schemeClr val="bg1"/>
                </a:solidFill>
                <a:latin typeface="+mj-lt"/>
              </a:rPr>
              <a:t>River loses speed and its energy to transport recedes</a:t>
            </a:r>
          </a:p>
          <a:p>
            <a:pPr lvl="2">
              <a:buClr>
                <a:schemeClr val="bg1"/>
              </a:buClr>
              <a:buFont typeface="Wingdings" pitchFamily="2" charset="2"/>
              <a:buChar char="§"/>
              <a:defRPr/>
            </a:pPr>
            <a:r>
              <a:rPr lang="en-US" dirty="0" smtClean="0">
                <a:solidFill>
                  <a:schemeClr val="bg1"/>
                </a:solidFill>
                <a:latin typeface="+mj-lt"/>
              </a:rPr>
              <a:t>Deposition of alluvium</a:t>
            </a:r>
          </a:p>
          <a:p>
            <a:pPr lvl="2">
              <a:buClr>
                <a:schemeClr val="bg1"/>
              </a:buClr>
              <a:buFont typeface="Wingdings" pitchFamily="2" charset="2"/>
              <a:buChar char="§"/>
              <a:defRPr/>
            </a:pPr>
            <a:r>
              <a:rPr lang="en-US" dirty="0" smtClean="0">
                <a:solidFill>
                  <a:schemeClr val="bg1"/>
                </a:solidFill>
                <a:latin typeface="+mj-lt"/>
              </a:rPr>
              <a:t>Alluvium build ups and become visible above the water</a:t>
            </a:r>
          </a:p>
          <a:p>
            <a:pPr lvl="2">
              <a:buClr>
                <a:schemeClr val="bg1"/>
              </a:buClr>
              <a:buFont typeface="Wingdings" pitchFamily="2" charset="2"/>
              <a:buChar char="§"/>
              <a:defRPr/>
            </a:pPr>
            <a:r>
              <a:rPr lang="en-US" dirty="0" smtClean="0">
                <a:solidFill>
                  <a:schemeClr val="bg1"/>
                </a:solidFill>
                <a:latin typeface="+mj-lt"/>
              </a:rPr>
              <a:t>Material dropped in three layers:</a:t>
            </a:r>
          </a:p>
          <a:p>
            <a:pPr lvl="2">
              <a:buClr>
                <a:schemeClr val="bg1"/>
              </a:buClr>
              <a:buFont typeface="Wingdings" pitchFamily="2" charset="2"/>
              <a:buChar char="§"/>
              <a:defRPr/>
            </a:pPr>
            <a:r>
              <a:rPr lang="en-US" dirty="0" err="1" smtClean="0">
                <a:solidFill>
                  <a:schemeClr val="bg1"/>
                </a:solidFill>
                <a:latin typeface="+mj-lt"/>
              </a:rPr>
              <a:t>Bottomset</a:t>
            </a:r>
            <a:r>
              <a:rPr lang="en-US" dirty="0" smtClean="0">
                <a:solidFill>
                  <a:schemeClr val="bg1"/>
                </a:solidFill>
                <a:latin typeface="+mj-lt"/>
              </a:rPr>
              <a:t> beds =fine deposits – are carried/transported out furthest to sea</a:t>
            </a:r>
          </a:p>
          <a:p>
            <a:pPr lvl="2">
              <a:buClr>
                <a:schemeClr val="bg1"/>
              </a:buClr>
              <a:buFont typeface="Wingdings" pitchFamily="2" charset="2"/>
              <a:buChar char="§"/>
              <a:defRPr/>
            </a:pPr>
            <a:r>
              <a:rPr lang="en-US" dirty="0" err="1" smtClean="0">
                <a:solidFill>
                  <a:schemeClr val="bg1"/>
                </a:solidFill>
                <a:latin typeface="+mj-lt"/>
              </a:rPr>
              <a:t>Foreset</a:t>
            </a:r>
            <a:r>
              <a:rPr lang="en-US" dirty="0" smtClean="0">
                <a:solidFill>
                  <a:schemeClr val="bg1"/>
                </a:solidFill>
                <a:latin typeface="+mj-lt"/>
              </a:rPr>
              <a:t> beds =coarser deposits – are deposited close to the river mouth</a:t>
            </a:r>
          </a:p>
          <a:p>
            <a:pPr lvl="2">
              <a:buClr>
                <a:schemeClr val="bg1"/>
              </a:buClr>
              <a:buFont typeface="Wingdings" pitchFamily="2" charset="2"/>
              <a:buChar char="§"/>
              <a:defRPr/>
            </a:pPr>
            <a:r>
              <a:rPr lang="en-US" dirty="0" err="1" smtClean="0">
                <a:solidFill>
                  <a:schemeClr val="bg1"/>
                </a:solidFill>
                <a:latin typeface="+mj-lt"/>
              </a:rPr>
              <a:t>Topset</a:t>
            </a:r>
            <a:r>
              <a:rPr lang="en-US" dirty="0" smtClean="0">
                <a:solidFill>
                  <a:schemeClr val="bg1"/>
                </a:solidFill>
                <a:latin typeface="+mj-lt"/>
              </a:rPr>
              <a:t> beds =  some fine, some coarser, e.g. silt and sand</a:t>
            </a:r>
          </a:p>
        </p:txBody>
      </p:sp>
      <p:sp>
        <p:nvSpPr>
          <p:cNvPr id="23557" name="Rectangle 2"/>
          <p:cNvSpPr>
            <a:spLocks noGrp="1"/>
          </p:cNvSpPr>
          <p:nvPr>
            <p:ph type="title"/>
          </p:nvPr>
        </p:nvSpPr>
        <p:spPr>
          <a:xfrm>
            <a:off x="0" y="-228600"/>
            <a:ext cx="9144000" cy="1143000"/>
          </a:xfrm>
        </p:spPr>
        <p:txBody>
          <a:bodyPr/>
          <a:lstStyle/>
          <a:p>
            <a:r>
              <a:rPr lang="en-US" sz="1900" smtClean="0">
                <a:solidFill>
                  <a:srgbClr val="00B0F0"/>
                </a:solidFill>
                <a:latin typeface="Trebuchet MS" pitchFamily="34" charset="0"/>
              </a:rPr>
              <a:t>Chapter 11: Fluvial Processes, Patterns and Landforms, &amp; Human Interaction</a:t>
            </a:r>
          </a:p>
        </p:txBody>
      </p:sp>
    </p:spTree>
    <p:extLst>
      <p:ext uri="{BB962C8B-B14F-4D97-AF65-F5344CB8AC3E}">
        <p14:creationId xmlns:p14="http://schemas.microsoft.com/office/powerpoint/2010/main" val="405045609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7" presetClass="entr" presetSubtype="0" fill="hold" nodeType="clickEffect">
                                  <p:stCondLst>
                                    <p:cond delay="0"/>
                                  </p:stCondLst>
                                  <p:childTnLst>
                                    <p:set>
                                      <p:cBhvr>
                                        <p:cTn id="15" dur="1" fill="hold">
                                          <p:stCondLst>
                                            <p:cond delay="0"/>
                                          </p:stCondLst>
                                        </p:cTn>
                                        <p:tgtEl>
                                          <p:spTgt spid="24579">
                                            <p:txEl>
                                              <p:pRg st="1" end="1"/>
                                            </p:txEl>
                                          </p:spTgt>
                                        </p:tgtEl>
                                        <p:attrNameLst>
                                          <p:attrName>style.visibility</p:attrName>
                                        </p:attrNameLst>
                                      </p:cBhvr>
                                      <p:to>
                                        <p:strVal val="visible"/>
                                      </p:to>
                                    </p:set>
                                    <p:animEffect transition="in" filter="fade">
                                      <p:cBhvr>
                                        <p:cTn id="16" dur="500"/>
                                        <p:tgtEl>
                                          <p:spTgt spid="24579">
                                            <p:txEl>
                                              <p:pRg st="1" end="1"/>
                                            </p:txEl>
                                          </p:spTgt>
                                        </p:tgtEl>
                                      </p:cBhvr>
                                    </p:animEffect>
                                    <p:anim calcmode="lin" valueType="num">
                                      <p:cBhvr>
                                        <p:cTn id="17" dur="500" fill="hold"/>
                                        <p:tgtEl>
                                          <p:spTgt spid="24579">
                                            <p:txEl>
                                              <p:pRg st="1" end="1"/>
                                            </p:txEl>
                                          </p:spTgt>
                                        </p:tgtEl>
                                        <p:attrNameLst>
                                          <p:attrName>ppt_x</p:attrName>
                                        </p:attrNameLst>
                                      </p:cBhvr>
                                      <p:tavLst>
                                        <p:tav tm="0">
                                          <p:val>
                                            <p:strVal val="#ppt_x"/>
                                          </p:val>
                                        </p:tav>
                                        <p:tav tm="100000">
                                          <p:val>
                                            <p:strVal val="#ppt_x"/>
                                          </p:val>
                                        </p:tav>
                                      </p:tavLst>
                                    </p:anim>
                                    <p:anim calcmode="lin" valueType="num">
                                      <p:cBhvr>
                                        <p:cTn id="18" dur="500" fill="hold"/>
                                        <p:tgtEl>
                                          <p:spTgt spid="2457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47" presetClass="entr" presetSubtype="0" fill="hold" nodeType="clickEffect">
                                  <p:stCondLst>
                                    <p:cond delay="0"/>
                                  </p:stCondLst>
                                  <p:childTnLst>
                                    <p:set>
                                      <p:cBhvr>
                                        <p:cTn id="22" dur="1" fill="hold">
                                          <p:stCondLst>
                                            <p:cond delay="0"/>
                                          </p:stCondLst>
                                        </p:cTn>
                                        <p:tgtEl>
                                          <p:spTgt spid="24579">
                                            <p:txEl>
                                              <p:pRg st="2" end="2"/>
                                            </p:txEl>
                                          </p:spTgt>
                                        </p:tgtEl>
                                        <p:attrNameLst>
                                          <p:attrName>style.visibility</p:attrName>
                                        </p:attrNameLst>
                                      </p:cBhvr>
                                      <p:to>
                                        <p:strVal val="visible"/>
                                      </p:to>
                                    </p:set>
                                    <p:animEffect transition="in" filter="fade">
                                      <p:cBhvr>
                                        <p:cTn id="23" dur="500"/>
                                        <p:tgtEl>
                                          <p:spTgt spid="24579">
                                            <p:txEl>
                                              <p:pRg st="2" end="2"/>
                                            </p:txEl>
                                          </p:spTgt>
                                        </p:tgtEl>
                                      </p:cBhvr>
                                    </p:animEffect>
                                    <p:anim calcmode="lin" valueType="num">
                                      <p:cBhvr>
                                        <p:cTn id="24" dur="500" fill="hold"/>
                                        <p:tgtEl>
                                          <p:spTgt spid="24579">
                                            <p:txEl>
                                              <p:pRg st="2" end="2"/>
                                            </p:txEl>
                                          </p:spTgt>
                                        </p:tgtEl>
                                        <p:attrNameLst>
                                          <p:attrName>ppt_x</p:attrName>
                                        </p:attrNameLst>
                                      </p:cBhvr>
                                      <p:tavLst>
                                        <p:tav tm="0">
                                          <p:val>
                                            <p:strVal val="#ppt_x"/>
                                          </p:val>
                                        </p:tav>
                                        <p:tav tm="100000">
                                          <p:val>
                                            <p:strVal val="#ppt_x"/>
                                          </p:val>
                                        </p:tav>
                                      </p:tavLst>
                                    </p:anim>
                                    <p:anim calcmode="lin" valueType="num">
                                      <p:cBhvr>
                                        <p:cTn id="25" dur="500" fill="hold"/>
                                        <p:tgtEl>
                                          <p:spTgt spid="2457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47" presetClass="entr" presetSubtype="0" fill="hold" nodeType="clickEffect">
                                  <p:stCondLst>
                                    <p:cond delay="0"/>
                                  </p:stCondLst>
                                  <p:childTnLst>
                                    <p:set>
                                      <p:cBhvr>
                                        <p:cTn id="29" dur="1" fill="hold">
                                          <p:stCondLst>
                                            <p:cond delay="0"/>
                                          </p:stCondLst>
                                        </p:cTn>
                                        <p:tgtEl>
                                          <p:spTgt spid="24579">
                                            <p:txEl>
                                              <p:pRg st="3" end="3"/>
                                            </p:txEl>
                                          </p:spTgt>
                                        </p:tgtEl>
                                        <p:attrNameLst>
                                          <p:attrName>style.visibility</p:attrName>
                                        </p:attrNameLst>
                                      </p:cBhvr>
                                      <p:to>
                                        <p:strVal val="visible"/>
                                      </p:to>
                                    </p:set>
                                    <p:animEffect transition="in" filter="fade">
                                      <p:cBhvr>
                                        <p:cTn id="30" dur="500"/>
                                        <p:tgtEl>
                                          <p:spTgt spid="24579">
                                            <p:txEl>
                                              <p:pRg st="3" end="3"/>
                                            </p:txEl>
                                          </p:spTgt>
                                        </p:tgtEl>
                                      </p:cBhvr>
                                    </p:animEffect>
                                    <p:anim calcmode="lin" valueType="num">
                                      <p:cBhvr>
                                        <p:cTn id="31" dur="500" fill="hold"/>
                                        <p:tgtEl>
                                          <p:spTgt spid="24579">
                                            <p:txEl>
                                              <p:pRg st="3" end="3"/>
                                            </p:txEl>
                                          </p:spTgt>
                                        </p:tgtEl>
                                        <p:attrNameLst>
                                          <p:attrName>ppt_x</p:attrName>
                                        </p:attrNameLst>
                                      </p:cBhvr>
                                      <p:tavLst>
                                        <p:tav tm="0">
                                          <p:val>
                                            <p:strVal val="#ppt_x"/>
                                          </p:val>
                                        </p:tav>
                                        <p:tav tm="100000">
                                          <p:val>
                                            <p:strVal val="#ppt_x"/>
                                          </p:val>
                                        </p:tav>
                                      </p:tavLst>
                                    </p:anim>
                                    <p:anim calcmode="lin" valueType="num">
                                      <p:cBhvr>
                                        <p:cTn id="32" dur="500" fill="hold"/>
                                        <p:tgtEl>
                                          <p:spTgt spid="2457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47" presetClass="entr" presetSubtype="0" fill="hold" nodeType="clickEffect">
                                  <p:stCondLst>
                                    <p:cond delay="0"/>
                                  </p:stCondLst>
                                  <p:childTnLst>
                                    <p:set>
                                      <p:cBhvr>
                                        <p:cTn id="36" dur="1" fill="hold">
                                          <p:stCondLst>
                                            <p:cond delay="0"/>
                                          </p:stCondLst>
                                        </p:cTn>
                                        <p:tgtEl>
                                          <p:spTgt spid="24579">
                                            <p:txEl>
                                              <p:pRg st="4" end="4"/>
                                            </p:txEl>
                                          </p:spTgt>
                                        </p:tgtEl>
                                        <p:attrNameLst>
                                          <p:attrName>style.visibility</p:attrName>
                                        </p:attrNameLst>
                                      </p:cBhvr>
                                      <p:to>
                                        <p:strVal val="visible"/>
                                      </p:to>
                                    </p:set>
                                    <p:animEffect transition="in" filter="fade">
                                      <p:cBhvr>
                                        <p:cTn id="37" dur="500"/>
                                        <p:tgtEl>
                                          <p:spTgt spid="24579">
                                            <p:txEl>
                                              <p:pRg st="4" end="4"/>
                                            </p:txEl>
                                          </p:spTgt>
                                        </p:tgtEl>
                                      </p:cBhvr>
                                    </p:animEffect>
                                    <p:anim calcmode="lin" valueType="num">
                                      <p:cBhvr>
                                        <p:cTn id="38" dur="500" fill="hold"/>
                                        <p:tgtEl>
                                          <p:spTgt spid="24579">
                                            <p:txEl>
                                              <p:pRg st="4" end="4"/>
                                            </p:txEl>
                                          </p:spTgt>
                                        </p:tgtEl>
                                        <p:attrNameLst>
                                          <p:attrName>ppt_x</p:attrName>
                                        </p:attrNameLst>
                                      </p:cBhvr>
                                      <p:tavLst>
                                        <p:tav tm="0">
                                          <p:val>
                                            <p:strVal val="#ppt_x"/>
                                          </p:val>
                                        </p:tav>
                                        <p:tav tm="100000">
                                          <p:val>
                                            <p:strVal val="#ppt_x"/>
                                          </p:val>
                                        </p:tav>
                                      </p:tavLst>
                                    </p:anim>
                                    <p:anim calcmode="lin" valueType="num">
                                      <p:cBhvr>
                                        <p:cTn id="39" dur="500" fill="hold"/>
                                        <p:tgtEl>
                                          <p:spTgt spid="2457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47" presetClass="entr" presetSubtype="0" fill="hold" nodeType="clickEffect">
                                  <p:stCondLst>
                                    <p:cond delay="0"/>
                                  </p:stCondLst>
                                  <p:childTnLst>
                                    <p:set>
                                      <p:cBhvr>
                                        <p:cTn id="43" dur="1" fill="hold">
                                          <p:stCondLst>
                                            <p:cond delay="0"/>
                                          </p:stCondLst>
                                        </p:cTn>
                                        <p:tgtEl>
                                          <p:spTgt spid="24579">
                                            <p:txEl>
                                              <p:pRg st="5" end="5"/>
                                            </p:txEl>
                                          </p:spTgt>
                                        </p:tgtEl>
                                        <p:attrNameLst>
                                          <p:attrName>style.visibility</p:attrName>
                                        </p:attrNameLst>
                                      </p:cBhvr>
                                      <p:to>
                                        <p:strVal val="visible"/>
                                      </p:to>
                                    </p:set>
                                    <p:animEffect transition="in" filter="fade">
                                      <p:cBhvr>
                                        <p:cTn id="44" dur="500"/>
                                        <p:tgtEl>
                                          <p:spTgt spid="24579">
                                            <p:txEl>
                                              <p:pRg st="5" end="5"/>
                                            </p:txEl>
                                          </p:spTgt>
                                        </p:tgtEl>
                                      </p:cBhvr>
                                    </p:animEffect>
                                    <p:anim calcmode="lin" valueType="num">
                                      <p:cBhvr>
                                        <p:cTn id="45" dur="500" fill="hold"/>
                                        <p:tgtEl>
                                          <p:spTgt spid="24579">
                                            <p:txEl>
                                              <p:pRg st="5" end="5"/>
                                            </p:txEl>
                                          </p:spTgt>
                                        </p:tgtEl>
                                        <p:attrNameLst>
                                          <p:attrName>ppt_x</p:attrName>
                                        </p:attrNameLst>
                                      </p:cBhvr>
                                      <p:tavLst>
                                        <p:tav tm="0">
                                          <p:val>
                                            <p:strVal val="#ppt_x"/>
                                          </p:val>
                                        </p:tav>
                                        <p:tav tm="100000">
                                          <p:val>
                                            <p:strVal val="#ppt_x"/>
                                          </p:val>
                                        </p:tav>
                                      </p:tavLst>
                                    </p:anim>
                                    <p:anim calcmode="lin" valueType="num">
                                      <p:cBhvr>
                                        <p:cTn id="46" dur="500" fill="hold"/>
                                        <p:tgtEl>
                                          <p:spTgt spid="24579">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47" presetClass="entr" presetSubtype="0" fill="hold" nodeType="clickEffect">
                                  <p:stCondLst>
                                    <p:cond delay="0"/>
                                  </p:stCondLst>
                                  <p:childTnLst>
                                    <p:set>
                                      <p:cBhvr>
                                        <p:cTn id="50" dur="1" fill="hold">
                                          <p:stCondLst>
                                            <p:cond delay="0"/>
                                          </p:stCondLst>
                                        </p:cTn>
                                        <p:tgtEl>
                                          <p:spTgt spid="24579">
                                            <p:txEl>
                                              <p:pRg st="6" end="6"/>
                                            </p:txEl>
                                          </p:spTgt>
                                        </p:tgtEl>
                                        <p:attrNameLst>
                                          <p:attrName>style.visibility</p:attrName>
                                        </p:attrNameLst>
                                      </p:cBhvr>
                                      <p:to>
                                        <p:strVal val="visible"/>
                                      </p:to>
                                    </p:set>
                                    <p:animEffect transition="in" filter="fade">
                                      <p:cBhvr>
                                        <p:cTn id="51" dur="500"/>
                                        <p:tgtEl>
                                          <p:spTgt spid="24579">
                                            <p:txEl>
                                              <p:pRg st="6" end="6"/>
                                            </p:txEl>
                                          </p:spTgt>
                                        </p:tgtEl>
                                      </p:cBhvr>
                                    </p:animEffect>
                                    <p:anim calcmode="lin" valueType="num">
                                      <p:cBhvr>
                                        <p:cTn id="52" dur="500" fill="hold"/>
                                        <p:tgtEl>
                                          <p:spTgt spid="24579">
                                            <p:txEl>
                                              <p:pRg st="6" end="6"/>
                                            </p:txEl>
                                          </p:spTgt>
                                        </p:tgtEl>
                                        <p:attrNameLst>
                                          <p:attrName>ppt_x</p:attrName>
                                        </p:attrNameLst>
                                      </p:cBhvr>
                                      <p:tavLst>
                                        <p:tav tm="0">
                                          <p:val>
                                            <p:strVal val="#ppt_x"/>
                                          </p:val>
                                        </p:tav>
                                        <p:tav tm="100000">
                                          <p:val>
                                            <p:strVal val="#ppt_x"/>
                                          </p:val>
                                        </p:tav>
                                      </p:tavLst>
                                    </p:anim>
                                    <p:anim calcmode="lin" valueType="num">
                                      <p:cBhvr>
                                        <p:cTn id="53" dur="500" fill="hold"/>
                                        <p:tgtEl>
                                          <p:spTgt spid="24579">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7" presetClass="entr" presetSubtype="0" fill="hold" nodeType="clickEffect">
                                  <p:stCondLst>
                                    <p:cond delay="0"/>
                                  </p:stCondLst>
                                  <p:childTnLst>
                                    <p:set>
                                      <p:cBhvr>
                                        <p:cTn id="57" dur="1" fill="hold">
                                          <p:stCondLst>
                                            <p:cond delay="0"/>
                                          </p:stCondLst>
                                        </p:cTn>
                                        <p:tgtEl>
                                          <p:spTgt spid="24579">
                                            <p:txEl>
                                              <p:pRg st="7" end="7"/>
                                            </p:txEl>
                                          </p:spTgt>
                                        </p:tgtEl>
                                        <p:attrNameLst>
                                          <p:attrName>style.visibility</p:attrName>
                                        </p:attrNameLst>
                                      </p:cBhvr>
                                      <p:to>
                                        <p:strVal val="visible"/>
                                      </p:to>
                                    </p:set>
                                    <p:animEffect transition="in" filter="fade">
                                      <p:cBhvr>
                                        <p:cTn id="58" dur="500"/>
                                        <p:tgtEl>
                                          <p:spTgt spid="24579">
                                            <p:txEl>
                                              <p:pRg st="7" end="7"/>
                                            </p:txEl>
                                          </p:spTgt>
                                        </p:tgtEl>
                                      </p:cBhvr>
                                    </p:animEffect>
                                    <p:anim calcmode="lin" valueType="num">
                                      <p:cBhvr>
                                        <p:cTn id="59" dur="500" fill="hold"/>
                                        <p:tgtEl>
                                          <p:spTgt spid="24579">
                                            <p:txEl>
                                              <p:pRg st="7" end="7"/>
                                            </p:txEl>
                                          </p:spTgt>
                                        </p:tgtEl>
                                        <p:attrNameLst>
                                          <p:attrName>ppt_x</p:attrName>
                                        </p:attrNameLst>
                                      </p:cBhvr>
                                      <p:tavLst>
                                        <p:tav tm="0">
                                          <p:val>
                                            <p:strVal val="#ppt_x"/>
                                          </p:val>
                                        </p:tav>
                                        <p:tav tm="100000">
                                          <p:val>
                                            <p:strVal val="#ppt_x"/>
                                          </p:val>
                                        </p:tav>
                                      </p:tavLst>
                                    </p:anim>
                                    <p:anim calcmode="lin" valueType="num">
                                      <p:cBhvr>
                                        <p:cTn id="60" dur="500" fill="hold"/>
                                        <p:tgtEl>
                                          <p:spTgt spid="24579">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47" presetClass="entr" presetSubtype="0" fill="hold" nodeType="clickEffect">
                                  <p:stCondLst>
                                    <p:cond delay="0"/>
                                  </p:stCondLst>
                                  <p:childTnLst>
                                    <p:set>
                                      <p:cBhvr>
                                        <p:cTn id="64" dur="1" fill="hold">
                                          <p:stCondLst>
                                            <p:cond delay="0"/>
                                          </p:stCondLst>
                                        </p:cTn>
                                        <p:tgtEl>
                                          <p:spTgt spid="24579">
                                            <p:txEl>
                                              <p:pRg st="8" end="8"/>
                                            </p:txEl>
                                          </p:spTgt>
                                        </p:tgtEl>
                                        <p:attrNameLst>
                                          <p:attrName>style.visibility</p:attrName>
                                        </p:attrNameLst>
                                      </p:cBhvr>
                                      <p:to>
                                        <p:strVal val="visible"/>
                                      </p:to>
                                    </p:set>
                                    <p:animEffect transition="in" filter="fade">
                                      <p:cBhvr>
                                        <p:cTn id="65" dur="500"/>
                                        <p:tgtEl>
                                          <p:spTgt spid="24579">
                                            <p:txEl>
                                              <p:pRg st="8" end="8"/>
                                            </p:txEl>
                                          </p:spTgt>
                                        </p:tgtEl>
                                      </p:cBhvr>
                                    </p:animEffect>
                                    <p:anim calcmode="lin" valueType="num">
                                      <p:cBhvr>
                                        <p:cTn id="66" dur="500" fill="hold"/>
                                        <p:tgtEl>
                                          <p:spTgt spid="24579">
                                            <p:txEl>
                                              <p:pRg st="8" end="8"/>
                                            </p:txEl>
                                          </p:spTgt>
                                        </p:tgtEl>
                                        <p:attrNameLst>
                                          <p:attrName>ppt_x</p:attrName>
                                        </p:attrNameLst>
                                      </p:cBhvr>
                                      <p:tavLst>
                                        <p:tav tm="0">
                                          <p:val>
                                            <p:strVal val="#ppt_x"/>
                                          </p:val>
                                        </p:tav>
                                        <p:tav tm="100000">
                                          <p:val>
                                            <p:strVal val="#ppt_x"/>
                                          </p:val>
                                        </p:tav>
                                      </p:tavLst>
                                    </p:anim>
                                    <p:anim calcmode="lin" valueType="num">
                                      <p:cBhvr>
                                        <p:cTn id="67" dur="500" fill="hold"/>
                                        <p:tgtEl>
                                          <p:spTgt spid="24579">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8" fill="hold" nodeType="clickPar">
                      <p:stCondLst>
                        <p:cond delay="indefinite"/>
                      </p:stCondLst>
                      <p:childTnLst>
                        <p:par>
                          <p:cTn id="69" fill="hold" nodeType="withGroup">
                            <p:stCondLst>
                              <p:cond delay="0"/>
                            </p:stCondLst>
                            <p:childTnLst>
                              <p:par>
                                <p:cTn id="70" presetID="47" presetClass="entr" presetSubtype="0" fill="hold" nodeType="clickEffect">
                                  <p:stCondLst>
                                    <p:cond delay="0"/>
                                  </p:stCondLst>
                                  <p:childTnLst>
                                    <p:set>
                                      <p:cBhvr>
                                        <p:cTn id="71" dur="1" fill="hold">
                                          <p:stCondLst>
                                            <p:cond delay="0"/>
                                          </p:stCondLst>
                                        </p:cTn>
                                        <p:tgtEl>
                                          <p:spTgt spid="24579">
                                            <p:txEl>
                                              <p:pRg st="9" end="9"/>
                                            </p:txEl>
                                          </p:spTgt>
                                        </p:tgtEl>
                                        <p:attrNameLst>
                                          <p:attrName>style.visibility</p:attrName>
                                        </p:attrNameLst>
                                      </p:cBhvr>
                                      <p:to>
                                        <p:strVal val="visible"/>
                                      </p:to>
                                    </p:set>
                                    <p:animEffect transition="in" filter="fade">
                                      <p:cBhvr>
                                        <p:cTn id="72" dur="500"/>
                                        <p:tgtEl>
                                          <p:spTgt spid="24579">
                                            <p:txEl>
                                              <p:pRg st="9" end="9"/>
                                            </p:txEl>
                                          </p:spTgt>
                                        </p:tgtEl>
                                      </p:cBhvr>
                                    </p:animEffect>
                                    <p:anim calcmode="lin" valueType="num">
                                      <p:cBhvr>
                                        <p:cTn id="73" dur="500" fill="hold"/>
                                        <p:tgtEl>
                                          <p:spTgt spid="24579">
                                            <p:txEl>
                                              <p:pRg st="9" end="9"/>
                                            </p:txEl>
                                          </p:spTgt>
                                        </p:tgtEl>
                                        <p:attrNameLst>
                                          <p:attrName>ppt_x</p:attrName>
                                        </p:attrNameLst>
                                      </p:cBhvr>
                                      <p:tavLst>
                                        <p:tav tm="0">
                                          <p:val>
                                            <p:strVal val="#ppt_x"/>
                                          </p:val>
                                        </p:tav>
                                        <p:tav tm="100000">
                                          <p:val>
                                            <p:strVal val="#ppt_x"/>
                                          </p:val>
                                        </p:tav>
                                      </p:tavLst>
                                    </p:anim>
                                    <p:anim calcmode="lin" valueType="num">
                                      <p:cBhvr>
                                        <p:cTn id="74" dur="500" fill="hold"/>
                                        <p:tgtEl>
                                          <p:spTgt spid="24579">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IE" dirty="0" smtClean="0"/>
              <a:t>River terms</a:t>
            </a:r>
            <a:endParaRPr lang="en-IE" dirty="0"/>
          </a:p>
        </p:txBody>
      </p:sp>
    </p:spTree>
    <p:extLst>
      <p:ext uri="{BB962C8B-B14F-4D97-AF65-F5344CB8AC3E}">
        <p14:creationId xmlns:p14="http://schemas.microsoft.com/office/powerpoint/2010/main" val="206144296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72175" y="777875"/>
            <a:ext cx="3136900" cy="586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le 3"/>
          <p:cNvSpPr/>
          <p:nvPr/>
        </p:nvSpPr>
        <p:spPr>
          <a:xfrm>
            <a:off x="323850" y="1268413"/>
            <a:ext cx="5761038" cy="3600450"/>
          </a:xfrm>
          <a:prstGeom prst="roundRect">
            <a:avLst>
              <a:gd name="adj" fmla="val 6080"/>
            </a:avLst>
          </a:prstGeom>
          <a:solidFill>
            <a:srgbClr val="00B0F0">
              <a:alpha val="80000"/>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E"/>
          </a:p>
        </p:txBody>
      </p:sp>
      <p:sp>
        <p:nvSpPr>
          <p:cNvPr id="25603" name="Rectangle 3"/>
          <p:cNvSpPr>
            <a:spLocks noGrp="1"/>
          </p:cNvSpPr>
          <p:nvPr>
            <p:ph type="body" idx="1"/>
          </p:nvPr>
        </p:nvSpPr>
        <p:spPr>
          <a:xfrm>
            <a:off x="198763" y="896906"/>
            <a:ext cx="5761038" cy="3973512"/>
          </a:xfrm>
        </p:spPr>
        <p:txBody>
          <a:bodyPr/>
          <a:lstStyle/>
          <a:p>
            <a:pPr marL="609600" indent="-609600">
              <a:buFont typeface="Arial" pitchFamily="34" charset="0"/>
              <a:buNone/>
              <a:defRPr/>
            </a:pPr>
            <a:r>
              <a:rPr lang="en-US" sz="1900" i="1" dirty="0" smtClean="0">
                <a:solidFill>
                  <a:srgbClr val="FFFF00"/>
                </a:solidFill>
                <a:latin typeface="Trebuchet MS" pitchFamily="34" charset="0"/>
              </a:rPr>
              <a:t>Features of old river (continued)</a:t>
            </a:r>
          </a:p>
          <a:p>
            <a:pPr marL="609600" indent="-609600">
              <a:buFont typeface="Arial" pitchFamily="34" charset="0"/>
              <a:buNone/>
              <a:defRPr/>
            </a:pPr>
            <a:r>
              <a:rPr lang="en-US" sz="2000" i="1" dirty="0">
                <a:solidFill>
                  <a:schemeClr val="tx1">
                    <a:lumMod val="65000"/>
                    <a:lumOff val="35000"/>
                  </a:schemeClr>
                </a:solidFill>
                <a:latin typeface="Trebuchet MS" pitchFamily="34" charset="0"/>
              </a:rPr>
              <a:t> </a:t>
            </a:r>
            <a:r>
              <a:rPr lang="en-US" sz="2000" i="1" dirty="0" smtClean="0">
                <a:solidFill>
                  <a:schemeClr val="tx1">
                    <a:lumMod val="65000"/>
                    <a:lumOff val="35000"/>
                  </a:schemeClr>
                </a:solidFill>
                <a:latin typeface="Trebuchet MS" pitchFamily="34" charset="0"/>
              </a:rPr>
              <a:t>     </a:t>
            </a:r>
            <a:r>
              <a:rPr lang="en-US" sz="2000" dirty="0" smtClean="0">
                <a:solidFill>
                  <a:schemeClr val="bg1"/>
                </a:solidFill>
                <a:latin typeface="+mj-lt"/>
              </a:rPr>
              <a:t>IV. Deltas</a:t>
            </a:r>
          </a:p>
          <a:p>
            <a:pPr lvl="1">
              <a:buClr>
                <a:schemeClr val="bg1"/>
              </a:buClr>
              <a:buFont typeface="Wingdings" pitchFamily="2" charset="2"/>
              <a:buChar char="§"/>
              <a:defRPr/>
            </a:pPr>
            <a:r>
              <a:rPr lang="en-US" sz="2000" dirty="0" err="1" smtClean="0">
                <a:solidFill>
                  <a:schemeClr val="bg1"/>
                </a:solidFill>
                <a:latin typeface="+mj-lt"/>
              </a:rPr>
              <a:t>Lacustine</a:t>
            </a:r>
            <a:r>
              <a:rPr lang="en-US" sz="2000" dirty="0" smtClean="0">
                <a:solidFill>
                  <a:schemeClr val="bg1"/>
                </a:solidFill>
                <a:latin typeface="+mj-lt"/>
              </a:rPr>
              <a:t> deltas form where rivers enter lakes</a:t>
            </a:r>
          </a:p>
          <a:p>
            <a:pPr lvl="1">
              <a:buClr>
                <a:schemeClr val="bg1"/>
              </a:buClr>
              <a:buFont typeface="Wingdings" pitchFamily="2" charset="2"/>
              <a:buChar char="§"/>
              <a:defRPr/>
            </a:pPr>
            <a:r>
              <a:rPr lang="en-US" sz="2000" dirty="0" smtClean="0">
                <a:solidFill>
                  <a:schemeClr val="bg1"/>
                </a:solidFill>
                <a:latin typeface="+mj-lt"/>
              </a:rPr>
              <a:t>Marine deltas form where rivers enter the sea. There are three main types of marine delta:</a:t>
            </a:r>
          </a:p>
          <a:p>
            <a:pPr lvl="2">
              <a:buClr>
                <a:schemeClr val="bg1"/>
              </a:buClr>
              <a:buFont typeface="Wingdings" pitchFamily="2" charset="2"/>
              <a:buChar char="§"/>
              <a:defRPr/>
            </a:pPr>
            <a:r>
              <a:rPr lang="en-US" dirty="0" err="1" smtClean="0">
                <a:solidFill>
                  <a:schemeClr val="bg1"/>
                </a:solidFill>
                <a:latin typeface="+mj-lt"/>
              </a:rPr>
              <a:t>Arcuate</a:t>
            </a:r>
            <a:r>
              <a:rPr lang="en-US" dirty="0" smtClean="0">
                <a:solidFill>
                  <a:schemeClr val="bg1"/>
                </a:solidFill>
                <a:latin typeface="+mj-lt"/>
              </a:rPr>
              <a:t> delta</a:t>
            </a:r>
          </a:p>
          <a:p>
            <a:pPr lvl="2">
              <a:buClr>
                <a:schemeClr val="bg1"/>
              </a:buClr>
              <a:buFont typeface="Wingdings" pitchFamily="2" charset="2"/>
              <a:buChar char="§"/>
              <a:defRPr/>
            </a:pPr>
            <a:r>
              <a:rPr lang="en-US" dirty="0" smtClean="0">
                <a:solidFill>
                  <a:schemeClr val="bg1"/>
                </a:solidFill>
                <a:latin typeface="+mj-lt"/>
              </a:rPr>
              <a:t>Estuarine delta</a:t>
            </a:r>
          </a:p>
          <a:p>
            <a:pPr lvl="2">
              <a:buClr>
                <a:schemeClr val="bg1"/>
              </a:buClr>
              <a:buFont typeface="Wingdings" pitchFamily="2" charset="2"/>
              <a:buChar char="§"/>
              <a:defRPr/>
            </a:pPr>
            <a:r>
              <a:rPr lang="en-US" dirty="0" smtClean="0">
                <a:solidFill>
                  <a:schemeClr val="bg1"/>
                </a:solidFill>
                <a:latin typeface="+mj-lt"/>
              </a:rPr>
              <a:t>Bird’s foot delta</a:t>
            </a:r>
          </a:p>
        </p:txBody>
      </p:sp>
      <p:sp>
        <p:nvSpPr>
          <p:cNvPr id="24581" name="Rectangle 2"/>
          <p:cNvSpPr>
            <a:spLocks noGrp="1"/>
          </p:cNvSpPr>
          <p:nvPr>
            <p:ph type="title"/>
          </p:nvPr>
        </p:nvSpPr>
        <p:spPr>
          <a:xfrm>
            <a:off x="0" y="-228600"/>
            <a:ext cx="9144000" cy="1143000"/>
          </a:xfrm>
        </p:spPr>
        <p:txBody>
          <a:bodyPr/>
          <a:lstStyle/>
          <a:p>
            <a:r>
              <a:rPr lang="en-US" sz="1900" smtClean="0">
                <a:solidFill>
                  <a:srgbClr val="002060"/>
                </a:solidFill>
                <a:latin typeface="Trebuchet MS" pitchFamily="34" charset="0"/>
              </a:rPr>
              <a:t>Chapter 11: Fluvial Processes, Patterns and Landforms, &amp; Human Interaction</a:t>
            </a:r>
          </a:p>
        </p:txBody>
      </p:sp>
    </p:spTree>
    <p:extLst>
      <p:ext uri="{BB962C8B-B14F-4D97-AF65-F5344CB8AC3E}">
        <p14:creationId xmlns:p14="http://schemas.microsoft.com/office/powerpoint/2010/main" val="5842176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25603">
                                            <p:txEl>
                                              <p:pRg st="1" end="1"/>
                                            </p:txEl>
                                          </p:spTgt>
                                        </p:tgtEl>
                                        <p:attrNameLst>
                                          <p:attrName>style.visibility</p:attrName>
                                        </p:attrNameLst>
                                      </p:cBhvr>
                                      <p:to>
                                        <p:strVal val="visible"/>
                                      </p:to>
                                    </p:set>
                                    <p:animEffect transition="in" filter="fade">
                                      <p:cBhvr>
                                        <p:cTn id="15" dur="500"/>
                                        <p:tgtEl>
                                          <p:spTgt spid="25603">
                                            <p:txEl>
                                              <p:pRg st="1" end="1"/>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7" presetClass="entr" presetSubtype="0" fill="hold" nodeType="clickEffect">
                                  <p:stCondLst>
                                    <p:cond delay="0"/>
                                  </p:stCondLst>
                                  <p:childTnLst>
                                    <p:set>
                                      <p:cBhvr>
                                        <p:cTn id="19" dur="1" fill="hold">
                                          <p:stCondLst>
                                            <p:cond delay="0"/>
                                          </p:stCondLst>
                                        </p:cTn>
                                        <p:tgtEl>
                                          <p:spTgt spid="25603">
                                            <p:txEl>
                                              <p:pRg st="2" end="2"/>
                                            </p:txEl>
                                          </p:spTgt>
                                        </p:tgtEl>
                                        <p:attrNameLst>
                                          <p:attrName>style.visibility</p:attrName>
                                        </p:attrNameLst>
                                      </p:cBhvr>
                                      <p:to>
                                        <p:strVal val="visible"/>
                                      </p:to>
                                    </p:set>
                                    <p:animEffect transition="in" filter="fade">
                                      <p:cBhvr>
                                        <p:cTn id="20" dur="500"/>
                                        <p:tgtEl>
                                          <p:spTgt spid="25603">
                                            <p:txEl>
                                              <p:pRg st="2" end="2"/>
                                            </p:txEl>
                                          </p:spTgt>
                                        </p:tgtEl>
                                      </p:cBhvr>
                                    </p:animEffect>
                                    <p:anim calcmode="lin" valueType="num">
                                      <p:cBhvr>
                                        <p:cTn id="21" dur="500" fill="hold"/>
                                        <p:tgtEl>
                                          <p:spTgt spid="25603">
                                            <p:txEl>
                                              <p:pRg st="2" end="2"/>
                                            </p:txEl>
                                          </p:spTgt>
                                        </p:tgtEl>
                                        <p:attrNameLst>
                                          <p:attrName>ppt_x</p:attrName>
                                        </p:attrNameLst>
                                      </p:cBhvr>
                                      <p:tavLst>
                                        <p:tav tm="0">
                                          <p:val>
                                            <p:strVal val="#ppt_x"/>
                                          </p:val>
                                        </p:tav>
                                        <p:tav tm="100000">
                                          <p:val>
                                            <p:strVal val="#ppt_x"/>
                                          </p:val>
                                        </p:tav>
                                      </p:tavLst>
                                    </p:anim>
                                    <p:anim calcmode="lin" valueType="num">
                                      <p:cBhvr>
                                        <p:cTn id="22" dur="500" fill="hold"/>
                                        <p:tgtEl>
                                          <p:spTgt spid="2560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47" presetClass="entr" presetSubtype="0" fill="hold" nodeType="clickEffect">
                                  <p:stCondLst>
                                    <p:cond delay="0"/>
                                  </p:stCondLst>
                                  <p:childTnLst>
                                    <p:set>
                                      <p:cBhvr>
                                        <p:cTn id="26" dur="1" fill="hold">
                                          <p:stCondLst>
                                            <p:cond delay="0"/>
                                          </p:stCondLst>
                                        </p:cTn>
                                        <p:tgtEl>
                                          <p:spTgt spid="25603">
                                            <p:txEl>
                                              <p:pRg st="3" end="3"/>
                                            </p:txEl>
                                          </p:spTgt>
                                        </p:tgtEl>
                                        <p:attrNameLst>
                                          <p:attrName>style.visibility</p:attrName>
                                        </p:attrNameLst>
                                      </p:cBhvr>
                                      <p:to>
                                        <p:strVal val="visible"/>
                                      </p:to>
                                    </p:set>
                                    <p:animEffect transition="in" filter="fade">
                                      <p:cBhvr>
                                        <p:cTn id="27" dur="500"/>
                                        <p:tgtEl>
                                          <p:spTgt spid="25603">
                                            <p:txEl>
                                              <p:pRg st="3" end="3"/>
                                            </p:txEl>
                                          </p:spTgt>
                                        </p:tgtEl>
                                      </p:cBhvr>
                                    </p:animEffect>
                                    <p:anim calcmode="lin" valueType="num">
                                      <p:cBhvr>
                                        <p:cTn id="28" dur="500" fill="hold"/>
                                        <p:tgtEl>
                                          <p:spTgt spid="25603">
                                            <p:txEl>
                                              <p:pRg st="3" end="3"/>
                                            </p:txEl>
                                          </p:spTgt>
                                        </p:tgtEl>
                                        <p:attrNameLst>
                                          <p:attrName>ppt_x</p:attrName>
                                        </p:attrNameLst>
                                      </p:cBhvr>
                                      <p:tavLst>
                                        <p:tav tm="0">
                                          <p:val>
                                            <p:strVal val="#ppt_x"/>
                                          </p:val>
                                        </p:tav>
                                        <p:tav tm="100000">
                                          <p:val>
                                            <p:strVal val="#ppt_x"/>
                                          </p:val>
                                        </p:tav>
                                      </p:tavLst>
                                    </p:anim>
                                    <p:anim calcmode="lin" valueType="num">
                                      <p:cBhvr>
                                        <p:cTn id="29" dur="500" fill="hold"/>
                                        <p:tgtEl>
                                          <p:spTgt spid="2560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47" presetClass="entr" presetSubtype="0" fill="hold" nodeType="clickEffect">
                                  <p:stCondLst>
                                    <p:cond delay="0"/>
                                  </p:stCondLst>
                                  <p:childTnLst>
                                    <p:set>
                                      <p:cBhvr>
                                        <p:cTn id="33" dur="1" fill="hold">
                                          <p:stCondLst>
                                            <p:cond delay="0"/>
                                          </p:stCondLst>
                                        </p:cTn>
                                        <p:tgtEl>
                                          <p:spTgt spid="25603">
                                            <p:txEl>
                                              <p:pRg st="4" end="4"/>
                                            </p:txEl>
                                          </p:spTgt>
                                        </p:tgtEl>
                                        <p:attrNameLst>
                                          <p:attrName>style.visibility</p:attrName>
                                        </p:attrNameLst>
                                      </p:cBhvr>
                                      <p:to>
                                        <p:strVal val="visible"/>
                                      </p:to>
                                    </p:set>
                                    <p:animEffect transition="in" filter="fade">
                                      <p:cBhvr>
                                        <p:cTn id="34" dur="500"/>
                                        <p:tgtEl>
                                          <p:spTgt spid="25603">
                                            <p:txEl>
                                              <p:pRg st="4" end="4"/>
                                            </p:txEl>
                                          </p:spTgt>
                                        </p:tgtEl>
                                      </p:cBhvr>
                                    </p:animEffect>
                                    <p:anim calcmode="lin" valueType="num">
                                      <p:cBhvr>
                                        <p:cTn id="35" dur="500" fill="hold"/>
                                        <p:tgtEl>
                                          <p:spTgt spid="25603">
                                            <p:txEl>
                                              <p:pRg st="4" end="4"/>
                                            </p:txEl>
                                          </p:spTgt>
                                        </p:tgtEl>
                                        <p:attrNameLst>
                                          <p:attrName>ppt_x</p:attrName>
                                        </p:attrNameLst>
                                      </p:cBhvr>
                                      <p:tavLst>
                                        <p:tav tm="0">
                                          <p:val>
                                            <p:strVal val="#ppt_x"/>
                                          </p:val>
                                        </p:tav>
                                        <p:tav tm="100000">
                                          <p:val>
                                            <p:strVal val="#ppt_x"/>
                                          </p:val>
                                        </p:tav>
                                      </p:tavLst>
                                    </p:anim>
                                    <p:anim calcmode="lin" valueType="num">
                                      <p:cBhvr>
                                        <p:cTn id="36" dur="500" fill="hold"/>
                                        <p:tgtEl>
                                          <p:spTgt spid="2560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47" presetClass="entr" presetSubtype="0" fill="hold" nodeType="clickEffect">
                                  <p:stCondLst>
                                    <p:cond delay="0"/>
                                  </p:stCondLst>
                                  <p:childTnLst>
                                    <p:set>
                                      <p:cBhvr>
                                        <p:cTn id="40" dur="1" fill="hold">
                                          <p:stCondLst>
                                            <p:cond delay="0"/>
                                          </p:stCondLst>
                                        </p:cTn>
                                        <p:tgtEl>
                                          <p:spTgt spid="25603">
                                            <p:txEl>
                                              <p:pRg st="5" end="5"/>
                                            </p:txEl>
                                          </p:spTgt>
                                        </p:tgtEl>
                                        <p:attrNameLst>
                                          <p:attrName>style.visibility</p:attrName>
                                        </p:attrNameLst>
                                      </p:cBhvr>
                                      <p:to>
                                        <p:strVal val="visible"/>
                                      </p:to>
                                    </p:set>
                                    <p:animEffect transition="in" filter="fade">
                                      <p:cBhvr>
                                        <p:cTn id="41" dur="500"/>
                                        <p:tgtEl>
                                          <p:spTgt spid="25603">
                                            <p:txEl>
                                              <p:pRg st="5" end="5"/>
                                            </p:txEl>
                                          </p:spTgt>
                                        </p:tgtEl>
                                      </p:cBhvr>
                                    </p:animEffect>
                                    <p:anim calcmode="lin" valueType="num">
                                      <p:cBhvr>
                                        <p:cTn id="42" dur="500" fill="hold"/>
                                        <p:tgtEl>
                                          <p:spTgt spid="25603">
                                            <p:txEl>
                                              <p:pRg st="5" end="5"/>
                                            </p:txEl>
                                          </p:spTgt>
                                        </p:tgtEl>
                                        <p:attrNameLst>
                                          <p:attrName>ppt_x</p:attrName>
                                        </p:attrNameLst>
                                      </p:cBhvr>
                                      <p:tavLst>
                                        <p:tav tm="0">
                                          <p:val>
                                            <p:strVal val="#ppt_x"/>
                                          </p:val>
                                        </p:tav>
                                        <p:tav tm="100000">
                                          <p:val>
                                            <p:strVal val="#ppt_x"/>
                                          </p:val>
                                        </p:tav>
                                      </p:tavLst>
                                    </p:anim>
                                    <p:anim calcmode="lin" valueType="num">
                                      <p:cBhvr>
                                        <p:cTn id="43" dur="500" fill="hold"/>
                                        <p:tgtEl>
                                          <p:spTgt spid="2560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47" presetClass="entr" presetSubtype="0" fill="hold" nodeType="clickEffect">
                                  <p:stCondLst>
                                    <p:cond delay="0"/>
                                  </p:stCondLst>
                                  <p:childTnLst>
                                    <p:set>
                                      <p:cBhvr>
                                        <p:cTn id="47" dur="1" fill="hold">
                                          <p:stCondLst>
                                            <p:cond delay="0"/>
                                          </p:stCondLst>
                                        </p:cTn>
                                        <p:tgtEl>
                                          <p:spTgt spid="25603">
                                            <p:txEl>
                                              <p:pRg st="6" end="6"/>
                                            </p:txEl>
                                          </p:spTgt>
                                        </p:tgtEl>
                                        <p:attrNameLst>
                                          <p:attrName>style.visibility</p:attrName>
                                        </p:attrNameLst>
                                      </p:cBhvr>
                                      <p:to>
                                        <p:strVal val="visible"/>
                                      </p:to>
                                    </p:set>
                                    <p:animEffect transition="in" filter="fade">
                                      <p:cBhvr>
                                        <p:cTn id="48" dur="500"/>
                                        <p:tgtEl>
                                          <p:spTgt spid="25603">
                                            <p:txEl>
                                              <p:pRg st="6" end="6"/>
                                            </p:txEl>
                                          </p:spTgt>
                                        </p:tgtEl>
                                      </p:cBhvr>
                                    </p:animEffect>
                                    <p:anim calcmode="lin" valueType="num">
                                      <p:cBhvr>
                                        <p:cTn id="49" dur="500" fill="hold"/>
                                        <p:tgtEl>
                                          <p:spTgt spid="25603">
                                            <p:txEl>
                                              <p:pRg st="6" end="6"/>
                                            </p:txEl>
                                          </p:spTgt>
                                        </p:tgtEl>
                                        <p:attrNameLst>
                                          <p:attrName>ppt_x</p:attrName>
                                        </p:attrNameLst>
                                      </p:cBhvr>
                                      <p:tavLst>
                                        <p:tav tm="0">
                                          <p:val>
                                            <p:strVal val="#ppt_x"/>
                                          </p:val>
                                        </p:tav>
                                        <p:tav tm="100000">
                                          <p:val>
                                            <p:strVal val="#ppt_x"/>
                                          </p:val>
                                        </p:tav>
                                      </p:tavLst>
                                    </p:anim>
                                    <p:anim calcmode="lin" valueType="num">
                                      <p:cBhvr>
                                        <p:cTn id="50" dur="500" fill="hold"/>
                                        <p:tgtEl>
                                          <p:spTgt spid="2560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47864" y="188640"/>
            <a:ext cx="2027799"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Deltas</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Rectangle 2"/>
          <p:cNvSpPr/>
          <p:nvPr/>
        </p:nvSpPr>
        <p:spPr>
          <a:xfrm>
            <a:off x="107504" y="1340768"/>
            <a:ext cx="410689"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f</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4" name="Rectangle 3"/>
          <p:cNvSpPr/>
          <p:nvPr/>
        </p:nvSpPr>
        <p:spPr>
          <a:xfrm>
            <a:off x="107504" y="2505670"/>
            <a:ext cx="538929"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e</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11916980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963" y="1340768"/>
            <a:ext cx="538929"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e</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Rectangle 2"/>
          <p:cNvSpPr/>
          <p:nvPr/>
        </p:nvSpPr>
        <p:spPr>
          <a:xfrm>
            <a:off x="23461" y="4149080"/>
            <a:ext cx="562975"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4" name="TextBox 3"/>
          <p:cNvSpPr txBox="1"/>
          <p:nvPr/>
        </p:nvSpPr>
        <p:spPr>
          <a:xfrm>
            <a:off x="683568" y="1340768"/>
            <a:ext cx="8064896" cy="646331"/>
          </a:xfrm>
          <a:prstGeom prst="rect">
            <a:avLst/>
          </a:prstGeom>
          <a:noFill/>
        </p:spPr>
        <p:txBody>
          <a:bodyPr wrap="square" rtlCol="0">
            <a:spAutoFit/>
          </a:bodyPr>
          <a:lstStyle/>
          <a:p>
            <a:r>
              <a:rPr lang="en-IE" dirty="0" smtClean="0"/>
              <a:t>Three examples of deltas include:</a:t>
            </a:r>
          </a:p>
          <a:p>
            <a:endParaRPr lang="en-IE" dirty="0"/>
          </a:p>
        </p:txBody>
      </p:sp>
      <p:pic>
        <p:nvPicPr>
          <p:cNvPr id="5" name="Picture 4"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63" y="5137723"/>
            <a:ext cx="2829320" cy="1343213"/>
          </a:xfrm>
          <a:prstGeom prst="rect">
            <a:avLst/>
          </a:prstGeom>
        </p:spPr>
      </p:pic>
      <p:pic>
        <p:nvPicPr>
          <p:cNvPr id="6" name="Picture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5816" y="5128196"/>
            <a:ext cx="2943636" cy="1362265"/>
          </a:xfrm>
          <a:prstGeom prst="rect">
            <a:avLst/>
          </a:prstGeom>
        </p:spPr>
      </p:pic>
      <p:pic>
        <p:nvPicPr>
          <p:cNvPr id="7" name="Picture 6"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0476" y="5128196"/>
            <a:ext cx="2876952" cy="1352740"/>
          </a:xfrm>
          <a:prstGeom prst="rect">
            <a:avLst/>
          </a:prstGeom>
        </p:spPr>
      </p:pic>
      <p:pic>
        <p:nvPicPr>
          <p:cNvPr id="8" name="Picture 7"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0490" y="6490461"/>
            <a:ext cx="1000265" cy="200053"/>
          </a:xfrm>
          <a:prstGeom prst="rect">
            <a:avLst/>
          </a:prstGeom>
        </p:spPr>
      </p:pic>
      <p:pic>
        <p:nvPicPr>
          <p:cNvPr id="9" name="Picture 8"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25580" y="6480935"/>
            <a:ext cx="1124107" cy="200053"/>
          </a:xfrm>
          <a:prstGeom prst="rect">
            <a:avLst/>
          </a:prstGeom>
        </p:spPr>
      </p:pic>
      <p:pic>
        <p:nvPicPr>
          <p:cNvPr id="10" name="Picture 9" descr="Screen Clipp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20272" y="6471409"/>
            <a:ext cx="1114581" cy="209579"/>
          </a:xfrm>
          <a:prstGeom prst="rect">
            <a:avLst/>
          </a:prstGeom>
        </p:spPr>
      </p:pic>
    </p:spTree>
    <p:extLst>
      <p:ext uri="{BB962C8B-B14F-4D97-AF65-F5344CB8AC3E}">
        <p14:creationId xmlns:p14="http://schemas.microsoft.com/office/powerpoint/2010/main" val="42366259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0681" y="116632"/>
            <a:ext cx="8843319"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Other river features to read…</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5" name="TextBox 4"/>
          <p:cNvSpPr txBox="1"/>
          <p:nvPr/>
        </p:nvSpPr>
        <p:spPr>
          <a:xfrm>
            <a:off x="467544" y="1628800"/>
            <a:ext cx="7704856" cy="2246769"/>
          </a:xfrm>
          <a:prstGeom prst="rect">
            <a:avLst/>
          </a:prstGeom>
          <a:noFill/>
        </p:spPr>
        <p:txBody>
          <a:bodyPr wrap="square" rtlCol="0">
            <a:spAutoFit/>
          </a:bodyPr>
          <a:lstStyle/>
          <a:p>
            <a:pPr marL="457200" indent="-457200">
              <a:buFont typeface="Arial" pitchFamily="34" charset="0"/>
              <a:buChar char="•"/>
            </a:pPr>
            <a:r>
              <a:rPr lang="en-IE" sz="2800" dirty="0" smtClean="0">
                <a:solidFill>
                  <a:srgbClr val="FFFF00"/>
                </a:solidFill>
              </a:rPr>
              <a:t>Interlocking spurs and V-shaped valleys</a:t>
            </a:r>
          </a:p>
          <a:p>
            <a:pPr marL="457200" indent="-457200">
              <a:buFont typeface="Arial" pitchFamily="34" charset="0"/>
              <a:buChar char="•"/>
            </a:pPr>
            <a:endParaRPr lang="en-IE" sz="2800" dirty="0">
              <a:solidFill>
                <a:srgbClr val="FFFF00"/>
              </a:solidFill>
            </a:endParaRPr>
          </a:p>
          <a:p>
            <a:pPr marL="457200" indent="-457200">
              <a:buFont typeface="Arial" pitchFamily="34" charset="0"/>
              <a:buChar char="•"/>
            </a:pPr>
            <a:r>
              <a:rPr lang="en-IE" sz="2800" dirty="0" smtClean="0">
                <a:solidFill>
                  <a:srgbClr val="FFFF00"/>
                </a:solidFill>
              </a:rPr>
              <a:t>Levees</a:t>
            </a:r>
          </a:p>
          <a:p>
            <a:pPr marL="457200" indent="-457200">
              <a:buFont typeface="Arial" pitchFamily="34" charset="0"/>
              <a:buChar char="•"/>
            </a:pPr>
            <a:endParaRPr lang="en-IE" sz="2800" dirty="0">
              <a:solidFill>
                <a:srgbClr val="FFFF00"/>
              </a:solidFill>
            </a:endParaRPr>
          </a:p>
          <a:p>
            <a:pPr marL="457200" indent="-457200">
              <a:buFont typeface="Arial" pitchFamily="34" charset="0"/>
              <a:buChar char="•"/>
            </a:pPr>
            <a:r>
              <a:rPr lang="en-IE" sz="2800" dirty="0" smtClean="0">
                <a:solidFill>
                  <a:srgbClr val="FFFF00"/>
                </a:solidFill>
              </a:rPr>
              <a:t>Flood plains</a:t>
            </a:r>
            <a:endParaRPr lang="en-IE" sz="2800" dirty="0"/>
          </a:p>
        </p:txBody>
      </p:sp>
    </p:spTree>
    <p:extLst>
      <p:ext uri="{BB962C8B-B14F-4D97-AF65-F5344CB8AC3E}">
        <p14:creationId xmlns:p14="http://schemas.microsoft.com/office/powerpoint/2010/main" val="29500436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56045" y="2967335"/>
            <a:ext cx="7031925"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River drainage patterns</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6066993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p:cNvSpPr>
          <p:nvPr>
            <p:ph type="title"/>
          </p:nvPr>
        </p:nvSpPr>
        <p:spPr>
          <a:xfrm>
            <a:off x="0" y="-228600"/>
            <a:ext cx="9144000" cy="1143000"/>
          </a:xfrm>
        </p:spPr>
        <p:txBody>
          <a:bodyPr/>
          <a:lstStyle/>
          <a:p>
            <a:r>
              <a:rPr lang="en-US" sz="1900" smtClean="0">
                <a:solidFill>
                  <a:srgbClr val="002060"/>
                </a:solidFill>
                <a:latin typeface="Trebuchet MS" pitchFamily="34" charset="0"/>
              </a:rPr>
              <a:t>Chapter 11: Fluvial Processes, Patterns and Landforms, &amp; Human Interaction</a:t>
            </a:r>
          </a:p>
        </p:txBody>
      </p:sp>
      <p:sp>
        <p:nvSpPr>
          <p:cNvPr id="5" name="Rounded Rectangle 4"/>
          <p:cNvSpPr/>
          <p:nvPr/>
        </p:nvSpPr>
        <p:spPr>
          <a:xfrm>
            <a:off x="323850" y="1268413"/>
            <a:ext cx="4752975" cy="2089150"/>
          </a:xfrm>
          <a:prstGeom prst="roundRect">
            <a:avLst>
              <a:gd name="adj" fmla="val 6080"/>
            </a:avLst>
          </a:prstGeom>
          <a:solidFill>
            <a:srgbClr val="00B0F0">
              <a:alpha val="80000"/>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E"/>
          </a:p>
        </p:txBody>
      </p:sp>
      <p:sp>
        <p:nvSpPr>
          <p:cNvPr id="26627" name="Rectangle 3"/>
          <p:cNvSpPr>
            <a:spLocks noGrp="1"/>
          </p:cNvSpPr>
          <p:nvPr>
            <p:ph type="body" idx="1"/>
          </p:nvPr>
        </p:nvSpPr>
        <p:spPr>
          <a:xfrm>
            <a:off x="315913" y="1412776"/>
            <a:ext cx="4184650" cy="4824512"/>
          </a:xfrm>
        </p:spPr>
        <p:txBody>
          <a:bodyPr/>
          <a:lstStyle/>
          <a:p>
            <a:pPr marL="609600" indent="-609600">
              <a:buFont typeface="Arial" pitchFamily="34" charset="0"/>
              <a:buNone/>
              <a:defRPr/>
            </a:pPr>
            <a:r>
              <a:rPr lang="en-US" sz="1900" b="1" i="1" dirty="0" smtClean="0">
                <a:solidFill>
                  <a:srgbClr val="FFFF00"/>
                </a:solidFill>
                <a:latin typeface="Trebuchet MS" pitchFamily="34" charset="0"/>
              </a:rPr>
              <a:t>River drainage patterns</a:t>
            </a:r>
          </a:p>
          <a:p>
            <a:pPr marL="1016000" lvl="1" indent="-558800">
              <a:buClr>
                <a:schemeClr val="bg1"/>
              </a:buClr>
              <a:buFont typeface="Arial" pitchFamily="34" charset="0"/>
              <a:buAutoNum type="arabicPeriod"/>
              <a:defRPr/>
            </a:pPr>
            <a:r>
              <a:rPr lang="en-US" sz="2000" dirty="0" smtClean="0">
                <a:solidFill>
                  <a:schemeClr val="bg1"/>
                </a:solidFill>
                <a:latin typeface="+mj-lt"/>
              </a:rPr>
              <a:t>Dendritic pattern</a:t>
            </a:r>
          </a:p>
          <a:p>
            <a:pPr marL="1016000" lvl="1" indent="-558800">
              <a:buClr>
                <a:schemeClr val="bg1"/>
              </a:buClr>
              <a:buFont typeface="Arial" pitchFamily="34" charset="0"/>
              <a:buAutoNum type="arabicPeriod"/>
              <a:defRPr/>
            </a:pPr>
            <a:r>
              <a:rPr lang="en-US" sz="2000" dirty="0" smtClean="0">
                <a:solidFill>
                  <a:schemeClr val="bg1"/>
                </a:solidFill>
                <a:latin typeface="+mj-lt"/>
              </a:rPr>
              <a:t>Radial pattern</a:t>
            </a:r>
          </a:p>
          <a:p>
            <a:pPr marL="1016000" lvl="1" indent="-558800">
              <a:buClr>
                <a:schemeClr val="bg1"/>
              </a:buClr>
              <a:buFont typeface="Arial" pitchFamily="34" charset="0"/>
              <a:buAutoNum type="arabicPeriod"/>
              <a:defRPr/>
            </a:pPr>
            <a:r>
              <a:rPr lang="en-US" sz="2000" dirty="0" smtClean="0">
                <a:solidFill>
                  <a:schemeClr val="bg1"/>
                </a:solidFill>
                <a:latin typeface="+mj-lt"/>
              </a:rPr>
              <a:t>Trellis pattern</a:t>
            </a:r>
          </a:p>
          <a:p>
            <a:pPr marL="1016000" lvl="1" indent="-558800">
              <a:buClr>
                <a:schemeClr val="bg1"/>
              </a:buClr>
              <a:buFont typeface="Arial" pitchFamily="34" charset="0"/>
              <a:buAutoNum type="arabicPeriod"/>
              <a:defRPr/>
            </a:pPr>
            <a:r>
              <a:rPr lang="en-US" sz="2000" dirty="0" smtClean="0">
                <a:solidFill>
                  <a:schemeClr val="bg1"/>
                </a:solidFill>
                <a:latin typeface="+mj-lt"/>
              </a:rPr>
              <a:t>Deranged pattern</a:t>
            </a:r>
          </a:p>
        </p:txBody>
      </p:sp>
      <p:pic>
        <p:nvPicPr>
          <p:cNvPr id="2662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95738" y="2781300"/>
            <a:ext cx="4954587" cy="366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600571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animEffect transition="in" filter="fade">
                                      <p:cBhvr>
                                        <p:cTn id="7" dur="500"/>
                                        <p:tgtEl>
                                          <p:spTgt spid="26627">
                                            <p:txEl>
                                              <p:pRg st="0" end="0"/>
                                            </p:txEl>
                                          </p:spTgt>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26628"/>
                                        </p:tgtEl>
                                        <p:attrNameLst>
                                          <p:attrName>style.visibility</p:attrName>
                                        </p:attrNameLst>
                                      </p:cBhvr>
                                      <p:to>
                                        <p:strVal val="visible"/>
                                      </p:to>
                                    </p:set>
                                    <p:animEffect transition="in" filter="fade">
                                      <p:cBhvr>
                                        <p:cTn id="15" dur="500"/>
                                        <p:tgtEl>
                                          <p:spTgt spid="2662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7" presetClass="entr" presetSubtype="0" fill="hold" nodeType="clickEffect">
                                  <p:stCondLst>
                                    <p:cond delay="0"/>
                                  </p:stCondLst>
                                  <p:childTnLst>
                                    <p:set>
                                      <p:cBhvr>
                                        <p:cTn id="19" dur="1" fill="hold">
                                          <p:stCondLst>
                                            <p:cond delay="0"/>
                                          </p:stCondLst>
                                        </p:cTn>
                                        <p:tgtEl>
                                          <p:spTgt spid="26627">
                                            <p:txEl>
                                              <p:pRg st="1" end="1"/>
                                            </p:txEl>
                                          </p:spTgt>
                                        </p:tgtEl>
                                        <p:attrNameLst>
                                          <p:attrName>style.visibility</p:attrName>
                                        </p:attrNameLst>
                                      </p:cBhvr>
                                      <p:to>
                                        <p:strVal val="visible"/>
                                      </p:to>
                                    </p:set>
                                    <p:animEffect transition="in" filter="fade">
                                      <p:cBhvr>
                                        <p:cTn id="20" dur="500"/>
                                        <p:tgtEl>
                                          <p:spTgt spid="26627">
                                            <p:txEl>
                                              <p:pRg st="1" end="1"/>
                                            </p:txEl>
                                          </p:spTgt>
                                        </p:tgtEl>
                                      </p:cBhvr>
                                    </p:animEffect>
                                    <p:anim calcmode="lin" valueType="num">
                                      <p:cBhvr>
                                        <p:cTn id="21" dur="500" fill="hold"/>
                                        <p:tgtEl>
                                          <p:spTgt spid="26627">
                                            <p:txEl>
                                              <p:pRg st="1" end="1"/>
                                            </p:txEl>
                                          </p:spTgt>
                                        </p:tgtEl>
                                        <p:attrNameLst>
                                          <p:attrName>ppt_x</p:attrName>
                                        </p:attrNameLst>
                                      </p:cBhvr>
                                      <p:tavLst>
                                        <p:tav tm="0">
                                          <p:val>
                                            <p:strVal val="#ppt_x"/>
                                          </p:val>
                                        </p:tav>
                                        <p:tav tm="100000">
                                          <p:val>
                                            <p:strVal val="#ppt_x"/>
                                          </p:val>
                                        </p:tav>
                                      </p:tavLst>
                                    </p:anim>
                                    <p:anim calcmode="lin" valueType="num">
                                      <p:cBhvr>
                                        <p:cTn id="22" dur="500" fill="hold"/>
                                        <p:tgtEl>
                                          <p:spTgt spid="2662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47" presetClass="entr" presetSubtype="0" fill="hold" nodeType="clickEffect">
                                  <p:stCondLst>
                                    <p:cond delay="0"/>
                                  </p:stCondLst>
                                  <p:childTnLst>
                                    <p:set>
                                      <p:cBhvr>
                                        <p:cTn id="26" dur="1" fill="hold">
                                          <p:stCondLst>
                                            <p:cond delay="0"/>
                                          </p:stCondLst>
                                        </p:cTn>
                                        <p:tgtEl>
                                          <p:spTgt spid="26627">
                                            <p:txEl>
                                              <p:pRg st="2" end="2"/>
                                            </p:txEl>
                                          </p:spTgt>
                                        </p:tgtEl>
                                        <p:attrNameLst>
                                          <p:attrName>style.visibility</p:attrName>
                                        </p:attrNameLst>
                                      </p:cBhvr>
                                      <p:to>
                                        <p:strVal val="visible"/>
                                      </p:to>
                                    </p:set>
                                    <p:animEffect transition="in" filter="fade">
                                      <p:cBhvr>
                                        <p:cTn id="27" dur="500"/>
                                        <p:tgtEl>
                                          <p:spTgt spid="26627">
                                            <p:txEl>
                                              <p:pRg st="2" end="2"/>
                                            </p:txEl>
                                          </p:spTgt>
                                        </p:tgtEl>
                                      </p:cBhvr>
                                    </p:animEffect>
                                    <p:anim calcmode="lin" valueType="num">
                                      <p:cBhvr>
                                        <p:cTn id="28" dur="500" fill="hold"/>
                                        <p:tgtEl>
                                          <p:spTgt spid="26627">
                                            <p:txEl>
                                              <p:pRg st="2" end="2"/>
                                            </p:txEl>
                                          </p:spTgt>
                                        </p:tgtEl>
                                        <p:attrNameLst>
                                          <p:attrName>ppt_x</p:attrName>
                                        </p:attrNameLst>
                                      </p:cBhvr>
                                      <p:tavLst>
                                        <p:tav tm="0">
                                          <p:val>
                                            <p:strVal val="#ppt_x"/>
                                          </p:val>
                                        </p:tav>
                                        <p:tav tm="100000">
                                          <p:val>
                                            <p:strVal val="#ppt_x"/>
                                          </p:val>
                                        </p:tav>
                                      </p:tavLst>
                                    </p:anim>
                                    <p:anim calcmode="lin" valueType="num">
                                      <p:cBhvr>
                                        <p:cTn id="29" dur="500" fill="hold"/>
                                        <p:tgtEl>
                                          <p:spTgt spid="2662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47" presetClass="entr" presetSubtype="0" fill="hold" nodeType="clickEffect">
                                  <p:stCondLst>
                                    <p:cond delay="0"/>
                                  </p:stCondLst>
                                  <p:childTnLst>
                                    <p:set>
                                      <p:cBhvr>
                                        <p:cTn id="33" dur="1" fill="hold">
                                          <p:stCondLst>
                                            <p:cond delay="0"/>
                                          </p:stCondLst>
                                        </p:cTn>
                                        <p:tgtEl>
                                          <p:spTgt spid="26627">
                                            <p:txEl>
                                              <p:pRg st="3" end="3"/>
                                            </p:txEl>
                                          </p:spTgt>
                                        </p:tgtEl>
                                        <p:attrNameLst>
                                          <p:attrName>style.visibility</p:attrName>
                                        </p:attrNameLst>
                                      </p:cBhvr>
                                      <p:to>
                                        <p:strVal val="visible"/>
                                      </p:to>
                                    </p:set>
                                    <p:animEffect transition="in" filter="fade">
                                      <p:cBhvr>
                                        <p:cTn id="34" dur="500"/>
                                        <p:tgtEl>
                                          <p:spTgt spid="26627">
                                            <p:txEl>
                                              <p:pRg st="3" end="3"/>
                                            </p:txEl>
                                          </p:spTgt>
                                        </p:tgtEl>
                                      </p:cBhvr>
                                    </p:animEffect>
                                    <p:anim calcmode="lin" valueType="num">
                                      <p:cBhvr>
                                        <p:cTn id="35" dur="500" fill="hold"/>
                                        <p:tgtEl>
                                          <p:spTgt spid="26627">
                                            <p:txEl>
                                              <p:pRg st="3" end="3"/>
                                            </p:txEl>
                                          </p:spTgt>
                                        </p:tgtEl>
                                        <p:attrNameLst>
                                          <p:attrName>ppt_x</p:attrName>
                                        </p:attrNameLst>
                                      </p:cBhvr>
                                      <p:tavLst>
                                        <p:tav tm="0">
                                          <p:val>
                                            <p:strVal val="#ppt_x"/>
                                          </p:val>
                                        </p:tav>
                                        <p:tav tm="100000">
                                          <p:val>
                                            <p:strVal val="#ppt_x"/>
                                          </p:val>
                                        </p:tav>
                                      </p:tavLst>
                                    </p:anim>
                                    <p:anim calcmode="lin" valueType="num">
                                      <p:cBhvr>
                                        <p:cTn id="36" dur="500" fill="hold"/>
                                        <p:tgtEl>
                                          <p:spTgt spid="2662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47" presetClass="entr" presetSubtype="0" fill="hold" nodeType="clickEffect">
                                  <p:stCondLst>
                                    <p:cond delay="0"/>
                                  </p:stCondLst>
                                  <p:childTnLst>
                                    <p:set>
                                      <p:cBhvr>
                                        <p:cTn id="40" dur="1" fill="hold">
                                          <p:stCondLst>
                                            <p:cond delay="0"/>
                                          </p:stCondLst>
                                        </p:cTn>
                                        <p:tgtEl>
                                          <p:spTgt spid="26627">
                                            <p:txEl>
                                              <p:pRg st="4" end="4"/>
                                            </p:txEl>
                                          </p:spTgt>
                                        </p:tgtEl>
                                        <p:attrNameLst>
                                          <p:attrName>style.visibility</p:attrName>
                                        </p:attrNameLst>
                                      </p:cBhvr>
                                      <p:to>
                                        <p:strVal val="visible"/>
                                      </p:to>
                                    </p:set>
                                    <p:animEffect transition="in" filter="fade">
                                      <p:cBhvr>
                                        <p:cTn id="41" dur="500"/>
                                        <p:tgtEl>
                                          <p:spTgt spid="26627">
                                            <p:txEl>
                                              <p:pRg st="4" end="4"/>
                                            </p:txEl>
                                          </p:spTgt>
                                        </p:tgtEl>
                                      </p:cBhvr>
                                    </p:animEffect>
                                    <p:anim calcmode="lin" valueType="num">
                                      <p:cBhvr>
                                        <p:cTn id="42" dur="500" fill="hold"/>
                                        <p:tgtEl>
                                          <p:spTgt spid="26627">
                                            <p:txEl>
                                              <p:pRg st="4" end="4"/>
                                            </p:txEl>
                                          </p:spTgt>
                                        </p:tgtEl>
                                        <p:attrNameLst>
                                          <p:attrName>ppt_x</p:attrName>
                                        </p:attrNameLst>
                                      </p:cBhvr>
                                      <p:tavLst>
                                        <p:tav tm="0">
                                          <p:val>
                                            <p:strVal val="#ppt_x"/>
                                          </p:val>
                                        </p:tav>
                                        <p:tav tm="100000">
                                          <p:val>
                                            <p:strVal val="#ppt_x"/>
                                          </p:val>
                                        </p:tav>
                                      </p:tavLst>
                                    </p:anim>
                                    <p:anim calcmode="lin" valueType="num">
                                      <p:cBhvr>
                                        <p:cTn id="43" dur="500" fill="hold"/>
                                        <p:tgtEl>
                                          <p:spTgt spid="2662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23850" y="1196975"/>
            <a:ext cx="8280400" cy="2160588"/>
          </a:xfrm>
          <a:prstGeom prst="roundRect">
            <a:avLst>
              <a:gd name="adj" fmla="val 6080"/>
            </a:avLst>
          </a:prstGeom>
          <a:solidFill>
            <a:srgbClr val="00B0F0">
              <a:alpha val="80000"/>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E"/>
          </a:p>
        </p:txBody>
      </p:sp>
      <p:sp>
        <p:nvSpPr>
          <p:cNvPr id="27651" name="Rectangle 3"/>
          <p:cNvSpPr>
            <a:spLocks noGrp="1"/>
          </p:cNvSpPr>
          <p:nvPr>
            <p:ph type="body" idx="1"/>
          </p:nvPr>
        </p:nvSpPr>
        <p:spPr>
          <a:xfrm>
            <a:off x="242888" y="1340768"/>
            <a:ext cx="8145462" cy="4896520"/>
          </a:xfrm>
        </p:spPr>
        <p:txBody>
          <a:bodyPr/>
          <a:lstStyle/>
          <a:p>
            <a:pPr marL="609600" indent="-609600">
              <a:buFont typeface="Arial" pitchFamily="34" charset="0"/>
              <a:buNone/>
              <a:defRPr/>
            </a:pPr>
            <a:r>
              <a:rPr lang="en-US" sz="1900" i="1" dirty="0" smtClean="0">
                <a:solidFill>
                  <a:schemeClr val="tx1">
                    <a:lumMod val="65000"/>
                    <a:lumOff val="35000"/>
                  </a:schemeClr>
                </a:solidFill>
                <a:latin typeface="Trebuchet MS" pitchFamily="34" charset="0"/>
              </a:rPr>
              <a:t>1. Dendritic pattern</a:t>
            </a:r>
          </a:p>
          <a:p>
            <a:pPr lvl="1">
              <a:buClr>
                <a:schemeClr val="bg1"/>
              </a:buClr>
              <a:buFont typeface="Wingdings" pitchFamily="2" charset="2"/>
              <a:buChar char="§"/>
              <a:defRPr/>
            </a:pPr>
            <a:r>
              <a:rPr lang="en-US" sz="2000" dirty="0" smtClean="0">
                <a:solidFill>
                  <a:schemeClr val="bg1"/>
                </a:solidFill>
                <a:latin typeface="+mj-lt"/>
              </a:rPr>
              <a:t>Similar in appearance to a tree</a:t>
            </a:r>
          </a:p>
          <a:p>
            <a:pPr lvl="1">
              <a:buClr>
                <a:schemeClr val="bg1"/>
              </a:buClr>
              <a:buFont typeface="Wingdings" pitchFamily="2" charset="2"/>
              <a:buChar char="§"/>
              <a:defRPr/>
            </a:pPr>
            <a:r>
              <a:rPr lang="en-US" sz="2000" dirty="0" smtClean="0">
                <a:solidFill>
                  <a:schemeClr val="bg1"/>
                </a:solidFill>
                <a:latin typeface="+mj-lt"/>
              </a:rPr>
              <a:t>Develops in areas that have rocks of equal hardness </a:t>
            </a:r>
          </a:p>
          <a:p>
            <a:pPr lvl="1">
              <a:buClr>
                <a:schemeClr val="bg1"/>
              </a:buClr>
              <a:buFont typeface="Wingdings" pitchFamily="2" charset="2"/>
              <a:buChar char="§"/>
              <a:defRPr/>
            </a:pPr>
            <a:r>
              <a:rPr lang="en-US" sz="2000" dirty="0" smtClean="0">
                <a:solidFill>
                  <a:schemeClr val="bg1"/>
                </a:solidFill>
                <a:latin typeface="+mj-lt"/>
              </a:rPr>
              <a:t>Develop where the river follows the slope of the physical landscape</a:t>
            </a:r>
          </a:p>
          <a:p>
            <a:pPr lvl="1">
              <a:buClr>
                <a:schemeClr val="bg1"/>
              </a:buClr>
              <a:buFont typeface="Wingdings" pitchFamily="2" charset="2"/>
              <a:buChar char="§"/>
              <a:defRPr/>
            </a:pPr>
            <a:r>
              <a:rPr lang="en-US" sz="2000" dirty="0" smtClean="0">
                <a:solidFill>
                  <a:schemeClr val="bg1"/>
                </a:solidFill>
                <a:latin typeface="+mj-lt"/>
              </a:rPr>
              <a:t>Tributaries join the main river at an acute angle; less than 90°</a:t>
            </a:r>
          </a:p>
        </p:txBody>
      </p:sp>
      <p:sp>
        <p:nvSpPr>
          <p:cNvPr id="26628" name="Rectangle 2"/>
          <p:cNvSpPr>
            <a:spLocks noGrp="1"/>
          </p:cNvSpPr>
          <p:nvPr>
            <p:ph type="title"/>
          </p:nvPr>
        </p:nvSpPr>
        <p:spPr>
          <a:xfrm>
            <a:off x="0" y="-228600"/>
            <a:ext cx="9144000" cy="1143000"/>
          </a:xfrm>
        </p:spPr>
        <p:txBody>
          <a:bodyPr/>
          <a:lstStyle/>
          <a:p>
            <a:r>
              <a:rPr lang="en-US" sz="1900" smtClean="0">
                <a:solidFill>
                  <a:srgbClr val="002060"/>
                </a:solidFill>
                <a:latin typeface="Trebuchet MS" pitchFamily="34" charset="0"/>
              </a:rPr>
              <a:t>Chapter 11: Fluvial Processes, Patterns and Landforms, &amp; Human Interaction</a:t>
            </a:r>
          </a:p>
        </p:txBody>
      </p:sp>
      <p:pic>
        <p:nvPicPr>
          <p:cNvPr id="2765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63713" y="3500438"/>
            <a:ext cx="6713537" cy="302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9474071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7651">
                                            <p:txEl>
                                              <p:pRg st="0" end="0"/>
                                            </p:txEl>
                                          </p:spTgt>
                                        </p:tgtEl>
                                        <p:attrNameLst>
                                          <p:attrName>style.visibility</p:attrName>
                                        </p:attrNameLst>
                                      </p:cBhvr>
                                      <p:to>
                                        <p:strVal val="visible"/>
                                      </p:to>
                                    </p:set>
                                    <p:animEffect transition="in" filter="fade">
                                      <p:cBhvr>
                                        <p:cTn id="7" dur="500"/>
                                        <p:tgtEl>
                                          <p:spTgt spid="27651">
                                            <p:txEl>
                                              <p:pRg st="0" end="0"/>
                                            </p:txEl>
                                          </p:spTgt>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nodeType="clickEffect">
                                  <p:stCondLst>
                                    <p:cond delay="0"/>
                                  </p:stCondLst>
                                  <p:childTnLst>
                                    <p:set>
                                      <p:cBhvr>
                                        <p:cTn id="15" dur="1" fill="hold">
                                          <p:stCondLst>
                                            <p:cond delay="0"/>
                                          </p:stCondLst>
                                        </p:cTn>
                                        <p:tgtEl>
                                          <p:spTgt spid="27652"/>
                                        </p:tgtEl>
                                        <p:attrNameLst>
                                          <p:attrName>style.visibility</p:attrName>
                                        </p:attrNameLst>
                                      </p:cBhvr>
                                      <p:to>
                                        <p:strVal val="visible"/>
                                      </p:to>
                                    </p:set>
                                    <p:animEffect transition="in" filter="fade">
                                      <p:cBhvr>
                                        <p:cTn id="16" dur="500"/>
                                        <p:tgtEl>
                                          <p:spTgt spid="2765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47" presetClass="entr" presetSubtype="0" fill="hold" nodeType="clickEffect">
                                  <p:stCondLst>
                                    <p:cond delay="0"/>
                                  </p:stCondLst>
                                  <p:childTnLst>
                                    <p:set>
                                      <p:cBhvr>
                                        <p:cTn id="20" dur="1" fill="hold">
                                          <p:stCondLst>
                                            <p:cond delay="0"/>
                                          </p:stCondLst>
                                        </p:cTn>
                                        <p:tgtEl>
                                          <p:spTgt spid="27651">
                                            <p:txEl>
                                              <p:pRg st="1" end="1"/>
                                            </p:txEl>
                                          </p:spTgt>
                                        </p:tgtEl>
                                        <p:attrNameLst>
                                          <p:attrName>style.visibility</p:attrName>
                                        </p:attrNameLst>
                                      </p:cBhvr>
                                      <p:to>
                                        <p:strVal val="visible"/>
                                      </p:to>
                                    </p:set>
                                    <p:animEffect transition="in" filter="fade">
                                      <p:cBhvr>
                                        <p:cTn id="21" dur="500"/>
                                        <p:tgtEl>
                                          <p:spTgt spid="27651">
                                            <p:txEl>
                                              <p:pRg st="1" end="1"/>
                                            </p:txEl>
                                          </p:spTgt>
                                        </p:tgtEl>
                                      </p:cBhvr>
                                    </p:animEffect>
                                    <p:anim calcmode="lin" valueType="num">
                                      <p:cBhvr>
                                        <p:cTn id="22" dur="500" fill="hold"/>
                                        <p:tgtEl>
                                          <p:spTgt spid="27651">
                                            <p:txEl>
                                              <p:pRg st="1" end="1"/>
                                            </p:txEl>
                                          </p:spTgt>
                                        </p:tgtEl>
                                        <p:attrNameLst>
                                          <p:attrName>ppt_x</p:attrName>
                                        </p:attrNameLst>
                                      </p:cBhvr>
                                      <p:tavLst>
                                        <p:tav tm="0">
                                          <p:val>
                                            <p:strVal val="#ppt_x"/>
                                          </p:val>
                                        </p:tav>
                                        <p:tav tm="100000">
                                          <p:val>
                                            <p:strVal val="#ppt_x"/>
                                          </p:val>
                                        </p:tav>
                                      </p:tavLst>
                                    </p:anim>
                                    <p:anim calcmode="lin" valueType="num">
                                      <p:cBhvr>
                                        <p:cTn id="23" dur="500" fill="hold"/>
                                        <p:tgtEl>
                                          <p:spTgt spid="2765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7" presetClass="entr" presetSubtype="0" fill="hold" nodeType="clickEffect">
                                  <p:stCondLst>
                                    <p:cond delay="0"/>
                                  </p:stCondLst>
                                  <p:childTnLst>
                                    <p:set>
                                      <p:cBhvr>
                                        <p:cTn id="27" dur="1" fill="hold">
                                          <p:stCondLst>
                                            <p:cond delay="0"/>
                                          </p:stCondLst>
                                        </p:cTn>
                                        <p:tgtEl>
                                          <p:spTgt spid="27651">
                                            <p:txEl>
                                              <p:pRg st="2" end="2"/>
                                            </p:txEl>
                                          </p:spTgt>
                                        </p:tgtEl>
                                        <p:attrNameLst>
                                          <p:attrName>style.visibility</p:attrName>
                                        </p:attrNameLst>
                                      </p:cBhvr>
                                      <p:to>
                                        <p:strVal val="visible"/>
                                      </p:to>
                                    </p:set>
                                    <p:animEffect transition="in" filter="fade">
                                      <p:cBhvr>
                                        <p:cTn id="28" dur="500"/>
                                        <p:tgtEl>
                                          <p:spTgt spid="27651">
                                            <p:txEl>
                                              <p:pRg st="2" end="2"/>
                                            </p:txEl>
                                          </p:spTgt>
                                        </p:tgtEl>
                                      </p:cBhvr>
                                    </p:animEffect>
                                    <p:anim calcmode="lin" valueType="num">
                                      <p:cBhvr>
                                        <p:cTn id="29" dur="500" fill="hold"/>
                                        <p:tgtEl>
                                          <p:spTgt spid="27651">
                                            <p:txEl>
                                              <p:pRg st="2" end="2"/>
                                            </p:txEl>
                                          </p:spTgt>
                                        </p:tgtEl>
                                        <p:attrNameLst>
                                          <p:attrName>ppt_x</p:attrName>
                                        </p:attrNameLst>
                                      </p:cBhvr>
                                      <p:tavLst>
                                        <p:tav tm="0">
                                          <p:val>
                                            <p:strVal val="#ppt_x"/>
                                          </p:val>
                                        </p:tav>
                                        <p:tav tm="100000">
                                          <p:val>
                                            <p:strVal val="#ppt_x"/>
                                          </p:val>
                                        </p:tav>
                                      </p:tavLst>
                                    </p:anim>
                                    <p:anim calcmode="lin" valueType="num">
                                      <p:cBhvr>
                                        <p:cTn id="30" dur="500" fill="hold"/>
                                        <p:tgtEl>
                                          <p:spTgt spid="2765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7" presetClass="entr" presetSubtype="0" fill="hold" nodeType="clickEffect">
                                  <p:stCondLst>
                                    <p:cond delay="0"/>
                                  </p:stCondLst>
                                  <p:childTnLst>
                                    <p:set>
                                      <p:cBhvr>
                                        <p:cTn id="34" dur="1" fill="hold">
                                          <p:stCondLst>
                                            <p:cond delay="0"/>
                                          </p:stCondLst>
                                        </p:cTn>
                                        <p:tgtEl>
                                          <p:spTgt spid="27651">
                                            <p:txEl>
                                              <p:pRg st="3" end="3"/>
                                            </p:txEl>
                                          </p:spTgt>
                                        </p:tgtEl>
                                        <p:attrNameLst>
                                          <p:attrName>style.visibility</p:attrName>
                                        </p:attrNameLst>
                                      </p:cBhvr>
                                      <p:to>
                                        <p:strVal val="visible"/>
                                      </p:to>
                                    </p:set>
                                    <p:animEffect transition="in" filter="fade">
                                      <p:cBhvr>
                                        <p:cTn id="35" dur="500"/>
                                        <p:tgtEl>
                                          <p:spTgt spid="27651">
                                            <p:txEl>
                                              <p:pRg st="3" end="3"/>
                                            </p:txEl>
                                          </p:spTgt>
                                        </p:tgtEl>
                                      </p:cBhvr>
                                    </p:animEffect>
                                    <p:anim calcmode="lin" valueType="num">
                                      <p:cBhvr>
                                        <p:cTn id="36" dur="500" fill="hold"/>
                                        <p:tgtEl>
                                          <p:spTgt spid="27651">
                                            <p:txEl>
                                              <p:pRg st="3" end="3"/>
                                            </p:txEl>
                                          </p:spTgt>
                                        </p:tgtEl>
                                        <p:attrNameLst>
                                          <p:attrName>ppt_x</p:attrName>
                                        </p:attrNameLst>
                                      </p:cBhvr>
                                      <p:tavLst>
                                        <p:tav tm="0">
                                          <p:val>
                                            <p:strVal val="#ppt_x"/>
                                          </p:val>
                                        </p:tav>
                                        <p:tav tm="100000">
                                          <p:val>
                                            <p:strVal val="#ppt_x"/>
                                          </p:val>
                                        </p:tav>
                                      </p:tavLst>
                                    </p:anim>
                                    <p:anim calcmode="lin" valueType="num">
                                      <p:cBhvr>
                                        <p:cTn id="37" dur="500" fill="hold"/>
                                        <p:tgtEl>
                                          <p:spTgt spid="2765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7" presetClass="entr" presetSubtype="0" fill="hold" nodeType="clickEffect">
                                  <p:stCondLst>
                                    <p:cond delay="0"/>
                                  </p:stCondLst>
                                  <p:childTnLst>
                                    <p:set>
                                      <p:cBhvr>
                                        <p:cTn id="41" dur="1" fill="hold">
                                          <p:stCondLst>
                                            <p:cond delay="0"/>
                                          </p:stCondLst>
                                        </p:cTn>
                                        <p:tgtEl>
                                          <p:spTgt spid="27651">
                                            <p:txEl>
                                              <p:pRg st="4" end="4"/>
                                            </p:txEl>
                                          </p:spTgt>
                                        </p:tgtEl>
                                        <p:attrNameLst>
                                          <p:attrName>style.visibility</p:attrName>
                                        </p:attrNameLst>
                                      </p:cBhvr>
                                      <p:to>
                                        <p:strVal val="visible"/>
                                      </p:to>
                                    </p:set>
                                    <p:animEffect transition="in" filter="fade">
                                      <p:cBhvr>
                                        <p:cTn id="42" dur="500"/>
                                        <p:tgtEl>
                                          <p:spTgt spid="27651">
                                            <p:txEl>
                                              <p:pRg st="4" end="4"/>
                                            </p:txEl>
                                          </p:spTgt>
                                        </p:tgtEl>
                                      </p:cBhvr>
                                    </p:animEffect>
                                    <p:anim calcmode="lin" valueType="num">
                                      <p:cBhvr>
                                        <p:cTn id="43" dur="500" fill="hold"/>
                                        <p:tgtEl>
                                          <p:spTgt spid="27651">
                                            <p:txEl>
                                              <p:pRg st="4" end="4"/>
                                            </p:txEl>
                                          </p:spTgt>
                                        </p:tgtEl>
                                        <p:attrNameLst>
                                          <p:attrName>ppt_x</p:attrName>
                                        </p:attrNameLst>
                                      </p:cBhvr>
                                      <p:tavLst>
                                        <p:tav tm="0">
                                          <p:val>
                                            <p:strVal val="#ppt_x"/>
                                          </p:val>
                                        </p:tav>
                                        <p:tav tm="100000">
                                          <p:val>
                                            <p:strVal val="#ppt_x"/>
                                          </p:val>
                                        </p:tav>
                                      </p:tavLst>
                                    </p:anim>
                                    <p:anim calcmode="lin" valueType="num">
                                      <p:cBhvr>
                                        <p:cTn id="44" dur="500" fill="hold"/>
                                        <p:tgtEl>
                                          <p:spTgt spid="27651">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26000" y="2593975"/>
            <a:ext cx="4283075" cy="393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4"/>
          <p:cNvSpPr/>
          <p:nvPr/>
        </p:nvSpPr>
        <p:spPr>
          <a:xfrm>
            <a:off x="323850" y="1268413"/>
            <a:ext cx="7704138" cy="1439862"/>
          </a:xfrm>
          <a:prstGeom prst="roundRect">
            <a:avLst>
              <a:gd name="adj" fmla="val 6080"/>
            </a:avLst>
          </a:prstGeom>
          <a:solidFill>
            <a:srgbClr val="00B0F0">
              <a:alpha val="80000"/>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E"/>
          </a:p>
        </p:txBody>
      </p:sp>
      <p:sp>
        <p:nvSpPr>
          <p:cNvPr id="27652" name="Rectangle 2"/>
          <p:cNvSpPr>
            <a:spLocks noGrp="1"/>
          </p:cNvSpPr>
          <p:nvPr>
            <p:ph type="title"/>
          </p:nvPr>
        </p:nvSpPr>
        <p:spPr>
          <a:xfrm>
            <a:off x="0" y="-228600"/>
            <a:ext cx="9144000" cy="1143000"/>
          </a:xfrm>
        </p:spPr>
        <p:txBody>
          <a:bodyPr/>
          <a:lstStyle/>
          <a:p>
            <a:r>
              <a:rPr lang="en-US" sz="1900" smtClean="0">
                <a:solidFill>
                  <a:srgbClr val="002060"/>
                </a:solidFill>
                <a:latin typeface="Trebuchet MS" pitchFamily="34" charset="0"/>
              </a:rPr>
              <a:t>Chapter 11: Fluvial Processes, Patterns and Landforms, &amp; Human Interaction</a:t>
            </a:r>
          </a:p>
        </p:txBody>
      </p:sp>
      <p:sp>
        <p:nvSpPr>
          <p:cNvPr id="28675" name="Rectangle 3"/>
          <p:cNvSpPr>
            <a:spLocks noGrp="1"/>
          </p:cNvSpPr>
          <p:nvPr>
            <p:ph type="body" idx="1"/>
          </p:nvPr>
        </p:nvSpPr>
        <p:spPr>
          <a:xfrm>
            <a:off x="250825" y="1196752"/>
            <a:ext cx="6913563" cy="2016348"/>
          </a:xfrm>
        </p:spPr>
        <p:txBody>
          <a:bodyPr/>
          <a:lstStyle/>
          <a:p>
            <a:pPr marL="609600" indent="-609600">
              <a:buFont typeface="Arial" pitchFamily="34" charset="0"/>
              <a:buNone/>
              <a:defRPr/>
            </a:pPr>
            <a:r>
              <a:rPr lang="en-US" sz="2000" i="1" dirty="0" smtClean="0">
                <a:solidFill>
                  <a:schemeClr val="tx1">
                    <a:lumMod val="65000"/>
                    <a:lumOff val="35000"/>
                  </a:schemeClr>
                </a:solidFill>
                <a:latin typeface="Trebuchet MS" pitchFamily="34" charset="0"/>
              </a:rPr>
              <a:t>2.	Radial pattern</a:t>
            </a:r>
          </a:p>
          <a:p>
            <a:pPr lvl="1">
              <a:buClr>
                <a:schemeClr val="bg1"/>
              </a:buClr>
              <a:buFont typeface="Wingdings" pitchFamily="2" charset="2"/>
              <a:buChar char="§"/>
              <a:defRPr/>
            </a:pPr>
            <a:r>
              <a:rPr lang="en-US" sz="2000" dirty="0" smtClean="0">
                <a:solidFill>
                  <a:schemeClr val="bg1"/>
                </a:solidFill>
                <a:latin typeface="+mj-lt"/>
              </a:rPr>
              <a:t>Similar in appearance to the spokes of a wheel</a:t>
            </a:r>
          </a:p>
          <a:p>
            <a:pPr lvl="1">
              <a:buClr>
                <a:schemeClr val="bg1"/>
              </a:buClr>
              <a:buFont typeface="Wingdings" pitchFamily="2" charset="2"/>
              <a:buChar char="§"/>
              <a:defRPr/>
            </a:pPr>
            <a:r>
              <a:rPr lang="en-US" sz="2000" dirty="0" smtClean="0">
                <a:solidFill>
                  <a:schemeClr val="bg1"/>
                </a:solidFill>
                <a:latin typeface="+mj-lt"/>
              </a:rPr>
              <a:t>Rivers radiate down from a central apex on the top of a mountain</a:t>
            </a:r>
          </a:p>
        </p:txBody>
      </p:sp>
    </p:spTree>
    <p:extLst>
      <p:ext uri="{BB962C8B-B14F-4D97-AF65-F5344CB8AC3E}">
        <p14:creationId xmlns:p14="http://schemas.microsoft.com/office/powerpoint/2010/main" val="171682827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animEffect transition="in" filter="fade">
                                      <p:cBhvr>
                                        <p:cTn id="7" dur="500"/>
                                        <p:tgtEl>
                                          <p:spTgt spid="28675">
                                            <p:txEl>
                                              <p:pRg st="0" end="0"/>
                                            </p:txEl>
                                          </p:spTgt>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28676"/>
                                        </p:tgtEl>
                                        <p:attrNameLst>
                                          <p:attrName>style.visibility</p:attrName>
                                        </p:attrNameLst>
                                      </p:cBhvr>
                                      <p:to>
                                        <p:strVal val="visible"/>
                                      </p:to>
                                    </p:set>
                                    <p:animEffect transition="in" filter="fade">
                                      <p:cBhvr>
                                        <p:cTn id="15" dur="500"/>
                                        <p:tgtEl>
                                          <p:spTgt spid="2867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7" presetClass="entr" presetSubtype="0" fill="hold" nodeType="clickEffect">
                                  <p:stCondLst>
                                    <p:cond delay="0"/>
                                  </p:stCondLst>
                                  <p:childTnLst>
                                    <p:set>
                                      <p:cBhvr>
                                        <p:cTn id="19" dur="1" fill="hold">
                                          <p:stCondLst>
                                            <p:cond delay="0"/>
                                          </p:stCondLst>
                                        </p:cTn>
                                        <p:tgtEl>
                                          <p:spTgt spid="28675">
                                            <p:txEl>
                                              <p:pRg st="1" end="1"/>
                                            </p:txEl>
                                          </p:spTgt>
                                        </p:tgtEl>
                                        <p:attrNameLst>
                                          <p:attrName>style.visibility</p:attrName>
                                        </p:attrNameLst>
                                      </p:cBhvr>
                                      <p:to>
                                        <p:strVal val="visible"/>
                                      </p:to>
                                    </p:set>
                                    <p:animEffect transition="in" filter="fade">
                                      <p:cBhvr>
                                        <p:cTn id="20" dur="500"/>
                                        <p:tgtEl>
                                          <p:spTgt spid="28675">
                                            <p:txEl>
                                              <p:pRg st="1" end="1"/>
                                            </p:txEl>
                                          </p:spTgt>
                                        </p:tgtEl>
                                      </p:cBhvr>
                                    </p:animEffect>
                                    <p:anim calcmode="lin" valueType="num">
                                      <p:cBhvr>
                                        <p:cTn id="21" dur="500" fill="hold"/>
                                        <p:tgtEl>
                                          <p:spTgt spid="28675">
                                            <p:txEl>
                                              <p:pRg st="1" end="1"/>
                                            </p:txEl>
                                          </p:spTgt>
                                        </p:tgtEl>
                                        <p:attrNameLst>
                                          <p:attrName>ppt_x</p:attrName>
                                        </p:attrNameLst>
                                      </p:cBhvr>
                                      <p:tavLst>
                                        <p:tav tm="0">
                                          <p:val>
                                            <p:strVal val="#ppt_x"/>
                                          </p:val>
                                        </p:tav>
                                        <p:tav tm="100000">
                                          <p:val>
                                            <p:strVal val="#ppt_x"/>
                                          </p:val>
                                        </p:tav>
                                      </p:tavLst>
                                    </p:anim>
                                    <p:anim calcmode="lin" valueType="num">
                                      <p:cBhvr>
                                        <p:cTn id="22" dur="500" fill="hold"/>
                                        <p:tgtEl>
                                          <p:spTgt spid="2867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47" presetClass="entr" presetSubtype="0" fill="hold" nodeType="clickEffect">
                                  <p:stCondLst>
                                    <p:cond delay="0"/>
                                  </p:stCondLst>
                                  <p:childTnLst>
                                    <p:set>
                                      <p:cBhvr>
                                        <p:cTn id="26" dur="1" fill="hold">
                                          <p:stCondLst>
                                            <p:cond delay="0"/>
                                          </p:stCondLst>
                                        </p:cTn>
                                        <p:tgtEl>
                                          <p:spTgt spid="28675">
                                            <p:txEl>
                                              <p:pRg st="2" end="2"/>
                                            </p:txEl>
                                          </p:spTgt>
                                        </p:tgtEl>
                                        <p:attrNameLst>
                                          <p:attrName>style.visibility</p:attrName>
                                        </p:attrNameLst>
                                      </p:cBhvr>
                                      <p:to>
                                        <p:strVal val="visible"/>
                                      </p:to>
                                    </p:set>
                                    <p:animEffect transition="in" filter="fade">
                                      <p:cBhvr>
                                        <p:cTn id="27" dur="500"/>
                                        <p:tgtEl>
                                          <p:spTgt spid="28675">
                                            <p:txEl>
                                              <p:pRg st="2" end="2"/>
                                            </p:txEl>
                                          </p:spTgt>
                                        </p:tgtEl>
                                      </p:cBhvr>
                                    </p:animEffect>
                                    <p:anim calcmode="lin" valueType="num">
                                      <p:cBhvr>
                                        <p:cTn id="28" dur="500" fill="hold"/>
                                        <p:tgtEl>
                                          <p:spTgt spid="28675">
                                            <p:txEl>
                                              <p:pRg st="2" end="2"/>
                                            </p:txEl>
                                          </p:spTgt>
                                        </p:tgtEl>
                                        <p:attrNameLst>
                                          <p:attrName>ppt_x</p:attrName>
                                        </p:attrNameLst>
                                      </p:cBhvr>
                                      <p:tavLst>
                                        <p:tav tm="0">
                                          <p:val>
                                            <p:strVal val="#ppt_x"/>
                                          </p:val>
                                        </p:tav>
                                        <p:tav tm="100000">
                                          <p:val>
                                            <p:strVal val="#ppt_x"/>
                                          </p:val>
                                        </p:tav>
                                      </p:tavLst>
                                    </p:anim>
                                    <p:anim calcmode="lin" valueType="num">
                                      <p:cBhvr>
                                        <p:cTn id="29" dur="500" fill="hold"/>
                                        <p:tgtEl>
                                          <p:spTgt spid="2867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23850" y="1196975"/>
            <a:ext cx="8429625" cy="3887788"/>
          </a:xfrm>
          <a:prstGeom prst="roundRect">
            <a:avLst>
              <a:gd name="adj" fmla="val 6080"/>
            </a:avLst>
          </a:prstGeom>
          <a:solidFill>
            <a:srgbClr val="00B0F0">
              <a:alpha val="80000"/>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E"/>
          </a:p>
        </p:txBody>
      </p:sp>
      <p:sp>
        <p:nvSpPr>
          <p:cNvPr id="29699" name="Rectangle 3"/>
          <p:cNvSpPr>
            <a:spLocks noGrp="1"/>
          </p:cNvSpPr>
          <p:nvPr>
            <p:ph type="body" idx="1"/>
          </p:nvPr>
        </p:nvSpPr>
        <p:spPr>
          <a:xfrm>
            <a:off x="-396875" y="1196974"/>
            <a:ext cx="8929688" cy="3527425"/>
          </a:xfrm>
        </p:spPr>
        <p:txBody>
          <a:bodyPr/>
          <a:lstStyle/>
          <a:p>
            <a:pPr marL="609600" indent="-609600">
              <a:buFont typeface="Arial" pitchFamily="34" charset="0"/>
              <a:buNone/>
              <a:defRPr/>
            </a:pPr>
            <a:r>
              <a:rPr lang="en-US" sz="2000" i="1" dirty="0" smtClean="0">
                <a:solidFill>
                  <a:schemeClr val="tx1">
                    <a:lumMod val="65000"/>
                    <a:lumOff val="35000"/>
                  </a:schemeClr>
                </a:solidFill>
                <a:latin typeface="Trebuchet MS" pitchFamily="34" charset="0"/>
              </a:rPr>
              <a:t>         3. Trellis pattern</a:t>
            </a:r>
          </a:p>
          <a:p>
            <a:pPr lvl="2">
              <a:buClr>
                <a:schemeClr val="bg1"/>
              </a:buClr>
              <a:buFont typeface="Wingdings" pitchFamily="2" charset="2"/>
              <a:buChar char="§"/>
              <a:defRPr/>
            </a:pPr>
            <a:r>
              <a:rPr lang="en-US" sz="1900" dirty="0" smtClean="0">
                <a:solidFill>
                  <a:schemeClr val="bg1"/>
                </a:solidFill>
                <a:latin typeface="+mj-lt"/>
              </a:rPr>
              <a:t>Occurs where rivers have tributaries joining the main river at right angles in areas that have rocks of unequal hardness, i.e. areas of hard and soft rock</a:t>
            </a:r>
          </a:p>
          <a:p>
            <a:pPr lvl="2">
              <a:buClr>
                <a:schemeClr val="bg1"/>
              </a:buClr>
              <a:buFont typeface="Wingdings" pitchFamily="2" charset="2"/>
              <a:buChar char="§"/>
              <a:defRPr/>
            </a:pPr>
            <a:r>
              <a:rPr lang="en-US" sz="1900" dirty="0" smtClean="0">
                <a:solidFill>
                  <a:schemeClr val="bg1"/>
                </a:solidFill>
                <a:latin typeface="+mj-lt"/>
              </a:rPr>
              <a:t>Differential erosion occurs where soft rock is eroded easily and faster than hard resistant rock</a:t>
            </a:r>
          </a:p>
          <a:p>
            <a:pPr lvl="2">
              <a:buClr>
                <a:schemeClr val="bg1"/>
              </a:buClr>
              <a:buFont typeface="Wingdings" pitchFamily="2" charset="2"/>
              <a:buChar char="§"/>
              <a:defRPr/>
            </a:pPr>
            <a:r>
              <a:rPr lang="en-US" sz="1900" dirty="0" smtClean="0">
                <a:solidFill>
                  <a:schemeClr val="bg1"/>
                </a:solidFill>
                <a:latin typeface="+mj-lt"/>
              </a:rPr>
              <a:t>Forms in areas that have experienced folding, such as the Munster Ridge and Valley Province</a:t>
            </a:r>
          </a:p>
          <a:p>
            <a:pPr lvl="2">
              <a:buClr>
                <a:schemeClr val="bg1"/>
              </a:buClr>
              <a:buFont typeface="Wingdings" pitchFamily="2" charset="2"/>
              <a:buChar char="§"/>
              <a:defRPr/>
            </a:pPr>
            <a:r>
              <a:rPr lang="en-US" sz="1900" dirty="0" smtClean="0">
                <a:solidFill>
                  <a:schemeClr val="bg1"/>
                </a:solidFill>
                <a:latin typeface="+mj-lt"/>
              </a:rPr>
              <a:t>The </a:t>
            </a:r>
            <a:r>
              <a:rPr lang="en-US" sz="1900" b="1" dirty="0" smtClean="0">
                <a:solidFill>
                  <a:schemeClr val="bg1"/>
                </a:solidFill>
                <a:latin typeface="+mj-lt"/>
              </a:rPr>
              <a:t>River </a:t>
            </a:r>
            <a:r>
              <a:rPr lang="en-US" sz="1900" b="1" dirty="0" err="1" smtClean="0">
                <a:solidFill>
                  <a:schemeClr val="bg1"/>
                </a:solidFill>
                <a:latin typeface="+mj-lt"/>
              </a:rPr>
              <a:t>Blackwater</a:t>
            </a:r>
            <a:r>
              <a:rPr lang="en-US" sz="1900" dirty="0" smtClean="0">
                <a:solidFill>
                  <a:schemeClr val="bg1"/>
                </a:solidFill>
                <a:latin typeface="+mj-lt"/>
              </a:rPr>
              <a:t> is a river found in this area and its tributaries join onto it at right angles</a:t>
            </a:r>
          </a:p>
        </p:txBody>
      </p:sp>
      <p:sp>
        <p:nvSpPr>
          <p:cNvPr id="28676" name="Rectangle 2"/>
          <p:cNvSpPr>
            <a:spLocks noGrp="1"/>
          </p:cNvSpPr>
          <p:nvPr>
            <p:ph type="title"/>
          </p:nvPr>
        </p:nvSpPr>
        <p:spPr>
          <a:xfrm>
            <a:off x="0" y="-228600"/>
            <a:ext cx="9144000" cy="1143000"/>
          </a:xfrm>
        </p:spPr>
        <p:txBody>
          <a:bodyPr/>
          <a:lstStyle/>
          <a:p>
            <a:r>
              <a:rPr lang="en-US" sz="1900" smtClean="0">
                <a:solidFill>
                  <a:srgbClr val="002060"/>
                </a:solidFill>
                <a:latin typeface="Trebuchet MS" pitchFamily="34" charset="0"/>
              </a:rPr>
              <a:t>Chapter 11: Fluvial Processes, Patterns and Landforms, &amp; Human Interaction</a:t>
            </a:r>
          </a:p>
        </p:txBody>
      </p:sp>
      <p:pic>
        <p:nvPicPr>
          <p:cNvPr id="2970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87900" y="3970338"/>
            <a:ext cx="3605213" cy="2698750"/>
          </a:xfrm>
          <a:prstGeom prst="rect">
            <a:avLst/>
          </a:prstGeom>
          <a:noFill/>
          <a:ln w="9525">
            <a:solidFill>
              <a:srgbClr val="0B1999"/>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136875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animEffect transition="in" filter="fade">
                                      <p:cBhvr>
                                        <p:cTn id="7" dur="500"/>
                                        <p:tgtEl>
                                          <p:spTgt spid="29699">
                                            <p:txEl>
                                              <p:pRg st="0" end="0"/>
                                            </p:txEl>
                                          </p:spTgt>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29700"/>
                                        </p:tgtEl>
                                        <p:attrNameLst>
                                          <p:attrName>style.visibility</p:attrName>
                                        </p:attrNameLst>
                                      </p:cBhvr>
                                      <p:to>
                                        <p:strVal val="visible"/>
                                      </p:to>
                                    </p:set>
                                    <p:animEffect transition="in" filter="fade">
                                      <p:cBhvr>
                                        <p:cTn id="15" dur="500"/>
                                        <p:tgtEl>
                                          <p:spTgt spid="2970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7" presetClass="entr" presetSubtype="0" fill="hold" nodeType="clickEffect">
                                  <p:stCondLst>
                                    <p:cond delay="0"/>
                                  </p:stCondLst>
                                  <p:childTnLst>
                                    <p:set>
                                      <p:cBhvr>
                                        <p:cTn id="19" dur="1" fill="hold">
                                          <p:stCondLst>
                                            <p:cond delay="0"/>
                                          </p:stCondLst>
                                        </p:cTn>
                                        <p:tgtEl>
                                          <p:spTgt spid="29699">
                                            <p:txEl>
                                              <p:pRg st="1" end="1"/>
                                            </p:txEl>
                                          </p:spTgt>
                                        </p:tgtEl>
                                        <p:attrNameLst>
                                          <p:attrName>style.visibility</p:attrName>
                                        </p:attrNameLst>
                                      </p:cBhvr>
                                      <p:to>
                                        <p:strVal val="visible"/>
                                      </p:to>
                                    </p:set>
                                    <p:animEffect transition="in" filter="fade">
                                      <p:cBhvr>
                                        <p:cTn id="20" dur="500"/>
                                        <p:tgtEl>
                                          <p:spTgt spid="29699">
                                            <p:txEl>
                                              <p:pRg st="1" end="1"/>
                                            </p:txEl>
                                          </p:spTgt>
                                        </p:tgtEl>
                                      </p:cBhvr>
                                    </p:animEffect>
                                    <p:anim calcmode="lin" valueType="num">
                                      <p:cBhvr>
                                        <p:cTn id="21" dur="500" fill="hold"/>
                                        <p:tgtEl>
                                          <p:spTgt spid="29699">
                                            <p:txEl>
                                              <p:pRg st="1" end="1"/>
                                            </p:txEl>
                                          </p:spTgt>
                                        </p:tgtEl>
                                        <p:attrNameLst>
                                          <p:attrName>ppt_x</p:attrName>
                                        </p:attrNameLst>
                                      </p:cBhvr>
                                      <p:tavLst>
                                        <p:tav tm="0">
                                          <p:val>
                                            <p:strVal val="#ppt_x"/>
                                          </p:val>
                                        </p:tav>
                                        <p:tav tm="100000">
                                          <p:val>
                                            <p:strVal val="#ppt_x"/>
                                          </p:val>
                                        </p:tav>
                                      </p:tavLst>
                                    </p:anim>
                                    <p:anim calcmode="lin" valueType="num">
                                      <p:cBhvr>
                                        <p:cTn id="22" dur="500" fill="hold"/>
                                        <p:tgtEl>
                                          <p:spTgt spid="2969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47" presetClass="entr" presetSubtype="0" fill="hold" nodeType="clickEffect">
                                  <p:stCondLst>
                                    <p:cond delay="0"/>
                                  </p:stCondLst>
                                  <p:childTnLst>
                                    <p:set>
                                      <p:cBhvr>
                                        <p:cTn id="26" dur="1" fill="hold">
                                          <p:stCondLst>
                                            <p:cond delay="0"/>
                                          </p:stCondLst>
                                        </p:cTn>
                                        <p:tgtEl>
                                          <p:spTgt spid="29699">
                                            <p:txEl>
                                              <p:pRg st="2" end="2"/>
                                            </p:txEl>
                                          </p:spTgt>
                                        </p:tgtEl>
                                        <p:attrNameLst>
                                          <p:attrName>style.visibility</p:attrName>
                                        </p:attrNameLst>
                                      </p:cBhvr>
                                      <p:to>
                                        <p:strVal val="visible"/>
                                      </p:to>
                                    </p:set>
                                    <p:animEffect transition="in" filter="fade">
                                      <p:cBhvr>
                                        <p:cTn id="27" dur="500"/>
                                        <p:tgtEl>
                                          <p:spTgt spid="29699">
                                            <p:txEl>
                                              <p:pRg st="2" end="2"/>
                                            </p:txEl>
                                          </p:spTgt>
                                        </p:tgtEl>
                                      </p:cBhvr>
                                    </p:animEffect>
                                    <p:anim calcmode="lin" valueType="num">
                                      <p:cBhvr>
                                        <p:cTn id="28" dur="500" fill="hold"/>
                                        <p:tgtEl>
                                          <p:spTgt spid="29699">
                                            <p:txEl>
                                              <p:pRg st="2" end="2"/>
                                            </p:txEl>
                                          </p:spTgt>
                                        </p:tgtEl>
                                        <p:attrNameLst>
                                          <p:attrName>ppt_x</p:attrName>
                                        </p:attrNameLst>
                                      </p:cBhvr>
                                      <p:tavLst>
                                        <p:tav tm="0">
                                          <p:val>
                                            <p:strVal val="#ppt_x"/>
                                          </p:val>
                                        </p:tav>
                                        <p:tav tm="100000">
                                          <p:val>
                                            <p:strVal val="#ppt_x"/>
                                          </p:val>
                                        </p:tav>
                                      </p:tavLst>
                                    </p:anim>
                                    <p:anim calcmode="lin" valueType="num">
                                      <p:cBhvr>
                                        <p:cTn id="29" dur="500" fill="hold"/>
                                        <p:tgtEl>
                                          <p:spTgt spid="2969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47" presetClass="entr" presetSubtype="0" fill="hold" nodeType="clickEffect">
                                  <p:stCondLst>
                                    <p:cond delay="0"/>
                                  </p:stCondLst>
                                  <p:childTnLst>
                                    <p:set>
                                      <p:cBhvr>
                                        <p:cTn id="33" dur="1" fill="hold">
                                          <p:stCondLst>
                                            <p:cond delay="0"/>
                                          </p:stCondLst>
                                        </p:cTn>
                                        <p:tgtEl>
                                          <p:spTgt spid="29699">
                                            <p:txEl>
                                              <p:pRg st="3" end="3"/>
                                            </p:txEl>
                                          </p:spTgt>
                                        </p:tgtEl>
                                        <p:attrNameLst>
                                          <p:attrName>style.visibility</p:attrName>
                                        </p:attrNameLst>
                                      </p:cBhvr>
                                      <p:to>
                                        <p:strVal val="visible"/>
                                      </p:to>
                                    </p:set>
                                    <p:animEffect transition="in" filter="fade">
                                      <p:cBhvr>
                                        <p:cTn id="34" dur="500"/>
                                        <p:tgtEl>
                                          <p:spTgt spid="29699">
                                            <p:txEl>
                                              <p:pRg st="3" end="3"/>
                                            </p:txEl>
                                          </p:spTgt>
                                        </p:tgtEl>
                                      </p:cBhvr>
                                    </p:animEffect>
                                    <p:anim calcmode="lin" valueType="num">
                                      <p:cBhvr>
                                        <p:cTn id="35" dur="500" fill="hold"/>
                                        <p:tgtEl>
                                          <p:spTgt spid="29699">
                                            <p:txEl>
                                              <p:pRg st="3" end="3"/>
                                            </p:txEl>
                                          </p:spTgt>
                                        </p:tgtEl>
                                        <p:attrNameLst>
                                          <p:attrName>ppt_x</p:attrName>
                                        </p:attrNameLst>
                                      </p:cBhvr>
                                      <p:tavLst>
                                        <p:tav tm="0">
                                          <p:val>
                                            <p:strVal val="#ppt_x"/>
                                          </p:val>
                                        </p:tav>
                                        <p:tav tm="100000">
                                          <p:val>
                                            <p:strVal val="#ppt_x"/>
                                          </p:val>
                                        </p:tav>
                                      </p:tavLst>
                                    </p:anim>
                                    <p:anim calcmode="lin" valueType="num">
                                      <p:cBhvr>
                                        <p:cTn id="36" dur="500" fill="hold"/>
                                        <p:tgtEl>
                                          <p:spTgt spid="2969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47" presetClass="entr" presetSubtype="0" fill="hold" nodeType="clickEffect">
                                  <p:stCondLst>
                                    <p:cond delay="0"/>
                                  </p:stCondLst>
                                  <p:childTnLst>
                                    <p:set>
                                      <p:cBhvr>
                                        <p:cTn id="40" dur="1" fill="hold">
                                          <p:stCondLst>
                                            <p:cond delay="0"/>
                                          </p:stCondLst>
                                        </p:cTn>
                                        <p:tgtEl>
                                          <p:spTgt spid="29699">
                                            <p:txEl>
                                              <p:pRg st="4" end="4"/>
                                            </p:txEl>
                                          </p:spTgt>
                                        </p:tgtEl>
                                        <p:attrNameLst>
                                          <p:attrName>style.visibility</p:attrName>
                                        </p:attrNameLst>
                                      </p:cBhvr>
                                      <p:to>
                                        <p:strVal val="visible"/>
                                      </p:to>
                                    </p:set>
                                    <p:animEffect transition="in" filter="fade">
                                      <p:cBhvr>
                                        <p:cTn id="41" dur="500"/>
                                        <p:tgtEl>
                                          <p:spTgt spid="29699">
                                            <p:txEl>
                                              <p:pRg st="4" end="4"/>
                                            </p:txEl>
                                          </p:spTgt>
                                        </p:tgtEl>
                                      </p:cBhvr>
                                    </p:animEffect>
                                    <p:anim calcmode="lin" valueType="num">
                                      <p:cBhvr>
                                        <p:cTn id="42" dur="500" fill="hold"/>
                                        <p:tgtEl>
                                          <p:spTgt spid="29699">
                                            <p:txEl>
                                              <p:pRg st="4" end="4"/>
                                            </p:txEl>
                                          </p:spTgt>
                                        </p:tgtEl>
                                        <p:attrNameLst>
                                          <p:attrName>ppt_x</p:attrName>
                                        </p:attrNameLst>
                                      </p:cBhvr>
                                      <p:tavLst>
                                        <p:tav tm="0">
                                          <p:val>
                                            <p:strVal val="#ppt_x"/>
                                          </p:val>
                                        </p:tav>
                                        <p:tav tm="100000">
                                          <p:val>
                                            <p:strVal val="#ppt_x"/>
                                          </p:val>
                                        </p:tav>
                                      </p:tavLst>
                                    </p:anim>
                                    <p:anim calcmode="lin" valueType="num">
                                      <p:cBhvr>
                                        <p:cTn id="43" dur="500" fill="hold"/>
                                        <p:tgtEl>
                                          <p:spTgt spid="29699">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23850" y="1196975"/>
            <a:ext cx="8105775" cy="1152525"/>
          </a:xfrm>
          <a:prstGeom prst="roundRect">
            <a:avLst>
              <a:gd name="adj" fmla="val 6080"/>
            </a:avLst>
          </a:prstGeom>
          <a:solidFill>
            <a:srgbClr val="00B0F0">
              <a:alpha val="80000"/>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E"/>
          </a:p>
        </p:txBody>
      </p:sp>
      <p:sp>
        <p:nvSpPr>
          <p:cNvPr id="30723" name="Rectangle 3"/>
          <p:cNvSpPr>
            <a:spLocks noGrp="1"/>
          </p:cNvSpPr>
          <p:nvPr>
            <p:ph type="body" idx="1"/>
          </p:nvPr>
        </p:nvSpPr>
        <p:spPr>
          <a:xfrm>
            <a:off x="250825" y="1196974"/>
            <a:ext cx="7345363" cy="1223963"/>
          </a:xfrm>
        </p:spPr>
        <p:txBody>
          <a:bodyPr/>
          <a:lstStyle/>
          <a:p>
            <a:pPr marL="609600" indent="-609600">
              <a:buFont typeface="Arial" pitchFamily="34" charset="0"/>
              <a:buNone/>
              <a:defRPr/>
            </a:pPr>
            <a:r>
              <a:rPr lang="en-US" sz="2000" i="1" dirty="0" smtClean="0">
                <a:solidFill>
                  <a:schemeClr val="tx1">
                    <a:lumMod val="65000"/>
                    <a:lumOff val="35000"/>
                  </a:schemeClr>
                </a:solidFill>
                <a:latin typeface="Trebuchet MS" pitchFamily="34" charset="0"/>
              </a:rPr>
              <a:t>4.	Deranged pattern</a:t>
            </a:r>
          </a:p>
          <a:p>
            <a:pPr lvl="1">
              <a:buClr>
                <a:schemeClr val="bg1"/>
              </a:buClr>
              <a:buFont typeface="Wingdings" pitchFamily="2" charset="2"/>
              <a:buChar char="§"/>
              <a:defRPr/>
            </a:pPr>
            <a:r>
              <a:rPr lang="en-US" sz="2000" dirty="0" smtClean="0">
                <a:solidFill>
                  <a:schemeClr val="bg1"/>
                </a:solidFill>
                <a:latin typeface="+mj-lt"/>
              </a:rPr>
              <a:t>Occurs where glaciation has impacted on the landscape</a:t>
            </a:r>
          </a:p>
          <a:p>
            <a:pPr lvl="1">
              <a:buClr>
                <a:schemeClr val="bg1"/>
              </a:buClr>
              <a:buFont typeface="Wingdings" pitchFamily="2" charset="2"/>
              <a:buChar char="§"/>
              <a:defRPr/>
            </a:pPr>
            <a:r>
              <a:rPr lang="en-US" sz="2000" dirty="0" smtClean="0">
                <a:solidFill>
                  <a:schemeClr val="bg1"/>
                </a:solidFill>
                <a:latin typeface="+mj-lt"/>
              </a:rPr>
              <a:t>Rivers are irregular in their pattern/appearance</a:t>
            </a:r>
          </a:p>
        </p:txBody>
      </p:sp>
      <p:sp>
        <p:nvSpPr>
          <p:cNvPr id="29700" name="Rectangle 2"/>
          <p:cNvSpPr>
            <a:spLocks noGrp="1"/>
          </p:cNvSpPr>
          <p:nvPr>
            <p:ph type="title"/>
          </p:nvPr>
        </p:nvSpPr>
        <p:spPr>
          <a:xfrm>
            <a:off x="0" y="-242888"/>
            <a:ext cx="9144000" cy="1143001"/>
          </a:xfrm>
        </p:spPr>
        <p:txBody>
          <a:bodyPr/>
          <a:lstStyle/>
          <a:p>
            <a:r>
              <a:rPr lang="en-US" sz="1900" smtClean="0">
                <a:solidFill>
                  <a:srgbClr val="002060"/>
                </a:solidFill>
                <a:latin typeface="Trebuchet MS" pitchFamily="34" charset="0"/>
              </a:rPr>
              <a:t>Chapter 11: Fluvial Processes, Patterns and Landforms, &amp; Human Interaction</a:t>
            </a:r>
          </a:p>
        </p:txBody>
      </p:sp>
      <p:pic>
        <p:nvPicPr>
          <p:cNvPr id="29701"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27188" y="2852738"/>
            <a:ext cx="5499100" cy="3070225"/>
          </a:xfrm>
          <a:prstGeom prst="rect">
            <a:avLst/>
          </a:prstGeom>
          <a:noFill/>
          <a:ln w="9525">
            <a:solidFill>
              <a:srgbClr val="0B1999"/>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654217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animEffect transition="in" filter="fade">
                                      <p:cBhvr>
                                        <p:cTn id="7" dur="500"/>
                                        <p:tgtEl>
                                          <p:spTgt spid="30723">
                                            <p:txEl>
                                              <p:pRg st="0" end="0"/>
                                            </p:txEl>
                                          </p:spTgt>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7" presetClass="entr" presetSubtype="0" fill="hold" nodeType="clickEffect">
                                  <p:stCondLst>
                                    <p:cond delay="0"/>
                                  </p:stCondLst>
                                  <p:childTnLst>
                                    <p:set>
                                      <p:cBhvr>
                                        <p:cTn id="15" dur="1" fill="hold">
                                          <p:stCondLst>
                                            <p:cond delay="0"/>
                                          </p:stCondLst>
                                        </p:cTn>
                                        <p:tgtEl>
                                          <p:spTgt spid="30723">
                                            <p:txEl>
                                              <p:pRg st="1" end="1"/>
                                            </p:txEl>
                                          </p:spTgt>
                                        </p:tgtEl>
                                        <p:attrNameLst>
                                          <p:attrName>style.visibility</p:attrName>
                                        </p:attrNameLst>
                                      </p:cBhvr>
                                      <p:to>
                                        <p:strVal val="visible"/>
                                      </p:to>
                                    </p:set>
                                    <p:animEffect transition="in" filter="fade">
                                      <p:cBhvr>
                                        <p:cTn id="16" dur="500"/>
                                        <p:tgtEl>
                                          <p:spTgt spid="30723">
                                            <p:txEl>
                                              <p:pRg st="1" end="1"/>
                                            </p:txEl>
                                          </p:spTgt>
                                        </p:tgtEl>
                                      </p:cBhvr>
                                    </p:animEffect>
                                    <p:anim calcmode="lin" valueType="num">
                                      <p:cBhvr>
                                        <p:cTn id="17" dur="500" fill="hold"/>
                                        <p:tgtEl>
                                          <p:spTgt spid="30723">
                                            <p:txEl>
                                              <p:pRg st="1" end="1"/>
                                            </p:txEl>
                                          </p:spTgt>
                                        </p:tgtEl>
                                        <p:attrNameLst>
                                          <p:attrName>ppt_x</p:attrName>
                                        </p:attrNameLst>
                                      </p:cBhvr>
                                      <p:tavLst>
                                        <p:tav tm="0">
                                          <p:val>
                                            <p:strVal val="#ppt_x"/>
                                          </p:val>
                                        </p:tav>
                                        <p:tav tm="100000">
                                          <p:val>
                                            <p:strVal val="#ppt_x"/>
                                          </p:val>
                                        </p:tav>
                                      </p:tavLst>
                                    </p:anim>
                                    <p:anim calcmode="lin" valueType="num">
                                      <p:cBhvr>
                                        <p:cTn id="18" dur="500" fill="hold"/>
                                        <p:tgtEl>
                                          <p:spTgt spid="3072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47" presetClass="entr" presetSubtype="0" fill="hold" nodeType="clickEffect">
                                  <p:stCondLst>
                                    <p:cond delay="0"/>
                                  </p:stCondLst>
                                  <p:childTnLst>
                                    <p:set>
                                      <p:cBhvr>
                                        <p:cTn id="22" dur="1" fill="hold">
                                          <p:stCondLst>
                                            <p:cond delay="0"/>
                                          </p:stCondLst>
                                        </p:cTn>
                                        <p:tgtEl>
                                          <p:spTgt spid="30723">
                                            <p:txEl>
                                              <p:pRg st="2" end="2"/>
                                            </p:txEl>
                                          </p:spTgt>
                                        </p:tgtEl>
                                        <p:attrNameLst>
                                          <p:attrName>style.visibility</p:attrName>
                                        </p:attrNameLst>
                                      </p:cBhvr>
                                      <p:to>
                                        <p:strVal val="visible"/>
                                      </p:to>
                                    </p:set>
                                    <p:animEffect transition="in" filter="fade">
                                      <p:cBhvr>
                                        <p:cTn id="23" dur="500"/>
                                        <p:tgtEl>
                                          <p:spTgt spid="30723">
                                            <p:txEl>
                                              <p:pRg st="2" end="2"/>
                                            </p:txEl>
                                          </p:spTgt>
                                        </p:tgtEl>
                                      </p:cBhvr>
                                    </p:animEffect>
                                    <p:anim calcmode="lin" valueType="num">
                                      <p:cBhvr>
                                        <p:cTn id="24" dur="500" fill="hold"/>
                                        <p:tgtEl>
                                          <p:spTgt spid="30723">
                                            <p:txEl>
                                              <p:pRg st="2" end="2"/>
                                            </p:txEl>
                                          </p:spTgt>
                                        </p:tgtEl>
                                        <p:attrNameLst>
                                          <p:attrName>ppt_x</p:attrName>
                                        </p:attrNameLst>
                                      </p:cBhvr>
                                      <p:tavLst>
                                        <p:tav tm="0">
                                          <p:val>
                                            <p:strVal val="#ppt_x"/>
                                          </p:val>
                                        </p:tav>
                                        <p:tav tm="100000">
                                          <p:val>
                                            <p:strVal val="#ppt_x"/>
                                          </p:val>
                                        </p:tav>
                                      </p:tavLst>
                                    </p:anim>
                                    <p:anim calcmode="lin" valueType="num">
                                      <p:cBhvr>
                                        <p:cTn id="25" dur="500" fill="hold"/>
                                        <p:tgtEl>
                                          <p:spTgt spid="3072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36613"/>
            <a:ext cx="9144000" cy="51308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4100" name="Rectangle 2"/>
          <p:cNvSpPr>
            <a:spLocks noGrp="1"/>
          </p:cNvSpPr>
          <p:nvPr>
            <p:ph type="title"/>
          </p:nvPr>
        </p:nvSpPr>
        <p:spPr>
          <a:xfrm>
            <a:off x="0" y="-228600"/>
            <a:ext cx="9144000" cy="1143000"/>
          </a:xfrm>
        </p:spPr>
        <p:txBody>
          <a:bodyPr/>
          <a:lstStyle/>
          <a:p>
            <a:r>
              <a:rPr lang="en-US" sz="1900" smtClean="0">
                <a:solidFill>
                  <a:schemeClr val="bg1"/>
                </a:solidFill>
                <a:latin typeface="Trebuchet MS" pitchFamily="34" charset="0"/>
              </a:rPr>
              <a:t>Chapter 11: Fluvial Processes, Patterns and Landforms, &amp; Human Interaction</a:t>
            </a:r>
          </a:p>
        </p:txBody>
      </p:sp>
      <p:sp>
        <p:nvSpPr>
          <p:cNvPr id="6" name="Rounded Rectangle 5"/>
          <p:cNvSpPr/>
          <p:nvPr/>
        </p:nvSpPr>
        <p:spPr>
          <a:xfrm>
            <a:off x="683568" y="980728"/>
            <a:ext cx="7920880" cy="3816424"/>
          </a:xfrm>
          <a:prstGeom prst="roundRect">
            <a:avLst>
              <a:gd name="adj" fmla="val 6080"/>
            </a:avLst>
          </a:prstGeom>
          <a:solidFill>
            <a:srgbClr val="00B0F0">
              <a:alpha val="80000"/>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E"/>
          </a:p>
        </p:txBody>
      </p:sp>
      <p:sp>
        <p:nvSpPr>
          <p:cNvPr id="2" name="Rectangle 3"/>
          <p:cNvSpPr>
            <a:spLocks noGrp="1"/>
          </p:cNvSpPr>
          <p:nvPr>
            <p:ph type="body" idx="1"/>
          </p:nvPr>
        </p:nvSpPr>
        <p:spPr>
          <a:xfrm>
            <a:off x="827584" y="958213"/>
            <a:ext cx="7776864" cy="3816350"/>
          </a:xfrm>
        </p:spPr>
        <p:txBody>
          <a:bodyPr>
            <a:normAutofit fontScale="92500"/>
          </a:bodyPr>
          <a:lstStyle/>
          <a:p>
            <a:pPr marL="457200" indent="-457200">
              <a:lnSpc>
                <a:spcPct val="130000"/>
              </a:lnSpc>
              <a:buFont typeface="Arial" pitchFamily="34" charset="0"/>
              <a:buNone/>
              <a:defRPr/>
            </a:pPr>
            <a:r>
              <a:rPr lang="en-US" sz="2400" b="1" i="1" dirty="0" smtClean="0">
                <a:solidFill>
                  <a:schemeClr val="tx1">
                    <a:lumMod val="95000"/>
                    <a:lumOff val="5000"/>
                  </a:schemeClr>
                </a:solidFill>
                <a:latin typeface="Times New Roman" pitchFamily="18" charset="0"/>
                <a:cs typeface="Times New Roman" pitchFamily="18" charset="0"/>
              </a:rPr>
              <a:t>Important terms</a:t>
            </a:r>
            <a:r>
              <a:rPr lang="en-US" sz="2400" i="1" dirty="0" smtClean="0">
                <a:solidFill>
                  <a:schemeClr val="bg1"/>
                </a:solidFill>
                <a:latin typeface="Times New Roman" pitchFamily="18" charset="0"/>
                <a:cs typeface="Times New Roman" pitchFamily="18" charset="0"/>
              </a:rPr>
              <a:t/>
            </a:r>
            <a:br>
              <a:rPr lang="en-US" sz="2400" i="1" dirty="0" smtClean="0">
                <a:solidFill>
                  <a:schemeClr val="bg1"/>
                </a:solidFill>
                <a:latin typeface="Times New Roman" pitchFamily="18" charset="0"/>
                <a:cs typeface="Times New Roman" pitchFamily="18" charset="0"/>
              </a:rPr>
            </a:br>
            <a:endParaRPr lang="en-US" sz="2400" i="1" dirty="0" smtClean="0">
              <a:solidFill>
                <a:schemeClr val="bg1"/>
              </a:solidFill>
              <a:latin typeface="Times New Roman" pitchFamily="18" charset="0"/>
              <a:cs typeface="Times New Roman" pitchFamily="18" charset="0"/>
            </a:endParaRPr>
          </a:p>
          <a:p>
            <a:pPr lvl="1">
              <a:lnSpc>
                <a:spcPct val="90000"/>
              </a:lnSpc>
              <a:buClr>
                <a:schemeClr val="bg1"/>
              </a:buClr>
              <a:buFont typeface="Wingdings" pitchFamily="2" charset="2"/>
              <a:buChar char="§"/>
              <a:defRPr/>
            </a:pPr>
            <a:r>
              <a:rPr lang="en-US" sz="2400" b="1" dirty="0" smtClean="0">
                <a:solidFill>
                  <a:schemeClr val="bg1"/>
                </a:solidFill>
                <a:latin typeface="Times New Roman" pitchFamily="18" charset="0"/>
                <a:cs typeface="Times New Roman" pitchFamily="18" charset="0"/>
              </a:rPr>
              <a:t>Load</a:t>
            </a:r>
            <a:r>
              <a:rPr lang="en-US" sz="2400" dirty="0" smtClean="0">
                <a:solidFill>
                  <a:schemeClr val="bg1"/>
                </a:solidFill>
                <a:latin typeface="Times New Roman" pitchFamily="18" charset="0"/>
                <a:cs typeface="Times New Roman" pitchFamily="18" charset="0"/>
              </a:rPr>
              <a:t> – a river transports eroded ______________</a:t>
            </a:r>
          </a:p>
          <a:p>
            <a:pPr lvl="1">
              <a:lnSpc>
                <a:spcPct val="90000"/>
              </a:lnSpc>
              <a:buClr>
                <a:schemeClr val="bg1"/>
              </a:buClr>
              <a:buFont typeface="Wingdings" pitchFamily="2" charset="2"/>
              <a:buChar char="§"/>
              <a:defRPr/>
            </a:pPr>
            <a:r>
              <a:rPr lang="en-US" sz="2400" b="1" dirty="0" smtClean="0">
                <a:solidFill>
                  <a:schemeClr val="bg1"/>
                </a:solidFill>
                <a:latin typeface="Times New Roman" pitchFamily="18" charset="0"/>
                <a:cs typeface="Times New Roman" pitchFamily="18" charset="0"/>
              </a:rPr>
              <a:t>Source</a:t>
            </a:r>
            <a:r>
              <a:rPr lang="en-US" sz="2400" dirty="0" smtClean="0">
                <a:solidFill>
                  <a:schemeClr val="bg1"/>
                </a:solidFill>
                <a:latin typeface="Times New Roman" pitchFamily="18" charset="0"/>
                <a:cs typeface="Times New Roman" pitchFamily="18" charset="0"/>
              </a:rPr>
              <a:t> – where a river _____________</a:t>
            </a:r>
          </a:p>
          <a:p>
            <a:pPr lvl="1">
              <a:lnSpc>
                <a:spcPct val="90000"/>
              </a:lnSpc>
              <a:buClr>
                <a:schemeClr val="bg1"/>
              </a:buClr>
              <a:buFont typeface="Wingdings" pitchFamily="2" charset="2"/>
              <a:buChar char="§"/>
              <a:defRPr/>
            </a:pPr>
            <a:r>
              <a:rPr lang="en-US" sz="2400" b="1" dirty="0" smtClean="0">
                <a:solidFill>
                  <a:schemeClr val="bg1"/>
                </a:solidFill>
                <a:latin typeface="Times New Roman" pitchFamily="18" charset="0"/>
                <a:cs typeface="Times New Roman" pitchFamily="18" charset="0"/>
              </a:rPr>
              <a:t>Course</a:t>
            </a:r>
            <a:r>
              <a:rPr lang="en-US" sz="2400" dirty="0" smtClean="0">
                <a:solidFill>
                  <a:schemeClr val="bg1"/>
                </a:solidFill>
                <a:latin typeface="Times New Roman" pitchFamily="18" charset="0"/>
                <a:cs typeface="Times New Roman" pitchFamily="18" charset="0"/>
              </a:rPr>
              <a:t> – the _________ a river takes as it flows from an upland area down through its valley until it enters the sea</a:t>
            </a:r>
          </a:p>
          <a:p>
            <a:pPr lvl="1">
              <a:lnSpc>
                <a:spcPct val="90000"/>
              </a:lnSpc>
              <a:buClr>
                <a:schemeClr val="bg1"/>
              </a:buClr>
              <a:buFont typeface="Wingdings" pitchFamily="2" charset="2"/>
              <a:buChar char="§"/>
              <a:defRPr/>
            </a:pPr>
            <a:r>
              <a:rPr lang="en-US" sz="2400" b="1" dirty="0" smtClean="0">
                <a:solidFill>
                  <a:schemeClr val="bg1"/>
                </a:solidFill>
                <a:latin typeface="Times New Roman" pitchFamily="18" charset="0"/>
                <a:cs typeface="Times New Roman" pitchFamily="18" charset="0"/>
              </a:rPr>
              <a:t>Tributary</a:t>
            </a:r>
            <a:r>
              <a:rPr lang="en-US" sz="2400" dirty="0" smtClean="0">
                <a:solidFill>
                  <a:schemeClr val="bg1"/>
                </a:solidFill>
                <a:latin typeface="Times New Roman" pitchFamily="18" charset="0"/>
                <a:cs typeface="Times New Roman" pitchFamily="18" charset="0"/>
              </a:rPr>
              <a:t> – a stream/river which ________ a larger river</a:t>
            </a:r>
          </a:p>
          <a:p>
            <a:pPr lvl="1">
              <a:lnSpc>
                <a:spcPct val="90000"/>
              </a:lnSpc>
              <a:buClr>
                <a:schemeClr val="bg1"/>
              </a:buClr>
              <a:buFont typeface="Wingdings" pitchFamily="2" charset="2"/>
              <a:buChar char="§"/>
              <a:defRPr/>
            </a:pPr>
            <a:r>
              <a:rPr lang="en-US" sz="2400" b="1" dirty="0" smtClean="0">
                <a:solidFill>
                  <a:schemeClr val="bg1"/>
                </a:solidFill>
                <a:latin typeface="Times New Roman" pitchFamily="18" charset="0"/>
                <a:cs typeface="Times New Roman" pitchFamily="18" charset="0"/>
              </a:rPr>
              <a:t>Mouth</a:t>
            </a:r>
            <a:r>
              <a:rPr lang="en-US" sz="2400" dirty="0" smtClean="0">
                <a:solidFill>
                  <a:schemeClr val="bg1"/>
                </a:solidFill>
                <a:latin typeface="Times New Roman" pitchFamily="18" charset="0"/>
                <a:cs typeface="Times New Roman" pitchFamily="18" charset="0"/>
              </a:rPr>
              <a:t> – the place where a river ________ the sea or lake</a:t>
            </a:r>
          </a:p>
        </p:txBody>
      </p:sp>
    </p:spTree>
    <p:extLst>
      <p:ext uri="{BB962C8B-B14F-4D97-AF65-F5344CB8AC3E}">
        <p14:creationId xmlns:p14="http://schemas.microsoft.com/office/powerpoint/2010/main" val="337305065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7"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anim calcmode="lin" valueType="num">
                                      <p:cBhvr>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7" presetClass="entr" presetSubtype="0"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fade">
                                      <p:cBhvr>
                                        <p:cTn id="19" dur="500"/>
                                        <p:tgtEl>
                                          <p:spTgt spid="2">
                                            <p:txEl>
                                              <p:pRg st="2" end="2"/>
                                            </p:txEl>
                                          </p:spTgt>
                                        </p:tgtEl>
                                      </p:cBhvr>
                                    </p:animEffect>
                                    <p:anim calcmode="lin" valueType="num">
                                      <p:cBhvr>
                                        <p:cTn id="20"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1" dur="5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47" presetClass="entr" presetSubtype="0" fill="hold" nodeType="clickEffect">
                                  <p:stCondLst>
                                    <p:cond delay="0"/>
                                  </p:stCondLst>
                                  <p:childTnLst>
                                    <p:set>
                                      <p:cBhvr>
                                        <p:cTn id="25" dur="1" fill="hold">
                                          <p:stCondLst>
                                            <p:cond delay="0"/>
                                          </p:stCondLst>
                                        </p:cTn>
                                        <p:tgtEl>
                                          <p:spTgt spid="2">
                                            <p:txEl>
                                              <p:pRg st="3" end="3"/>
                                            </p:txEl>
                                          </p:spTgt>
                                        </p:tgtEl>
                                        <p:attrNameLst>
                                          <p:attrName>style.visibility</p:attrName>
                                        </p:attrNameLst>
                                      </p:cBhvr>
                                      <p:to>
                                        <p:strVal val="visible"/>
                                      </p:to>
                                    </p:set>
                                    <p:animEffect transition="in" filter="fade">
                                      <p:cBhvr>
                                        <p:cTn id="26" dur="500"/>
                                        <p:tgtEl>
                                          <p:spTgt spid="2">
                                            <p:txEl>
                                              <p:pRg st="3" end="3"/>
                                            </p:txEl>
                                          </p:spTgt>
                                        </p:tgtEl>
                                      </p:cBhvr>
                                    </p:animEffect>
                                    <p:anim calcmode="lin" valueType="num">
                                      <p:cBhvr>
                                        <p:cTn id="27"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8" dur="5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47" presetClass="entr" presetSubtype="0" fill="hold" nodeType="clickEffect">
                                  <p:stCondLst>
                                    <p:cond delay="0"/>
                                  </p:stCondLst>
                                  <p:childTnLst>
                                    <p:set>
                                      <p:cBhvr>
                                        <p:cTn id="32" dur="1" fill="hold">
                                          <p:stCondLst>
                                            <p:cond delay="0"/>
                                          </p:stCondLst>
                                        </p:cTn>
                                        <p:tgtEl>
                                          <p:spTgt spid="2">
                                            <p:txEl>
                                              <p:pRg st="4" end="4"/>
                                            </p:txEl>
                                          </p:spTgt>
                                        </p:tgtEl>
                                        <p:attrNameLst>
                                          <p:attrName>style.visibility</p:attrName>
                                        </p:attrNameLst>
                                      </p:cBhvr>
                                      <p:to>
                                        <p:strVal val="visible"/>
                                      </p:to>
                                    </p:set>
                                    <p:animEffect transition="in" filter="fade">
                                      <p:cBhvr>
                                        <p:cTn id="33" dur="500"/>
                                        <p:tgtEl>
                                          <p:spTgt spid="2">
                                            <p:txEl>
                                              <p:pRg st="4" end="4"/>
                                            </p:txEl>
                                          </p:spTgt>
                                        </p:tgtEl>
                                      </p:cBhvr>
                                    </p:animEffect>
                                    <p:anim calcmode="lin" valueType="num">
                                      <p:cBhvr>
                                        <p:cTn id="34"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5" dur="5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47" presetClass="entr" presetSubtype="0" fill="hold" nodeType="clickEffect">
                                  <p:stCondLst>
                                    <p:cond delay="0"/>
                                  </p:stCondLst>
                                  <p:childTnLst>
                                    <p:set>
                                      <p:cBhvr>
                                        <p:cTn id="39" dur="1" fill="hold">
                                          <p:stCondLst>
                                            <p:cond delay="0"/>
                                          </p:stCondLst>
                                        </p:cTn>
                                        <p:tgtEl>
                                          <p:spTgt spid="2">
                                            <p:txEl>
                                              <p:pRg st="5" end="5"/>
                                            </p:txEl>
                                          </p:spTgt>
                                        </p:tgtEl>
                                        <p:attrNameLst>
                                          <p:attrName>style.visibility</p:attrName>
                                        </p:attrNameLst>
                                      </p:cBhvr>
                                      <p:to>
                                        <p:strVal val="visible"/>
                                      </p:to>
                                    </p:set>
                                    <p:animEffect transition="in" filter="fade">
                                      <p:cBhvr>
                                        <p:cTn id="40" dur="500"/>
                                        <p:tgtEl>
                                          <p:spTgt spid="2">
                                            <p:txEl>
                                              <p:pRg st="5" end="5"/>
                                            </p:txEl>
                                          </p:spTgt>
                                        </p:tgtEl>
                                      </p:cBhvr>
                                    </p:animEffect>
                                    <p:anim calcmode="lin" valueType="num">
                                      <p:cBhvr>
                                        <p:cTn id="41"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2" dur="5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3089" y="2967335"/>
            <a:ext cx="8957837"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Human interaction with rivers</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34715210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285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le 3"/>
          <p:cNvSpPr/>
          <p:nvPr/>
        </p:nvSpPr>
        <p:spPr>
          <a:xfrm>
            <a:off x="323850" y="1196975"/>
            <a:ext cx="8351838" cy="4679950"/>
          </a:xfrm>
          <a:prstGeom prst="roundRect">
            <a:avLst>
              <a:gd name="adj" fmla="val 6080"/>
            </a:avLst>
          </a:prstGeom>
          <a:solidFill>
            <a:srgbClr val="00B0F0">
              <a:alpha val="80000"/>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E"/>
          </a:p>
        </p:txBody>
      </p:sp>
      <p:sp>
        <p:nvSpPr>
          <p:cNvPr id="31747" name="Rectangle 3"/>
          <p:cNvSpPr>
            <a:spLocks noGrp="1"/>
          </p:cNvSpPr>
          <p:nvPr>
            <p:ph type="body" idx="1"/>
          </p:nvPr>
        </p:nvSpPr>
        <p:spPr>
          <a:xfrm>
            <a:off x="315913" y="750888"/>
            <a:ext cx="8143875" cy="5486400"/>
          </a:xfrm>
        </p:spPr>
        <p:txBody>
          <a:bodyPr/>
          <a:lstStyle/>
          <a:p>
            <a:pPr marL="609600" indent="-609600">
              <a:lnSpc>
                <a:spcPct val="130000"/>
              </a:lnSpc>
              <a:buFont typeface="Arial" pitchFamily="34" charset="0"/>
              <a:buNone/>
              <a:defRPr/>
            </a:pPr>
            <a:r>
              <a:rPr lang="en-US" sz="2000" i="1" dirty="0" smtClean="0">
                <a:solidFill>
                  <a:schemeClr val="bg1"/>
                </a:solidFill>
                <a:latin typeface="Trebuchet MS" pitchFamily="34" charset="0"/>
              </a:rPr>
              <a:t>Impact of human activity on river processes</a:t>
            </a:r>
          </a:p>
          <a:p>
            <a:pPr marL="615950" indent="-558800">
              <a:lnSpc>
                <a:spcPct val="90000"/>
              </a:lnSpc>
              <a:buFont typeface="Arial" pitchFamily="34" charset="0"/>
              <a:buNone/>
              <a:defRPr/>
            </a:pPr>
            <a:r>
              <a:rPr lang="en-US" sz="2000" dirty="0" smtClean="0">
                <a:solidFill>
                  <a:schemeClr val="bg1"/>
                </a:solidFill>
                <a:latin typeface="+mj-lt"/>
              </a:rPr>
              <a:t>1.  Hydro-electric dams</a:t>
            </a:r>
          </a:p>
          <a:p>
            <a:pPr marL="1022350" lvl="1" indent="-508000">
              <a:lnSpc>
                <a:spcPct val="90000"/>
              </a:lnSpc>
              <a:buFont typeface="Arial" pitchFamily="34" charset="0"/>
              <a:buNone/>
              <a:defRPr/>
            </a:pPr>
            <a:r>
              <a:rPr lang="en-US" sz="2000" b="1" dirty="0" smtClean="0">
                <a:solidFill>
                  <a:schemeClr val="bg1"/>
                </a:solidFill>
                <a:latin typeface="+mj-lt"/>
              </a:rPr>
              <a:t>Positive</a:t>
            </a:r>
            <a:endParaRPr lang="en-US" sz="2000" dirty="0" smtClean="0">
              <a:solidFill>
                <a:schemeClr val="bg1"/>
              </a:solidFill>
              <a:latin typeface="+mj-lt"/>
            </a:endParaRPr>
          </a:p>
          <a:p>
            <a:pPr lvl="1">
              <a:lnSpc>
                <a:spcPct val="90000"/>
              </a:lnSpc>
              <a:buClr>
                <a:schemeClr val="bg1"/>
              </a:buClr>
              <a:buFont typeface="Wingdings" pitchFamily="2" charset="2"/>
              <a:buChar char="§"/>
              <a:defRPr/>
            </a:pPr>
            <a:r>
              <a:rPr lang="en-US" sz="2000" dirty="0" smtClean="0">
                <a:solidFill>
                  <a:schemeClr val="bg1"/>
                </a:solidFill>
                <a:latin typeface="+mj-lt"/>
              </a:rPr>
              <a:t>Generation of electricity</a:t>
            </a:r>
          </a:p>
          <a:p>
            <a:pPr lvl="1">
              <a:lnSpc>
                <a:spcPct val="90000"/>
              </a:lnSpc>
              <a:buClr>
                <a:schemeClr val="bg1"/>
              </a:buClr>
              <a:buFont typeface="Wingdings" pitchFamily="2" charset="2"/>
              <a:buChar char="§"/>
              <a:defRPr/>
            </a:pPr>
            <a:r>
              <a:rPr lang="en-US" sz="2000" dirty="0" smtClean="0">
                <a:solidFill>
                  <a:schemeClr val="bg1"/>
                </a:solidFill>
                <a:latin typeface="+mj-lt"/>
              </a:rPr>
              <a:t>Supply of water</a:t>
            </a:r>
          </a:p>
          <a:p>
            <a:pPr lvl="1">
              <a:lnSpc>
                <a:spcPct val="90000"/>
              </a:lnSpc>
              <a:buClr>
                <a:schemeClr val="bg1"/>
              </a:buClr>
              <a:buFont typeface="Wingdings" pitchFamily="2" charset="2"/>
              <a:buChar char="§"/>
              <a:defRPr/>
            </a:pPr>
            <a:r>
              <a:rPr lang="en-US" sz="2000" dirty="0" smtClean="0">
                <a:solidFill>
                  <a:schemeClr val="bg1"/>
                </a:solidFill>
                <a:latin typeface="+mj-lt"/>
              </a:rPr>
              <a:t>Controlling the effects of flooding</a:t>
            </a:r>
          </a:p>
          <a:p>
            <a:pPr lvl="1">
              <a:lnSpc>
                <a:spcPct val="90000"/>
              </a:lnSpc>
              <a:buClr>
                <a:schemeClr val="bg1"/>
              </a:buClr>
              <a:buFont typeface="Wingdings" pitchFamily="2" charset="2"/>
              <a:buChar char="§"/>
              <a:defRPr/>
            </a:pPr>
            <a:r>
              <a:rPr lang="en-US" sz="2000" dirty="0" smtClean="0">
                <a:solidFill>
                  <a:schemeClr val="bg1"/>
                </a:solidFill>
                <a:latin typeface="+mj-lt"/>
              </a:rPr>
              <a:t>The reservoir can be used for recreational purposes </a:t>
            </a:r>
            <a:br>
              <a:rPr lang="en-US" sz="2000" dirty="0" smtClean="0">
                <a:solidFill>
                  <a:schemeClr val="bg1"/>
                </a:solidFill>
                <a:latin typeface="+mj-lt"/>
              </a:rPr>
            </a:br>
            <a:r>
              <a:rPr lang="en-US" sz="2000" dirty="0" smtClean="0">
                <a:solidFill>
                  <a:schemeClr val="bg1"/>
                </a:solidFill>
                <a:latin typeface="+mj-lt"/>
              </a:rPr>
              <a:t>and also for aquaculture</a:t>
            </a:r>
          </a:p>
          <a:p>
            <a:pPr marL="1022350" lvl="1" indent="-508000">
              <a:lnSpc>
                <a:spcPct val="90000"/>
              </a:lnSpc>
              <a:buFont typeface="Arial" pitchFamily="34" charset="0"/>
              <a:buNone/>
              <a:defRPr/>
            </a:pPr>
            <a:r>
              <a:rPr lang="en-US" sz="2000" b="1" dirty="0" smtClean="0">
                <a:solidFill>
                  <a:schemeClr val="bg1"/>
                </a:solidFill>
                <a:latin typeface="+mj-lt"/>
              </a:rPr>
              <a:t>Negative</a:t>
            </a:r>
            <a:endParaRPr lang="en-US" sz="2000" dirty="0" smtClean="0">
              <a:solidFill>
                <a:schemeClr val="bg1"/>
              </a:solidFill>
              <a:latin typeface="+mj-lt"/>
            </a:endParaRPr>
          </a:p>
          <a:p>
            <a:pPr lvl="1">
              <a:lnSpc>
                <a:spcPct val="90000"/>
              </a:lnSpc>
              <a:buClr>
                <a:schemeClr val="bg1"/>
              </a:buClr>
              <a:buFont typeface="Wingdings" pitchFamily="2" charset="2"/>
              <a:buChar char="§"/>
              <a:defRPr/>
            </a:pPr>
            <a:r>
              <a:rPr lang="en-US" sz="2000" dirty="0" smtClean="0">
                <a:solidFill>
                  <a:schemeClr val="bg1"/>
                </a:solidFill>
                <a:latin typeface="+mj-lt"/>
              </a:rPr>
              <a:t>Relocation of people</a:t>
            </a:r>
          </a:p>
          <a:p>
            <a:pPr lvl="1">
              <a:lnSpc>
                <a:spcPct val="90000"/>
              </a:lnSpc>
              <a:buClr>
                <a:schemeClr val="bg1"/>
              </a:buClr>
              <a:buFont typeface="Wingdings" pitchFamily="2" charset="2"/>
              <a:buChar char="§"/>
              <a:defRPr/>
            </a:pPr>
            <a:r>
              <a:rPr lang="en-US" sz="2000" dirty="0" smtClean="0">
                <a:solidFill>
                  <a:schemeClr val="bg1"/>
                </a:solidFill>
                <a:latin typeface="+mj-lt"/>
              </a:rPr>
              <a:t>Natural flooding does not occur down river</a:t>
            </a:r>
          </a:p>
          <a:p>
            <a:pPr lvl="1">
              <a:lnSpc>
                <a:spcPct val="90000"/>
              </a:lnSpc>
              <a:buClr>
                <a:schemeClr val="bg1"/>
              </a:buClr>
              <a:buFont typeface="Wingdings" pitchFamily="2" charset="2"/>
              <a:buChar char="§"/>
              <a:defRPr/>
            </a:pPr>
            <a:r>
              <a:rPr lang="en-US" sz="2000" dirty="0" smtClean="0">
                <a:solidFill>
                  <a:schemeClr val="bg1"/>
                </a:solidFill>
                <a:latin typeface="+mj-lt"/>
              </a:rPr>
              <a:t>Reduction in the number of species living in the river ecosystem</a:t>
            </a:r>
          </a:p>
        </p:txBody>
      </p:sp>
      <p:sp>
        <p:nvSpPr>
          <p:cNvPr id="30725" name="Rectangle 2"/>
          <p:cNvSpPr>
            <a:spLocks noGrp="1"/>
          </p:cNvSpPr>
          <p:nvPr>
            <p:ph type="title"/>
          </p:nvPr>
        </p:nvSpPr>
        <p:spPr>
          <a:xfrm>
            <a:off x="0" y="-228600"/>
            <a:ext cx="9144000" cy="1143000"/>
          </a:xfrm>
        </p:spPr>
        <p:txBody>
          <a:bodyPr/>
          <a:lstStyle/>
          <a:p>
            <a:r>
              <a:rPr lang="en-US" sz="1900" smtClean="0">
                <a:solidFill>
                  <a:srgbClr val="002060"/>
                </a:solidFill>
                <a:latin typeface="Trebuchet MS" pitchFamily="34" charset="0"/>
              </a:rPr>
              <a:t>Chapter 11: Fluvial Processes, Patterns and Landforms, &amp; Human Interaction</a:t>
            </a:r>
          </a:p>
        </p:txBody>
      </p:sp>
    </p:spTree>
    <p:extLst>
      <p:ext uri="{BB962C8B-B14F-4D97-AF65-F5344CB8AC3E}">
        <p14:creationId xmlns:p14="http://schemas.microsoft.com/office/powerpoint/2010/main" val="202479979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31747">
                                            <p:txEl>
                                              <p:pRg st="0" end="0"/>
                                            </p:txEl>
                                          </p:spTgt>
                                        </p:tgtEl>
                                        <p:attrNameLst>
                                          <p:attrName>style.visibility</p:attrName>
                                        </p:attrNameLst>
                                      </p:cBhvr>
                                      <p:to>
                                        <p:strVal val="visible"/>
                                      </p:to>
                                    </p:set>
                                    <p:animEffect transition="in" filter="fade">
                                      <p:cBhvr>
                                        <p:cTn id="11" dur="500"/>
                                        <p:tgtEl>
                                          <p:spTgt spid="31747">
                                            <p:txEl>
                                              <p:pRg st="0" end="0"/>
                                            </p:txEl>
                                          </p:spTgt>
                                        </p:tgtEl>
                                      </p:cBhvr>
                                    </p:animEffect>
                                  </p:childTnLst>
                                </p:cTn>
                              </p:par>
                            </p:childTnLst>
                          </p:cTn>
                        </p:par>
                        <p:par>
                          <p:cTn id="12" fill="hold" nodeType="after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7" presetClass="entr" presetSubtype="0" fill="hold" nodeType="clickEffect">
                                  <p:stCondLst>
                                    <p:cond delay="0"/>
                                  </p:stCondLst>
                                  <p:childTnLst>
                                    <p:set>
                                      <p:cBhvr>
                                        <p:cTn id="19" dur="1" fill="hold">
                                          <p:stCondLst>
                                            <p:cond delay="0"/>
                                          </p:stCondLst>
                                        </p:cTn>
                                        <p:tgtEl>
                                          <p:spTgt spid="31747">
                                            <p:txEl>
                                              <p:pRg st="1" end="1"/>
                                            </p:txEl>
                                          </p:spTgt>
                                        </p:tgtEl>
                                        <p:attrNameLst>
                                          <p:attrName>style.visibility</p:attrName>
                                        </p:attrNameLst>
                                      </p:cBhvr>
                                      <p:to>
                                        <p:strVal val="visible"/>
                                      </p:to>
                                    </p:set>
                                    <p:animEffect transition="in" filter="fade">
                                      <p:cBhvr>
                                        <p:cTn id="20" dur="500"/>
                                        <p:tgtEl>
                                          <p:spTgt spid="31747">
                                            <p:txEl>
                                              <p:pRg st="1" end="1"/>
                                            </p:txEl>
                                          </p:spTgt>
                                        </p:tgtEl>
                                      </p:cBhvr>
                                    </p:animEffect>
                                    <p:anim calcmode="lin" valueType="num">
                                      <p:cBhvr>
                                        <p:cTn id="21" dur="500" fill="hold"/>
                                        <p:tgtEl>
                                          <p:spTgt spid="31747">
                                            <p:txEl>
                                              <p:pRg st="1" end="1"/>
                                            </p:txEl>
                                          </p:spTgt>
                                        </p:tgtEl>
                                        <p:attrNameLst>
                                          <p:attrName>ppt_x</p:attrName>
                                        </p:attrNameLst>
                                      </p:cBhvr>
                                      <p:tavLst>
                                        <p:tav tm="0">
                                          <p:val>
                                            <p:strVal val="#ppt_x"/>
                                          </p:val>
                                        </p:tav>
                                        <p:tav tm="100000">
                                          <p:val>
                                            <p:strVal val="#ppt_x"/>
                                          </p:val>
                                        </p:tav>
                                      </p:tavLst>
                                    </p:anim>
                                    <p:anim calcmode="lin" valueType="num">
                                      <p:cBhvr>
                                        <p:cTn id="22" dur="500" fill="hold"/>
                                        <p:tgtEl>
                                          <p:spTgt spid="3174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47" presetClass="entr" presetSubtype="0" fill="hold" nodeType="clickEffect">
                                  <p:stCondLst>
                                    <p:cond delay="0"/>
                                  </p:stCondLst>
                                  <p:childTnLst>
                                    <p:set>
                                      <p:cBhvr>
                                        <p:cTn id="26" dur="1" fill="hold">
                                          <p:stCondLst>
                                            <p:cond delay="0"/>
                                          </p:stCondLst>
                                        </p:cTn>
                                        <p:tgtEl>
                                          <p:spTgt spid="31747">
                                            <p:txEl>
                                              <p:pRg st="2" end="2"/>
                                            </p:txEl>
                                          </p:spTgt>
                                        </p:tgtEl>
                                        <p:attrNameLst>
                                          <p:attrName>style.visibility</p:attrName>
                                        </p:attrNameLst>
                                      </p:cBhvr>
                                      <p:to>
                                        <p:strVal val="visible"/>
                                      </p:to>
                                    </p:set>
                                    <p:animEffect transition="in" filter="fade">
                                      <p:cBhvr>
                                        <p:cTn id="27" dur="500"/>
                                        <p:tgtEl>
                                          <p:spTgt spid="31747">
                                            <p:txEl>
                                              <p:pRg st="2" end="2"/>
                                            </p:txEl>
                                          </p:spTgt>
                                        </p:tgtEl>
                                      </p:cBhvr>
                                    </p:animEffect>
                                    <p:anim calcmode="lin" valueType="num">
                                      <p:cBhvr>
                                        <p:cTn id="28" dur="500" fill="hold"/>
                                        <p:tgtEl>
                                          <p:spTgt spid="31747">
                                            <p:txEl>
                                              <p:pRg st="2" end="2"/>
                                            </p:txEl>
                                          </p:spTgt>
                                        </p:tgtEl>
                                        <p:attrNameLst>
                                          <p:attrName>ppt_x</p:attrName>
                                        </p:attrNameLst>
                                      </p:cBhvr>
                                      <p:tavLst>
                                        <p:tav tm="0">
                                          <p:val>
                                            <p:strVal val="#ppt_x"/>
                                          </p:val>
                                        </p:tav>
                                        <p:tav tm="100000">
                                          <p:val>
                                            <p:strVal val="#ppt_x"/>
                                          </p:val>
                                        </p:tav>
                                      </p:tavLst>
                                    </p:anim>
                                    <p:anim calcmode="lin" valueType="num">
                                      <p:cBhvr>
                                        <p:cTn id="29" dur="500" fill="hold"/>
                                        <p:tgtEl>
                                          <p:spTgt spid="3174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47" presetClass="entr" presetSubtype="0" fill="hold" nodeType="clickEffect">
                                  <p:stCondLst>
                                    <p:cond delay="0"/>
                                  </p:stCondLst>
                                  <p:childTnLst>
                                    <p:set>
                                      <p:cBhvr>
                                        <p:cTn id="33" dur="1" fill="hold">
                                          <p:stCondLst>
                                            <p:cond delay="0"/>
                                          </p:stCondLst>
                                        </p:cTn>
                                        <p:tgtEl>
                                          <p:spTgt spid="31747">
                                            <p:txEl>
                                              <p:pRg st="3" end="3"/>
                                            </p:txEl>
                                          </p:spTgt>
                                        </p:tgtEl>
                                        <p:attrNameLst>
                                          <p:attrName>style.visibility</p:attrName>
                                        </p:attrNameLst>
                                      </p:cBhvr>
                                      <p:to>
                                        <p:strVal val="visible"/>
                                      </p:to>
                                    </p:set>
                                    <p:animEffect transition="in" filter="fade">
                                      <p:cBhvr>
                                        <p:cTn id="34" dur="500"/>
                                        <p:tgtEl>
                                          <p:spTgt spid="31747">
                                            <p:txEl>
                                              <p:pRg st="3" end="3"/>
                                            </p:txEl>
                                          </p:spTgt>
                                        </p:tgtEl>
                                      </p:cBhvr>
                                    </p:animEffect>
                                    <p:anim calcmode="lin" valueType="num">
                                      <p:cBhvr>
                                        <p:cTn id="35" dur="500" fill="hold"/>
                                        <p:tgtEl>
                                          <p:spTgt spid="31747">
                                            <p:txEl>
                                              <p:pRg st="3" end="3"/>
                                            </p:txEl>
                                          </p:spTgt>
                                        </p:tgtEl>
                                        <p:attrNameLst>
                                          <p:attrName>ppt_x</p:attrName>
                                        </p:attrNameLst>
                                      </p:cBhvr>
                                      <p:tavLst>
                                        <p:tav tm="0">
                                          <p:val>
                                            <p:strVal val="#ppt_x"/>
                                          </p:val>
                                        </p:tav>
                                        <p:tav tm="100000">
                                          <p:val>
                                            <p:strVal val="#ppt_x"/>
                                          </p:val>
                                        </p:tav>
                                      </p:tavLst>
                                    </p:anim>
                                    <p:anim calcmode="lin" valueType="num">
                                      <p:cBhvr>
                                        <p:cTn id="36" dur="500" fill="hold"/>
                                        <p:tgtEl>
                                          <p:spTgt spid="3174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47" presetClass="entr" presetSubtype="0" fill="hold" nodeType="clickEffect">
                                  <p:stCondLst>
                                    <p:cond delay="0"/>
                                  </p:stCondLst>
                                  <p:childTnLst>
                                    <p:set>
                                      <p:cBhvr>
                                        <p:cTn id="40" dur="1" fill="hold">
                                          <p:stCondLst>
                                            <p:cond delay="0"/>
                                          </p:stCondLst>
                                        </p:cTn>
                                        <p:tgtEl>
                                          <p:spTgt spid="31747">
                                            <p:txEl>
                                              <p:pRg st="4" end="4"/>
                                            </p:txEl>
                                          </p:spTgt>
                                        </p:tgtEl>
                                        <p:attrNameLst>
                                          <p:attrName>style.visibility</p:attrName>
                                        </p:attrNameLst>
                                      </p:cBhvr>
                                      <p:to>
                                        <p:strVal val="visible"/>
                                      </p:to>
                                    </p:set>
                                    <p:animEffect transition="in" filter="fade">
                                      <p:cBhvr>
                                        <p:cTn id="41" dur="500"/>
                                        <p:tgtEl>
                                          <p:spTgt spid="31747">
                                            <p:txEl>
                                              <p:pRg st="4" end="4"/>
                                            </p:txEl>
                                          </p:spTgt>
                                        </p:tgtEl>
                                      </p:cBhvr>
                                    </p:animEffect>
                                    <p:anim calcmode="lin" valueType="num">
                                      <p:cBhvr>
                                        <p:cTn id="42" dur="500" fill="hold"/>
                                        <p:tgtEl>
                                          <p:spTgt spid="31747">
                                            <p:txEl>
                                              <p:pRg st="4" end="4"/>
                                            </p:txEl>
                                          </p:spTgt>
                                        </p:tgtEl>
                                        <p:attrNameLst>
                                          <p:attrName>ppt_x</p:attrName>
                                        </p:attrNameLst>
                                      </p:cBhvr>
                                      <p:tavLst>
                                        <p:tav tm="0">
                                          <p:val>
                                            <p:strVal val="#ppt_x"/>
                                          </p:val>
                                        </p:tav>
                                        <p:tav tm="100000">
                                          <p:val>
                                            <p:strVal val="#ppt_x"/>
                                          </p:val>
                                        </p:tav>
                                      </p:tavLst>
                                    </p:anim>
                                    <p:anim calcmode="lin" valueType="num">
                                      <p:cBhvr>
                                        <p:cTn id="43" dur="500" fill="hold"/>
                                        <p:tgtEl>
                                          <p:spTgt spid="3174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47" presetClass="entr" presetSubtype="0" fill="hold" nodeType="clickEffect">
                                  <p:stCondLst>
                                    <p:cond delay="0"/>
                                  </p:stCondLst>
                                  <p:childTnLst>
                                    <p:set>
                                      <p:cBhvr>
                                        <p:cTn id="47" dur="1" fill="hold">
                                          <p:stCondLst>
                                            <p:cond delay="0"/>
                                          </p:stCondLst>
                                        </p:cTn>
                                        <p:tgtEl>
                                          <p:spTgt spid="31747">
                                            <p:txEl>
                                              <p:pRg st="5" end="5"/>
                                            </p:txEl>
                                          </p:spTgt>
                                        </p:tgtEl>
                                        <p:attrNameLst>
                                          <p:attrName>style.visibility</p:attrName>
                                        </p:attrNameLst>
                                      </p:cBhvr>
                                      <p:to>
                                        <p:strVal val="visible"/>
                                      </p:to>
                                    </p:set>
                                    <p:animEffect transition="in" filter="fade">
                                      <p:cBhvr>
                                        <p:cTn id="48" dur="500"/>
                                        <p:tgtEl>
                                          <p:spTgt spid="31747">
                                            <p:txEl>
                                              <p:pRg st="5" end="5"/>
                                            </p:txEl>
                                          </p:spTgt>
                                        </p:tgtEl>
                                      </p:cBhvr>
                                    </p:animEffect>
                                    <p:anim calcmode="lin" valueType="num">
                                      <p:cBhvr>
                                        <p:cTn id="49" dur="500" fill="hold"/>
                                        <p:tgtEl>
                                          <p:spTgt spid="31747">
                                            <p:txEl>
                                              <p:pRg st="5" end="5"/>
                                            </p:txEl>
                                          </p:spTgt>
                                        </p:tgtEl>
                                        <p:attrNameLst>
                                          <p:attrName>ppt_x</p:attrName>
                                        </p:attrNameLst>
                                      </p:cBhvr>
                                      <p:tavLst>
                                        <p:tav tm="0">
                                          <p:val>
                                            <p:strVal val="#ppt_x"/>
                                          </p:val>
                                        </p:tav>
                                        <p:tav tm="100000">
                                          <p:val>
                                            <p:strVal val="#ppt_x"/>
                                          </p:val>
                                        </p:tav>
                                      </p:tavLst>
                                    </p:anim>
                                    <p:anim calcmode="lin" valueType="num">
                                      <p:cBhvr>
                                        <p:cTn id="50" dur="500" fill="hold"/>
                                        <p:tgtEl>
                                          <p:spTgt spid="3174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47" presetClass="entr" presetSubtype="0" fill="hold" nodeType="clickEffect">
                                  <p:stCondLst>
                                    <p:cond delay="0"/>
                                  </p:stCondLst>
                                  <p:childTnLst>
                                    <p:set>
                                      <p:cBhvr>
                                        <p:cTn id="54" dur="1" fill="hold">
                                          <p:stCondLst>
                                            <p:cond delay="0"/>
                                          </p:stCondLst>
                                        </p:cTn>
                                        <p:tgtEl>
                                          <p:spTgt spid="31747">
                                            <p:txEl>
                                              <p:pRg st="6" end="6"/>
                                            </p:txEl>
                                          </p:spTgt>
                                        </p:tgtEl>
                                        <p:attrNameLst>
                                          <p:attrName>style.visibility</p:attrName>
                                        </p:attrNameLst>
                                      </p:cBhvr>
                                      <p:to>
                                        <p:strVal val="visible"/>
                                      </p:to>
                                    </p:set>
                                    <p:animEffect transition="in" filter="fade">
                                      <p:cBhvr>
                                        <p:cTn id="55" dur="500"/>
                                        <p:tgtEl>
                                          <p:spTgt spid="31747">
                                            <p:txEl>
                                              <p:pRg st="6" end="6"/>
                                            </p:txEl>
                                          </p:spTgt>
                                        </p:tgtEl>
                                      </p:cBhvr>
                                    </p:animEffect>
                                    <p:anim calcmode="lin" valueType="num">
                                      <p:cBhvr>
                                        <p:cTn id="56" dur="500" fill="hold"/>
                                        <p:tgtEl>
                                          <p:spTgt spid="31747">
                                            <p:txEl>
                                              <p:pRg st="6" end="6"/>
                                            </p:txEl>
                                          </p:spTgt>
                                        </p:tgtEl>
                                        <p:attrNameLst>
                                          <p:attrName>ppt_x</p:attrName>
                                        </p:attrNameLst>
                                      </p:cBhvr>
                                      <p:tavLst>
                                        <p:tav tm="0">
                                          <p:val>
                                            <p:strVal val="#ppt_x"/>
                                          </p:val>
                                        </p:tav>
                                        <p:tav tm="100000">
                                          <p:val>
                                            <p:strVal val="#ppt_x"/>
                                          </p:val>
                                        </p:tav>
                                      </p:tavLst>
                                    </p:anim>
                                    <p:anim calcmode="lin" valueType="num">
                                      <p:cBhvr>
                                        <p:cTn id="57" dur="500" fill="hold"/>
                                        <p:tgtEl>
                                          <p:spTgt spid="31747">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8" fill="hold" nodeType="clickPar">
                      <p:stCondLst>
                        <p:cond delay="indefinite"/>
                      </p:stCondLst>
                      <p:childTnLst>
                        <p:par>
                          <p:cTn id="59" fill="hold" nodeType="withGroup">
                            <p:stCondLst>
                              <p:cond delay="0"/>
                            </p:stCondLst>
                            <p:childTnLst>
                              <p:par>
                                <p:cTn id="60" presetID="47" presetClass="entr" presetSubtype="0" fill="hold" nodeType="clickEffect">
                                  <p:stCondLst>
                                    <p:cond delay="0"/>
                                  </p:stCondLst>
                                  <p:childTnLst>
                                    <p:set>
                                      <p:cBhvr>
                                        <p:cTn id="61" dur="1" fill="hold">
                                          <p:stCondLst>
                                            <p:cond delay="0"/>
                                          </p:stCondLst>
                                        </p:cTn>
                                        <p:tgtEl>
                                          <p:spTgt spid="31747">
                                            <p:txEl>
                                              <p:pRg st="7" end="7"/>
                                            </p:txEl>
                                          </p:spTgt>
                                        </p:tgtEl>
                                        <p:attrNameLst>
                                          <p:attrName>style.visibility</p:attrName>
                                        </p:attrNameLst>
                                      </p:cBhvr>
                                      <p:to>
                                        <p:strVal val="visible"/>
                                      </p:to>
                                    </p:set>
                                    <p:animEffect transition="in" filter="fade">
                                      <p:cBhvr>
                                        <p:cTn id="62" dur="500"/>
                                        <p:tgtEl>
                                          <p:spTgt spid="31747">
                                            <p:txEl>
                                              <p:pRg st="7" end="7"/>
                                            </p:txEl>
                                          </p:spTgt>
                                        </p:tgtEl>
                                      </p:cBhvr>
                                    </p:animEffect>
                                    <p:anim calcmode="lin" valueType="num">
                                      <p:cBhvr>
                                        <p:cTn id="63" dur="500" fill="hold"/>
                                        <p:tgtEl>
                                          <p:spTgt spid="31747">
                                            <p:txEl>
                                              <p:pRg st="7" end="7"/>
                                            </p:txEl>
                                          </p:spTgt>
                                        </p:tgtEl>
                                        <p:attrNameLst>
                                          <p:attrName>ppt_x</p:attrName>
                                        </p:attrNameLst>
                                      </p:cBhvr>
                                      <p:tavLst>
                                        <p:tav tm="0">
                                          <p:val>
                                            <p:strVal val="#ppt_x"/>
                                          </p:val>
                                        </p:tav>
                                        <p:tav tm="100000">
                                          <p:val>
                                            <p:strVal val="#ppt_x"/>
                                          </p:val>
                                        </p:tav>
                                      </p:tavLst>
                                    </p:anim>
                                    <p:anim calcmode="lin" valueType="num">
                                      <p:cBhvr>
                                        <p:cTn id="64" dur="500" fill="hold"/>
                                        <p:tgtEl>
                                          <p:spTgt spid="31747">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47" presetClass="entr" presetSubtype="0" fill="hold" nodeType="clickEffect">
                                  <p:stCondLst>
                                    <p:cond delay="0"/>
                                  </p:stCondLst>
                                  <p:childTnLst>
                                    <p:set>
                                      <p:cBhvr>
                                        <p:cTn id="68" dur="1" fill="hold">
                                          <p:stCondLst>
                                            <p:cond delay="0"/>
                                          </p:stCondLst>
                                        </p:cTn>
                                        <p:tgtEl>
                                          <p:spTgt spid="31747">
                                            <p:txEl>
                                              <p:pRg st="8" end="8"/>
                                            </p:txEl>
                                          </p:spTgt>
                                        </p:tgtEl>
                                        <p:attrNameLst>
                                          <p:attrName>style.visibility</p:attrName>
                                        </p:attrNameLst>
                                      </p:cBhvr>
                                      <p:to>
                                        <p:strVal val="visible"/>
                                      </p:to>
                                    </p:set>
                                    <p:animEffect transition="in" filter="fade">
                                      <p:cBhvr>
                                        <p:cTn id="69" dur="500"/>
                                        <p:tgtEl>
                                          <p:spTgt spid="31747">
                                            <p:txEl>
                                              <p:pRg st="8" end="8"/>
                                            </p:txEl>
                                          </p:spTgt>
                                        </p:tgtEl>
                                      </p:cBhvr>
                                    </p:animEffect>
                                    <p:anim calcmode="lin" valueType="num">
                                      <p:cBhvr>
                                        <p:cTn id="70" dur="500" fill="hold"/>
                                        <p:tgtEl>
                                          <p:spTgt spid="31747">
                                            <p:txEl>
                                              <p:pRg st="8" end="8"/>
                                            </p:txEl>
                                          </p:spTgt>
                                        </p:tgtEl>
                                        <p:attrNameLst>
                                          <p:attrName>ppt_x</p:attrName>
                                        </p:attrNameLst>
                                      </p:cBhvr>
                                      <p:tavLst>
                                        <p:tav tm="0">
                                          <p:val>
                                            <p:strVal val="#ppt_x"/>
                                          </p:val>
                                        </p:tav>
                                        <p:tav tm="100000">
                                          <p:val>
                                            <p:strVal val="#ppt_x"/>
                                          </p:val>
                                        </p:tav>
                                      </p:tavLst>
                                    </p:anim>
                                    <p:anim calcmode="lin" valueType="num">
                                      <p:cBhvr>
                                        <p:cTn id="71" dur="500" fill="hold"/>
                                        <p:tgtEl>
                                          <p:spTgt spid="31747">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72" fill="hold" nodeType="clickPar">
                      <p:stCondLst>
                        <p:cond delay="indefinite"/>
                      </p:stCondLst>
                      <p:childTnLst>
                        <p:par>
                          <p:cTn id="73" fill="hold" nodeType="withGroup">
                            <p:stCondLst>
                              <p:cond delay="0"/>
                            </p:stCondLst>
                            <p:childTnLst>
                              <p:par>
                                <p:cTn id="74" presetID="47" presetClass="entr" presetSubtype="0" fill="hold" nodeType="clickEffect">
                                  <p:stCondLst>
                                    <p:cond delay="0"/>
                                  </p:stCondLst>
                                  <p:childTnLst>
                                    <p:set>
                                      <p:cBhvr>
                                        <p:cTn id="75" dur="1" fill="hold">
                                          <p:stCondLst>
                                            <p:cond delay="0"/>
                                          </p:stCondLst>
                                        </p:cTn>
                                        <p:tgtEl>
                                          <p:spTgt spid="31747">
                                            <p:txEl>
                                              <p:pRg st="9" end="9"/>
                                            </p:txEl>
                                          </p:spTgt>
                                        </p:tgtEl>
                                        <p:attrNameLst>
                                          <p:attrName>style.visibility</p:attrName>
                                        </p:attrNameLst>
                                      </p:cBhvr>
                                      <p:to>
                                        <p:strVal val="visible"/>
                                      </p:to>
                                    </p:set>
                                    <p:animEffect transition="in" filter="fade">
                                      <p:cBhvr>
                                        <p:cTn id="76" dur="500"/>
                                        <p:tgtEl>
                                          <p:spTgt spid="31747">
                                            <p:txEl>
                                              <p:pRg st="9" end="9"/>
                                            </p:txEl>
                                          </p:spTgt>
                                        </p:tgtEl>
                                      </p:cBhvr>
                                    </p:animEffect>
                                    <p:anim calcmode="lin" valueType="num">
                                      <p:cBhvr>
                                        <p:cTn id="77" dur="500" fill="hold"/>
                                        <p:tgtEl>
                                          <p:spTgt spid="31747">
                                            <p:txEl>
                                              <p:pRg st="9" end="9"/>
                                            </p:txEl>
                                          </p:spTgt>
                                        </p:tgtEl>
                                        <p:attrNameLst>
                                          <p:attrName>ppt_x</p:attrName>
                                        </p:attrNameLst>
                                      </p:cBhvr>
                                      <p:tavLst>
                                        <p:tav tm="0">
                                          <p:val>
                                            <p:strVal val="#ppt_x"/>
                                          </p:val>
                                        </p:tav>
                                        <p:tav tm="100000">
                                          <p:val>
                                            <p:strVal val="#ppt_x"/>
                                          </p:val>
                                        </p:tav>
                                      </p:tavLst>
                                    </p:anim>
                                    <p:anim calcmode="lin" valueType="num">
                                      <p:cBhvr>
                                        <p:cTn id="78" dur="500" fill="hold"/>
                                        <p:tgtEl>
                                          <p:spTgt spid="31747">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79" fill="hold" nodeType="clickPar">
                      <p:stCondLst>
                        <p:cond delay="indefinite"/>
                      </p:stCondLst>
                      <p:childTnLst>
                        <p:par>
                          <p:cTn id="80" fill="hold" nodeType="withGroup">
                            <p:stCondLst>
                              <p:cond delay="0"/>
                            </p:stCondLst>
                            <p:childTnLst>
                              <p:par>
                                <p:cTn id="81" presetID="47" presetClass="entr" presetSubtype="0" fill="hold" nodeType="clickEffect">
                                  <p:stCondLst>
                                    <p:cond delay="0"/>
                                  </p:stCondLst>
                                  <p:childTnLst>
                                    <p:set>
                                      <p:cBhvr>
                                        <p:cTn id="82" dur="1" fill="hold">
                                          <p:stCondLst>
                                            <p:cond delay="0"/>
                                          </p:stCondLst>
                                        </p:cTn>
                                        <p:tgtEl>
                                          <p:spTgt spid="31747">
                                            <p:txEl>
                                              <p:pRg st="10" end="10"/>
                                            </p:txEl>
                                          </p:spTgt>
                                        </p:tgtEl>
                                        <p:attrNameLst>
                                          <p:attrName>style.visibility</p:attrName>
                                        </p:attrNameLst>
                                      </p:cBhvr>
                                      <p:to>
                                        <p:strVal val="visible"/>
                                      </p:to>
                                    </p:set>
                                    <p:animEffect transition="in" filter="fade">
                                      <p:cBhvr>
                                        <p:cTn id="83" dur="500"/>
                                        <p:tgtEl>
                                          <p:spTgt spid="31747">
                                            <p:txEl>
                                              <p:pRg st="10" end="10"/>
                                            </p:txEl>
                                          </p:spTgt>
                                        </p:tgtEl>
                                      </p:cBhvr>
                                    </p:animEffect>
                                    <p:anim calcmode="lin" valueType="num">
                                      <p:cBhvr>
                                        <p:cTn id="84" dur="500" fill="hold"/>
                                        <p:tgtEl>
                                          <p:spTgt spid="31747">
                                            <p:txEl>
                                              <p:pRg st="10" end="10"/>
                                            </p:txEl>
                                          </p:spTgt>
                                        </p:tgtEl>
                                        <p:attrNameLst>
                                          <p:attrName>ppt_x</p:attrName>
                                        </p:attrNameLst>
                                      </p:cBhvr>
                                      <p:tavLst>
                                        <p:tav tm="0">
                                          <p:val>
                                            <p:strVal val="#ppt_x"/>
                                          </p:val>
                                        </p:tav>
                                        <p:tav tm="100000">
                                          <p:val>
                                            <p:strVal val="#ppt_x"/>
                                          </p:val>
                                        </p:tav>
                                      </p:tavLst>
                                    </p:anim>
                                    <p:anim calcmode="lin" valueType="num">
                                      <p:cBhvr>
                                        <p:cTn id="85" dur="500" fill="hold"/>
                                        <p:tgtEl>
                                          <p:spTgt spid="31747">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285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Rectangle 2"/>
          <p:cNvSpPr>
            <a:spLocks noGrp="1"/>
          </p:cNvSpPr>
          <p:nvPr>
            <p:ph type="title"/>
          </p:nvPr>
        </p:nvSpPr>
        <p:spPr>
          <a:xfrm>
            <a:off x="0" y="-228600"/>
            <a:ext cx="9144000" cy="1143000"/>
          </a:xfrm>
        </p:spPr>
        <p:txBody>
          <a:bodyPr/>
          <a:lstStyle/>
          <a:p>
            <a:r>
              <a:rPr lang="en-US" sz="1900" smtClean="0">
                <a:solidFill>
                  <a:srgbClr val="002060"/>
                </a:solidFill>
                <a:latin typeface="Trebuchet MS" pitchFamily="34" charset="0"/>
              </a:rPr>
              <a:t>Chapter 11: Fluvial Processes, Patterns and Landforms, &amp; Human Interaction</a:t>
            </a:r>
          </a:p>
        </p:txBody>
      </p:sp>
      <p:sp>
        <p:nvSpPr>
          <p:cNvPr id="5" name="Rounded Rectangle 4"/>
          <p:cNvSpPr/>
          <p:nvPr/>
        </p:nvSpPr>
        <p:spPr>
          <a:xfrm>
            <a:off x="323850" y="1196975"/>
            <a:ext cx="8351838" cy="4679950"/>
          </a:xfrm>
          <a:prstGeom prst="roundRect">
            <a:avLst>
              <a:gd name="adj" fmla="val 6080"/>
            </a:avLst>
          </a:prstGeom>
          <a:solidFill>
            <a:srgbClr val="00B0F0">
              <a:alpha val="80000"/>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E"/>
          </a:p>
        </p:txBody>
      </p:sp>
      <p:sp>
        <p:nvSpPr>
          <p:cNvPr id="32771" name="Rectangle 3"/>
          <p:cNvSpPr>
            <a:spLocks noGrp="1"/>
          </p:cNvSpPr>
          <p:nvPr>
            <p:ph type="body" idx="1"/>
          </p:nvPr>
        </p:nvSpPr>
        <p:spPr>
          <a:xfrm>
            <a:off x="387350" y="1268760"/>
            <a:ext cx="8001000" cy="4968528"/>
          </a:xfrm>
        </p:spPr>
        <p:txBody>
          <a:bodyPr/>
          <a:lstStyle/>
          <a:p>
            <a:pPr marL="609600" indent="-609600">
              <a:lnSpc>
                <a:spcPct val="130000"/>
              </a:lnSpc>
              <a:buFont typeface="Arial" pitchFamily="34" charset="0"/>
              <a:buNone/>
              <a:defRPr/>
            </a:pPr>
            <a:r>
              <a:rPr lang="en-US" sz="1900" b="1" i="1" dirty="0" smtClean="0">
                <a:solidFill>
                  <a:srgbClr val="FFFF00"/>
                </a:solidFill>
                <a:latin typeface="Trebuchet MS" pitchFamily="34" charset="0"/>
              </a:rPr>
              <a:t>Impact of human activity on river processes</a:t>
            </a:r>
          </a:p>
          <a:p>
            <a:pPr marL="615950" indent="-558800">
              <a:buFont typeface="Arial" pitchFamily="34" charset="0"/>
              <a:buNone/>
              <a:defRPr/>
            </a:pPr>
            <a:r>
              <a:rPr lang="en-US" sz="2100" dirty="0" smtClean="0">
                <a:solidFill>
                  <a:schemeClr val="bg1"/>
                </a:solidFill>
                <a:latin typeface="+mj-lt"/>
              </a:rPr>
              <a:t>2.  </a:t>
            </a:r>
            <a:r>
              <a:rPr lang="en-US" sz="2100" b="1" i="1" dirty="0" err="1" smtClean="0">
                <a:solidFill>
                  <a:schemeClr val="bg1"/>
                </a:solidFill>
                <a:effectLst>
                  <a:outerShdw blurRad="38100" dist="38100" dir="2700000" algn="tl">
                    <a:srgbClr val="000000">
                      <a:alpha val="43137"/>
                    </a:srgbClr>
                  </a:outerShdw>
                </a:effectLst>
                <a:latin typeface="+mj-lt"/>
              </a:rPr>
              <a:t>Canalisation</a:t>
            </a:r>
            <a:endParaRPr lang="en-US" sz="2100" b="1" i="1" dirty="0" smtClean="0">
              <a:solidFill>
                <a:schemeClr val="bg1"/>
              </a:solidFill>
              <a:effectLst>
                <a:outerShdw blurRad="38100" dist="38100" dir="2700000" algn="tl">
                  <a:srgbClr val="000000">
                    <a:alpha val="43137"/>
                  </a:srgbClr>
                </a:outerShdw>
              </a:effectLst>
              <a:latin typeface="+mj-lt"/>
            </a:endParaRPr>
          </a:p>
          <a:p>
            <a:pPr marL="1022350" lvl="1" indent="-508000">
              <a:buFont typeface="Arial" pitchFamily="34" charset="0"/>
              <a:buNone/>
              <a:defRPr/>
            </a:pPr>
            <a:r>
              <a:rPr lang="en-US" sz="2000" b="1" u="sng" dirty="0" smtClean="0">
                <a:solidFill>
                  <a:schemeClr val="bg1"/>
                </a:solidFill>
                <a:latin typeface="+mj-lt"/>
              </a:rPr>
              <a:t>Positive</a:t>
            </a:r>
            <a:endParaRPr lang="en-US" sz="2000" u="sng" dirty="0" smtClean="0">
              <a:solidFill>
                <a:schemeClr val="bg1"/>
              </a:solidFill>
              <a:latin typeface="+mj-lt"/>
            </a:endParaRPr>
          </a:p>
          <a:p>
            <a:pPr lvl="1">
              <a:buClr>
                <a:schemeClr val="bg1"/>
              </a:buClr>
              <a:buFont typeface="Wingdings" pitchFamily="2" charset="2"/>
              <a:buChar char="§"/>
              <a:defRPr/>
            </a:pPr>
            <a:r>
              <a:rPr lang="en-US" sz="2000" dirty="0" smtClean="0">
                <a:solidFill>
                  <a:schemeClr val="bg1"/>
                </a:solidFill>
                <a:latin typeface="+mj-lt"/>
              </a:rPr>
              <a:t>Efficient water transport</a:t>
            </a:r>
          </a:p>
          <a:p>
            <a:pPr lvl="1">
              <a:buClr>
                <a:schemeClr val="bg1"/>
              </a:buClr>
              <a:buFont typeface="Wingdings" pitchFamily="2" charset="2"/>
              <a:buChar char="§"/>
              <a:defRPr/>
            </a:pPr>
            <a:r>
              <a:rPr lang="en-US" sz="2000" dirty="0">
                <a:solidFill>
                  <a:schemeClr val="bg1"/>
                </a:solidFill>
                <a:latin typeface="+mj-lt"/>
              </a:rPr>
              <a:t>I</a:t>
            </a:r>
            <a:r>
              <a:rPr lang="en-US" sz="2000" dirty="0" smtClean="0">
                <a:solidFill>
                  <a:schemeClr val="bg1"/>
                </a:solidFill>
                <a:latin typeface="+mj-lt"/>
              </a:rPr>
              <a:t>rrigation purposes</a:t>
            </a:r>
          </a:p>
          <a:p>
            <a:pPr lvl="1">
              <a:buClr>
                <a:schemeClr val="bg1"/>
              </a:buClr>
              <a:buFont typeface="Wingdings" pitchFamily="2" charset="2"/>
              <a:buChar char="§"/>
              <a:defRPr/>
            </a:pPr>
            <a:r>
              <a:rPr lang="en-US" sz="2000" dirty="0" smtClean="0">
                <a:solidFill>
                  <a:schemeClr val="bg1"/>
                </a:solidFill>
                <a:latin typeface="+mj-lt"/>
              </a:rPr>
              <a:t>Flood control measures – levees</a:t>
            </a:r>
          </a:p>
          <a:p>
            <a:pPr marL="1022350" lvl="1" indent="-508000">
              <a:buFont typeface="Arial" pitchFamily="34" charset="0"/>
              <a:buNone/>
              <a:defRPr/>
            </a:pPr>
            <a:endParaRPr lang="en-US" sz="2000" dirty="0" smtClean="0">
              <a:solidFill>
                <a:schemeClr val="bg1"/>
              </a:solidFill>
              <a:latin typeface="+mj-lt"/>
            </a:endParaRPr>
          </a:p>
          <a:p>
            <a:pPr marL="1022350" lvl="1" indent="-508000">
              <a:buFont typeface="Arial" pitchFamily="34" charset="0"/>
              <a:buNone/>
              <a:defRPr/>
            </a:pPr>
            <a:r>
              <a:rPr lang="en-US" sz="2000" b="1" u="sng" dirty="0" smtClean="0">
                <a:solidFill>
                  <a:schemeClr val="bg1"/>
                </a:solidFill>
                <a:latin typeface="+mj-lt"/>
              </a:rPr>
              <a:t>Negative</a:t>
            </a:r>
            <a:endParaRPr lang="en-US" sz="2000" u="sng" dirty="0" smtClean="0">
              <a:solidFill>
                <a:schemeClr val="bg1"/>
              </a:solidFill>
              <a:latin typeface="+mj-lt"/>
            </a:endParaRPr>
          </a:p>
          <a:p>
            <a:pPr lvl="1">
              <a:buClr>
                <a:schemeClr val="bg1"/>
              </a:buClr>
              <a:buFont typeface="Wingdings" pitchFamily="2" charset="2"/>
              <a:buChar char="§"/>
              <a:defRPr/>
            </a:pPr>
            <a:r>
              <a:rPr lang="en-US" sz="2000" dirty="0" smtClean="0">
                <a:solidFill>
                  <a:schemeClr val="bg1"/>
                </a:solidFill>
                <a:latin typeface="+mj-lt"/>
              </a:rPr>
              <a:t>River bank failure </a:t>
            </a:r>
          </a:p>
          <a:p>
            <a:pPr lvl="1">
              <a:buClr>
                <a:schemeClr val="bg1"/>
              </a:buClr>
              <a:buFont typeface="Wingdings" pitchFamily="2" charset="2"/>
              <a:buChar char="§"/>
              <a:defRPr/>
            </a:pPr>
            <a:r>
              <a:rPr lang="en-US" sz="2000" dirty="0" smtClean="0">
                <a:solidFill>
                  <a:schemeClr val="bg1"/>
                </a:solidFill>
                <a:latin typeface="+mj-lt"/>
              </a:rPr>
              <a:t>Flooding elsewhere along the river course</a:t>
            </a:r>
          </a:p>
        </p:txBody>
      </p:sp>
    </p:spTree>
    <p:extLst>
      <p:ext uri="{BB962C8B-B14F-4D97-AF65-F5344CB8AC3E}">
        <p14:creationId xmlns:p14="http://schemas.microsoft.com/office/powerpoint/2010/main" val="43510254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2772"/>
                                        </p:tgtEl>
                                        <p:attrNameLst>
                                          <p:attrName>style.visibility</p:attrName>
                                        </p:attrNameLst>
                                      </p:cBhvr>
                                      <p:to>
                                        <p:strVal val="visible"/>
                                      </p:to>
                                    </p:set>
                                    <p:animEffect transition="in" filter="fade">
                                      <p:cBhvr>
                                        <p:cTn id="7" dur="500"/>
                                        <p:tgtEl>
                                          <p:spTgt spid="32772"/>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32771">
                                            <p:txEl>
                                              <p:pRg st="0" end="0"/>
                                            </p:txEl>
                                          </p:spTgt>
                                        </p:tgtEl>
                                        <p:attrNameLst>
                                          <p:attrName>style.visibility</p:attrName>
                                        </p:attrNameLst>
                                      </p:cBhvr>
                                      <p:to>
                                        <p:strVal val="visible"/>
                                      </p:to>
                                    </p:set>
                                    <p:animEffect transition="in" filter="fade">
                                      <p:cBhvr>
                                        <p:cTn id="11" dur="500"/>
                                        <p:tgtEl>
                                          <p:spTgt spid="32771">
                                            <p:txEl>
                                              <p:pRg st="0" end="0"/>
                                            </p:txEl>
                                          </p:spTgt>
                                        </p:tgtEl>
                                      </p:cBhvr>
                                    </p:animEffect>
                                  </p:childTnLst>
                                </p:cTn>
                              </p:par>
                            </p:childTnLst>
                          </p:cTn>
                        </p:par>
                        <p:par>
                          <p:cTn id="12" fill="hold" nodeType="after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7" presetClass="entr" presetSubtype="0" fill="hold" nodeType="clickEffect">
                                  <p:stCondLst>
                                    <p:cond delay="0"/>
                                  </p:stCondLst>
                                  <p:childTnLst>
                                    <p:set>
                                      <p:cBhvr>
                                        <p:cTn id="19" dur="1" fill="hold">
                                          <p:stCondLst>
                                            <p:cond delay="0"/>
                                          </p:stCondLst>
                                        </p:cTn>
                                        <p:tgtEl>
                                          <p:spTgt spid="32771">
                                            <p:txEl>
                                              <p:pRg st="1" end="1"/>
                                            </p:txEl>
                                          </p:spTgt>
                                        </p:tgtEl>
                                        <p:attrNameLst>
                                          <p:attrName>style.visibility</p:attrName>
                                        </p:attrNameLst>
                                      </p:cBhvr>
                                      <p:to>
                                        <p:strVal val="visible"/>
                                      </p:to>
                                    </p:set>
                                    <p:animEffect transition="in" filter="fade">
                                      <p:cBhvr>
                                        <p:cTn id="20" dur="500"/>
                                        <p:tgtEl>
                                          <p:spTgt spid="32771">
                                            <p:txEl>
                                              <p:pRg st="1" end="1"/>
                                            </p:txEl>
                                          </p:spTgt>
                                        </p:tgtEl>
                                      </p:cBhvr>
                                    </p:animEffect>
                                    <p:anim calcmode="lin" valueType="num">
                                      <p:cBhvr>
                                        <p:cTn id="21" dur="500" fill="hold"/>
                                        <p:tgtEl>
                                          <p:spTgt spid="32771">
                                            <p:txEl>
                                              <p:pRg st="1" end="1"/>
                                            </p:txEl>
                                          </p:spTgt>
                                        </p:tgtEl>
                                        <p:attrNameLst>
                                          <p:attrName>ppt_x</p:attrName>
                                        </p:attrNameLst>
                                      </p:cBhvr>
                                      <p:tavLst>
                                        <p:tav tm="0">
                                          <p:val>
                                            <p:strVal val="#ppt_x"/>
                                          </p:val>
                                        </p:tav>
                                        <p:tav tm="100000">
                                          <p:val>
                                            <p:strVal val="#ppt_x"/>
                                          </p:val>
                                        </p:tav>
                                      </p:tavLst>
                                    </p:anim>
                                    <p:anim calcmode="lin" valueType="num">
                                      <p:cBhvr>
                                        <p:cTn id="22" dur="500" fill="hold"/>
                                        <p:tgtEl>
                                          <p:spTgt spid="3277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47" presetClass="entr" presetSubtype="0" fill="hold" nodeType="clickEffect">
                                  <p:stCondLst>
                                    <p:cond delay="0"/>
                                  </p:stCondLst>
                                  <p:childTnLst>
                                    <p:set>
                                      <p:cBhvr>
                                        <p:cTn id="26" dur="1" fill="hold">
                                          <p:stCondLst>
                                            <p:cond delay="0"/>
                                          </p:stCondLst>
                                        </p:cTn>
                                        <p:tgtEl>
                                          <p:spTgt spid="32771">
                                            <p:txEl>
                                              <p:pRg st="2" end="2"/>
                                            </p:txEl>
                                          </p:spTgt>
                                        </p:tgtEl>
                                        <p:attrNameLst>
                                          <p:attrName>style.visibility</p:attrName>
                                        </p:attrNameLst>
                                      </p:cBhvr>
                                      <p:to>
                                        <p:strVal val="visible"/>
                                      </p:to>
                                    </p:set>
                                    <p:animEffect transition="in" filter="fade">
                                      <p:cBhvr>
                                        <p:cTn id="27" dur="500"/>
                                        <p:tgtEl>
                                          <p:spTgt spid="32771">
                                            <p:txEl>
                                              <p:pRg st="2" end="2"/>
                                            </p:txEl>
                                          </p:spTgt>
                                        </p:tgtEl>
                                      </p:cBhvr>
                                    </p:animEffect>
                                    <p:anim calcmode="lin" valueType="num">
                                      <p:cBhvr>
                                        <p:cTn id="28" dur="500" fill="hold"/>
                                        <p:tgtEl>
                                          <p:spTgt spid="32771">
                                            <p:txEl>
                                              <p:pRg st="2" end="2"/>
                                            </p:txEl>
                                          </p:spTgt>
                                        </p:tgtEl>
                                        <p:attrNameLst>
                                          <p:attrName>ppt_x</p:attrName>
                                        </p:attrNameLst>
                                      </p:cBhvr>
                                      <p:tavLst>
                                        <p:tav tm="0">
                                          <p:val>
                                            <p:strVal val="#ppt_x"/>
                                          </p:val>
                                        </p:tav>
                                        <p:tav tm="100000">
                                          <p:val>
                                            <p:strVal val="#ppt_x"/>
                                          </p:val>
                                        </p:tav>
                                      </p:tavLst>
                                    </p:anim>
                                    <p:anim calcmode="lin" valueType="num">
                                      <p:cBhvr>
                                        <p:cTn id="29" dur="500" fill="hold"/>
                                        <p:tgtEl>
                                          <p:spTgt spid="3277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47" presetClass="entr" presetSubtype="0" fill="hold" nodeType="clickEffect">
                                  <p:stCondLst>
                                    <p:cond delay="0"/>
                                  </p:stCondLst>
                                  <p:childTnLst>
                                    <p:set>
                                      <p:cBhvr>
                                        <p:cTn id="33" dur="1" fill="hold">
                                          <p:stCondLst>
                                            <p:cond delay="0"/>
                                          </p:stCondLst>
                                        </p:cTn>
                                        <p:tgtEl>
                                          <p:spTgt spid="32771">
                                            <p:txEl>
                                              <p:pRg st="3" end="3"/>
                                            </p:txEl>
                                          </p:spTgt>
                                        </p:tgtEl>
                                        <p:attrNameLst>
                                          <p:attrName>style.visibility</p:attrName>
                                        </p:attrNameLst>
                                      </p:cBhvr>
                                      <p:to>
                                        <p:strVal val="visible"/>
                                      </p:to>
                                    </p:set>
                                    <p:animEffect transition="in" filter="fade">
                                      <p:cBhvr>
                                        <p:cTn id="34" dur="500"/>
                                        <p:tgtEl>
                                          <p:spTgt spid="32771">
                                            <p:txEl>
                                              <p:pRg st="3" end="3"/>
                                            </p:txEl>
                                          </p:spTgt>
                                        </p:tgtEl>
                                      </p:cBhvr>
                                    </p:animEffect>
                                    <p:anim calcmode="lin" valueType="num">
                                      <p:cBhvr>
                                        <p:cTn id="35" dur="500" fill="hold"/>
                                        <p:tgtEl>
                                          <p:spTgt spid="32771">
                                            <p:txEl>
                                              <p:pRg st="3" end="3"/>
                                            </p:txEl>
                                          </p:spTgt>
                                        </p:tgtEl>
                                        <p:attrNameLst>
                                          <p:attrName>ppt_x</p:attrName>
                                        </p:attrNameLst>
                                      </p:cBhvr>
                                      <p:tavLst>
                                        <p:tav tm="0">
                                          <p:val>
                                            <p:strVal val="#ppt_x"/>
                                          </p:val>
                                        </p:tav>
                                        <p:tav tm="100000">
                                          <p:val>
                                            <p:strVal val="#ppt_x"/>
                                          </p:val>
                                        </p:tav>
                                      </p:tavLst>
                                    </p:anim>
                                    <p:anim calcmode="lin" valueType="num">
                                      <p:cBhvr>
                                        <p:cTn id="36" dur="500" fill="hold"/>
                                        <p:tgtEl>
                                          <p:spTgt spid="3277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47" presetClass="entr" presetSubtype="0" fill="hold" nodeType="clickEffect">
                                  <p:stCondLst>
                                    <p:cond delay="0"/>
                                  </p:stCondLst>
                                  <p:childTnLst>
                                    <p:set>
                                      <p:cBhvr>
                                        <p:cTn id="40" dur="1" fill="hold">
                                          <p:stCondLst>
                                            <p:cond delay="0"/>
                                          </p:stCondLst>
                                        </p:cTn>
                                        <p:tgtEl>
                                          <p:spTgt spid="32771">
                                            <p:txEl>
                                              <p:pRg st="4" end="4"/>
                                            </p:txEl>
                                          </p:spTgt>
                                        </p:tgtEl>
                                        <p:attrNameLst>
                                          <p:attrName>style.visibility</p:attrName>
                                        </p:attrNameLst>
                                      </p:cBhvr>
                                      <p:to>
                                        <p:strVal val="visible"/>
                                      </p:to>
                                    </p:set>
                                    <p:animEffect transition="in" filter="fade">
                                      <p:cBhvr>
                                        <p:cTn id="41" dur="500"/>
                                        <p:tgtEl>
                                          <p:spTgt spid="32771">
                                            <p:txEl>
                                              <p:pRg st="4" end="4"/>
                                            </p:txEl>
                                          </p:spTgt>
                                        </p:tgtEl>
                                      </p:cBhvr>
                                    </p:animEffect>
                                    <p:anim calcmode="lin" valueType="num">
                                      <p:cBhvr>
                                        <p:cTn id="42" dur="500" fill="hold"/>
                                        <p:tgtEl>
                                          <p:spTgt spid="32771">
                                            <p:txEl>
                                              <p:pRg st="4" end="4"/>
                                            </p:txEl>
                                          </p:spTgt>
                                        </p:tgtEl>
                                        <p:attrNameLst>
                                          <p:attrName>ppt_x</p:attrName>
                                        </p:attrNameLst>
                                      </p:cBhvr>
                                      <p:tavLst>
                                        <p:tav tm="0">
                                          <p:val>
                                            <p:strVal val="#ppt_x"/>
                                          </p:val>
                                        </p:tav>
                                        <p:tav tm="100000">
                                          <p:val>
                                            <p:strVal val="#ppt_x"/>
                                          </p:val>
                                        </p:tav>
                                      </p:tavLst>
                                    </p:anim>
                                    <p:anim calcmode="lin" valueType="num">
                                      <p:cBhvr>
                                        <p:cTn id="43" dur="500" fill="hold"/>
                                        <p:tgtEl>
                                          <p:spTgt spid="3277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47" presetClass="entr" presetSubtype="0" fill="hold" nodeType="clickEffect">
                                  <p:stCondLst>
                                    <p:cond delay="0"/>
                                  </p:stCondLst>
                                  <p:childTnLst>
                                    <p:set>
                                      <p:cBhvr>
                                        <p:cTn id="47" dur="1" fill="hold">
                                          <p:stCondLst>
                                            <p:cond delay="0"/>
                                          </p:stCondLst>
                                        </p:cTn>
                                        <p:tgtEl>
                                          <p:spTgt spid="32771">
                                            <p:txEl>
                                              <p:pRg st="5" end="5"/>
                                            </p:txEl>
                                          </p:spTgt>
                                        </p:tgtEl>
                                        <p:attrNameLst>
                                          <p:attrName>style.visibility</p:attrName>
                                        </p:attrNameLst>
                                      </p:cBhvr>
                                      <p:to>
                                        <p:strVal val="visible"/>
                                      </p:to>
                                    </p:set>
                                    <p:animEffect transition="in" filter="fade">
                                      <p:cBhvr>
                                        <p:cTn id="48" dur="500"/>
                                        <p:tgtEl>
                                          <p:spTgt spid="32771">
                                            <p:txEl>
                                              <p:pRg st="5" end="5"/>
                                            </p:txEl>
                                          </p:spTgt>
                                        </p:tgtEl>
                                      </p:cBhvr>
                                    </p:animEffect>
                                    <p:anim calcmode="lin" valueType="num">
                                      <p:cBhvr>
                                        <p:cTn id="49" dur="500" fill="hold"/>
                                        <p:tgtEl>
                                          <p:spTgt spid="32771">
                                            <p:txEl>
                                              <p:pRg st="5" end="5"/>
                                            </p:txEl>
                                          </p:spTgt>
                                        </p:tgtEl>
                                        <p:attrNameLst>
                                          <p:attrName>ppt_x</p:attrName>
                                        </p:attrNameLst>
                                      </p:cBhvr>
                                      <p:tavLst>
                                        <p:tav tm="0">
                                          <p:val>
                                            <p:strVal val="#ppt_x"/>
                                          </p:val>
                                        </p:tav>
                                        <p:tav tm="100000">
                                          <p:val>
                                            <p:strVal val="#ppt_x"/>
                                          </p:val>
                                        </p:tav>
                                      </p:tavLst>
                                    </p:anim>
                                    <p:anim calcmode="lin" valueType="num">
                                      <p:cBhvr>
                                        <p:cTn id="50" dur="500" fill="hold"/>
                                        <p:tgtEl>
                                          <p:spTgt spid="32771">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47" presetClass="entr" presetSubtype="0" fill="hold" nodeType="clickEffect">
                                  <p:stCondLst>
                                    <p:cond delay="0"/>
                                  </p:stCondLst>
                                  <p:childTnLst>
                                    <p:set>
                                      <p:cBhvr>
                                        <p:cTn id="54" dur="1" fill="hold">
                                          <p:stCondLst>
                                            <p:cond delay="0"/>
                                          </p:stCondLst>
                                        </p:cTn>
                                        <p:tgtEl>
                                          <p:spTgt spid="32771">
                                            <p:txEl>
                                              <p:pRg st="7" end="7"/>
                                            </p:txEl>
                                          </p:spTgt>
                                        </p:tgtEl>
                                        <p:attrNameLst>
                                          <p:attrName>style.visibility</p:attrName>
                                        </p:attrNameLst>
                                      </p:cBhvr>
                                      <p:to>
                                        <p:strVal val="visible"/>
                                      </p:to>
                                    </p:set>
                                    <p:animEffect transition="in" filter="fade">
                                      <p:cBhvr>
                                        <p:cTn id="55" dur="500"/>
                                        <p:tgtEl>
                                          <p:spTgt spid="32771">
                                            <p:txEl>
                                              <p:pRg st="7" end="7"/>
                                            </p:txEl>
                                          </p:spTgt>
                                        </p:tgtEl>
                                      </p:cBhvr>
                                    </p:animEffect>
                                    <p:anim calcmode="lin" valueType="num">
                                      <p:cBhvr>
                                        <p:cTn id="56" dur="500" fill="hold"/>
                                        <p:tgtEl>
                                          <p:spTgt spid="32771">
                                            <p:txEl>
                                              <p:pRg st="7" end="7"/>
                                            </p:txEl>
                                          </p:spTgt>
                                        </p:tgtEl>
                                        <p:attrNameLst>
                                          <p:attrName>ppt_x</p:attrName>
                                        </p:attrNameLst>
                                      </p:cBhvr>
                                      <p:tavLst>
                                        <p:tav tm="0">
                                          <p:val>
                                            <p:strVal val="#ppt_x"/>
                                          </p:val>
                                        </p:tav>
                                        <p:tav tm="100000">
                                          <p:val>
                                            <p:strVal val="#ppt_x"/>
                                          </p:val>
                                        </p:tav>
                                      </p:tavLst>
                                    </p:anim>
                                    <p:anim calcmode="lin" valueType="num">
                                      <p:cBhvr>
                                        <p:cTn id="57" dur="500" fill="hold"/>
                                        <p:tgtEl>
                                          <p:spTgt spid="32771">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8" fill="hold" nodeType="clickPar">
                      <p:stCondLst>
                        <p:cond delay="indefinite"/>
                      </p:stCondLst>
                      <p:childTnLst>
                        <p:par>
                          <p:cTn id="59" fill="hold" nodeType="withGroup">
                            <p:stCondLst>
                              <p:cond delay="0"/>
                            </p:stCondLst>
                            <p:childTnLst>
                              <p:par>
                                <p:cTn id="60" presetID="47" presetClass="entr" presetSubtype="0" fill="hold" nodeType="clickEffect">
                                  <p:stCondLst>
                                    <p:cond delay="0"/>
                                  </p:stCondLst>
                                  <p:childTnLst>
                                    <p:set>
                                      <p:cBhvr>
                                        <p:cTn id="61" dur="1" fill="hold">
                                          <p:stCondLst>
                                            <p:cond delay="0"/>
                                          </p:stCondLst>
                                        </p:cTn>
                                        <p:tgtEl>
                                          <p:spTgt spid="32771">
                                            <p:txEl>
                                              <p:pRg st="8" end="8"/>
                                            </p:txEl>
                                          </p:spTgt>
                                        </p:tgtEl>
                                        <p:attrNameLst>
                                          <p:attrName>style.visibility</p:attrName>
                                        </p:attrNameLst>
                                      </p:cBhvr>
                                      <p:to>
                                        <p:strVal val="visible"/>
                                      </p:to>
                                    </p:set>
                                    <p:animEffect transition="in" filter="fade">
                                      <p:cBhvr>
                                        <p:cTn id="62" dur="500"/>
                                        <p:tgtEl>
                                          <p:spTgt spid="32771">
                                            <p:txEl>
                                              <p:pRg st="8" end="8"/>
                                            </p:txEl>
                                          </p:spTgt>
                                        </p:tgtEl>
                                      </p:cBhvr>
                                    </p:animEffect>
                                    <p:anim calcmode="lin" valueType="num">
                                      <p:cBhvr>
                                        <p:cTn id="63" dur="500" fill="hold"/>
                                        <p:tgtEl>
                                          <p:spTgt spid="32771">
                                            <p:txEl>
                                              <p:pRg st="8" end="8"/>
                                            </p:txEl>
                                          </p:spTgt>
                                        </p:tgtEl>
                                        <p:attrNameLst>
                                          <p:attrName>ppt_x</p:attrName>
                                        </p:attrNameLst>
                                      </p:cBhvr>
                                      <p:tavLst>
                                        <p:tav tm="0">
                                          <p:val>
                                            <p:strVal val="#ppt_x"/>
                                          </p:val>
                                        </p:tav>
                                        <p:tav tm="100000">
                                          <p:val>
                                            <p:strVal val="#ppt_x"/>
                                          </p:val>
                                        </p:tav>
                                      </p:tavLst>
                                    </p:anim>
                                    <p:anim calcmode="lin" valueType="num">
                                      <p:cBhvr>
                                        <p:cTn id="64" dur="500" fill="hold"/>
                                        <p:tgtEl>
                                          <p:spTgt spid="32771">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47" presetClass="entr" presetSubtype="0" fill="hold" nodeType="clickEffect">
                                  <p:stCondLst>
                                    <p:cond delay="0"/>
                                  </p:stCondLst>
                                  <p:childTnLst>
                                    <p:set>
                                      <p:cBhvr>
                                        <p:cTn id="68" dur="1" fill="hold">
                                          <p:stCondLst>
                                            <p:cond delay="0"/>
                                          </p:stCondLst>
                                        </p:cTn>
                                        <p:tgtEl>
                                          <p:spTgt spid="32771">
                                            <p:txEl>
                                              <p:pRg st="9" end="9"/>
                                            </p:txEl>
                                          </p:spTgt>
                                        </p:tgtEl>
                                        <p:attrNameLst>
                                          <p:attrName>style.visibility</p:attrName>
                                        </p:attrNameLst>
                                      </p:cBhvr>
                                      <p:to>
                                        <p:strVal val="visible"/>
                                      </p:to>
                                    </p:set>
                                    <p:animEffect transition="in" filter="fade">
                                      <p:cBhvr>
                                        <p:cTn id="69" dur="500"/>
                                        <p:tgtEl>
                                          <p:spTgt spid="32771">
                                            <p:txEl>
                                              <p:pRg st="9" end="9"/>
                                            </p:txEl>
                                          </p:spTgt>
                                        </p:tgtEl>
                                      </p:cBhvr>
                                    </p:animEffect>
                                    <p:anim calcmode="lin" valueType="num">
                                      <p:cBhvr>
                                        <p:cTn id="70" dur="500" fill="hold"/>
                                        <p:tgtEl>
                                          <p:spTgt spid="32771">
                                            <p:txEl>
                                              <p:pRg st="9" end="9"/>
                                            </p:txEl>
                                          </p:spTgt>
                                        </p:tgtEl>
                                        <p:attrNameLst>
                                          <p:attrName>ppt_x</p:attrName>
                                        </p:attrNameLst>
                                      </p:cBhvr>
                                      <p:tavLst>
                                        <p:tav tm="0">
                                          <p:val>
                                            <p:strVal val="#ppt_x"/>
                                          </p:val>
                                        </p:tav>
                                        <p:tav tm="100000">
                                          <p:val>
                                            <p:strVal val="#ppt_x"/>
                                          </p:val>
                                        </p:tav>
                                      </p:tavLst>
                                    </p:anim>
                                    <p:anim calcmode="lin" valueType="num">
                                      <p:cBhvr>
                                        <p:cTn id="71" dur="500" fill="hold"/>
                                        <p:tgtEl>
                                          <p:spTgt spid="32771">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6190" y="116632"/>
            <a:ext cx="8941743"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River Rhine, Germany/Europe</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190" y="1340768"/>
            <a:ext cx="4917858" cy="54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62242" y="1340768"/>
            <a:ext cx="3992825" cy="54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ight Arrow 2"/>
          <p:cNvSpPr/>
          <p:nvPr/>
        </p:nvSpPr>
        <p:spPr>
          <a:xfrm>
            <a:off x="5162242" y="4725144"/>
            <a:ext cx="1858030"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27648783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6" name="Picture 2"/>
          <p:cNvPicPr>
            <a:picLocks noChangeAspect="1"/>
          </p:cNvPicPr>
          <p:nvPr/>
        </p:nvPicPr>
        <p:blipFill>
          <a:blip r:embed="rId2">
            <a:extLst>
              <a:ext uri="{28A0092B-C50C-407E-A947-70E740481C1C}">
                <a14:useLocalDpi xmlns:a14="http://schemas.microsoft.com/office/drawing/2010/main" val="0"/>
              </a:ext>
            </a:extLst>
          </a:blip>
          <a:srcRect l="1677" t="2834" r="1971"/>
          <a:stretch>
            <a:fillRect/>
          </a:stretch>
        </p:blipFill>
        <p:spPr bwMode="auto">
          <a:xfrm>
            <a:off x="-138114" y="0"/>
            <a:ext cx="106791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Rectangle 2"/>
          <p:cNvSpPr>
            <a:spLocks noGrp="1"/>
          </p:cNvSpPr>
          <p:nvPr>
            <p:ph type="title"/>
          </p:nvPr>
        </p:nvSpPr>
        <p:spPr>
          <a:xfrm>
            <a:off x="0" y="-228600"/>
            <a:ext cx="9144000" cy="1143000"/>
          </a:xfrm>
        </p:spPr>
        <p:txBody>
          <a:bodyPr/>
          <a:lstStyle/>
          <a:p>
            <a:r>
              <a:rPr lang="en-US" sz="1900" smtClean="0">
                <a:solidFill>
                  <a:schemeClr val="bg1"/>
                </a:solidFill>
                <a:latin typeface="Trebuchet MS" pitchFamily="34" charset="0"/>
              </a:rPr>
              <a:t>Chapter 11: Fluvial Processes, Patterns and Landforms, &amp; Human Interaction</a:t>
            </a:r>
          </a:p>
        </p:txBody>
      </p:sp>
      <p:sp>
        <p:nvSpPr>
          <p:cNvPr id="5" name="Rounded Rectangle 4"/>
          <p:cNvSpPr/>
          <p:nvPr/>
        </p:nvSpPr>
        <p:spPr>
          <a:xfrm>
            <a:off x="-25694" y="620688"/>
            <a:ext cx="7777163" cy="3024336"/>
          </a:xfrm>
          <a:prstGeom prst="roundRect">
            <a:avLst>
              <a:gd name="adj" fmla="val 6080"/>
            </a:avLst>
          </a:prstGeom>
          <a:solidFill>
            <a:srgbClr val="00B0F0">
              <a:alpha val="89804"/>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E"/>
          </a:p>
        </p:txBody>
      </p:sp>
      <p:sp>
        <p:nvSpPr>
          <p:cNvPr id="33795" name="Rectangle 3"/>
          <p:cNvSpPr>
            <a:spLocks noGrp="1"/>
          </p:cNvSpPr>
          <p:nvPr>
            <p:ph type="body" idx="1"/>
          </p:nvPr>
        </p:nvSpPr>
        <p:spPr>
          <a:xfrm>
            <a:off x="-33469" y="620688"/>
            <a:ext cx="8001000" cy="3744193"/>
          </a:xfrm>
        </p:spPr>
        <p:txBody>
          <a:bodyPr/>
          <a:lstStyle/>
          <a:p>
            <a:pPr marL="609600" indent="-609600">
              <a:buFont typeface="Arial" pitchFamily="34" charset="0"/>
              <a:buNone/>
              <a:defRPr/>
            </a:pPr>
            <a:r>
              <a:rPr lang="en-US" sz="2000" dirty="0" smtClean="0">
                <a:solidFill>
                  <a:srgbClr val="FFFF00"/>
                </a:solidFill>
                <a:latin typeface="Trebuchet MS" pitchFamily="34" charset="0"/>
              </a:rPr>
              <a:t>T</a:t>
            </a:r>
            <a:r>
              <a:rPr lang="en-US" sz="2000" i="1" dirty="0" smtClean="0">
                <a:solidFill>
                  <a:srgbClr val="FFFF00"/>
                </a:solidFill>
                <a:latin typeface="Trebuchet MS" pitchFamily="34" charset="0"/>
              </a:rPr>
              <a:t>he River Rhine case study</a:t>
            </a:r>
          </a:p>
          <a:p>
            <a:pPr lvl="1">
              <a:buClr>
                <a:schemeClr val="bg1"/>
              </a:buClr>
              <a:buFont typeface="Wingdings" pitchFamily="2" charset="2"/>
              <a:buChar char="§"/>
              <a:defRPr/>
            </a:pPr>
            <a:r>
              <a:rPr lang="en-US" sz="2000" dirty="0" smtClean="0">
                <a:solidFill>
                  <a:schemeClr val="bg1"/>
                </a:solidFill>
                <a:latin typeface="+mj-lt"/>
              </a:rPr>
              <a:t>One of the longest and most important rivers in Europe</a:t>
            </a:r>
          </a:p>
          <a:p>
            <a:pPr lvl="1">
              <a:buClr>
                <a:schemeClr val="bg1"/>
              </a:buClr>
              <a:buFont typeface="Wingdings" pitchFamily="2" charset="2"/>
              <a:buChar char="§"/>
              <a:defRPr/>
            </a:pPr>
            <a:r>
              <a:rPr lang="en-US" sz="2000" dirty="0" smtClean="0">
                <a:solidFill>
                  <a:schemeClr val="bg1"/>
                </a:solidFill>
                <a:latin typeface="+mj-lt"/>
              </a:rPr>
              <a:t>Length approximately 1,232 km (766 miles)</a:t>
            </a:r>
          </a:p>
          <a:p>
            <a:pPr lvl="1">
              <a:buClr>
                <a:schemeClr val="bg1"/>
              </a:buClr>
              <a:buFont typeface="Wingdings" pitchFamily="2" charset="2"/>
              <a:buChar char="§"/>
              <a:defRPr/>
            </a:pPr>
            <a:r>
              <a:rPr lang="en-US" sz="2000" dirty="0" smtClean="0">
                <a:solidFill>
                  <a:schemeClr val="bg1"/>
                </a:solidFill>
                <a:latin typeface="+mj-lt"/>
              </a:rPr>
              <a:t>Source in the Swiss Alps</a:t>
            </a:r>
          </a:p>
          <a:p>
            <a:pPr lvl="1">
              <a:buClr>
                <a:schemeClr val="bg1"/>
              </a:buClr>
              <a:buFont typeface="Wingdings" pitchFamily="2" charset="2"/>
              <a:buChar char="§"/>
              <a:defRPr/>
            </a:pPr>
            <a:r>
              <a:rPr lang="en-US" sz="2000" dirty="0" smtClean="0">
                <a:solidFill>
                  <a:schemeClr val="bg1"/>
                </a:solidFill>
                <a:latin typeface="+mj-lt"/>
              </a:rPr>
              <a:t>Flows through six countries: Switzerland, Liechtenstein, Austria, Germany, France, the Netherlands </a:t>
            </a:r>
          </a:p>
          <a:p>
            <a:pPr lvl="1">
              <a:buClr>
                <a:schemeClr val="bg1"/>
              </a:buClr>
              <a:buFont typeface="Wingdings" pitchFamily="2" charset="2"/>
              <a:buChar char="§"/>
              <a:defRPr/>
            </a:pPr>
            <a:r>
              <a:rPr lang="en-US" sz="2000" dirty="0" smtClean="0">
                <a:solidFill>
                  <a:schemeClr val="bg1"/>
                </a:solidFill>
                <a:latin typeface="+mj-lt"/>
              </a:rPr>
              <a:t>Enters the North Sea at Rotterdam, the Netherlands</a:t>
            </a:r>
          </a:p>
          <a:p>
            <a:pPr lvl="1">
              <a:buClr>
                <a:schemeClr val="bg1"/>
              </a:buClr>
              <a:buFont typeface="Wingdings" pitchFamily="2" charset="2"/>
              <a:buChar char="§"/>
              <a:defRPr/>
            </a:pPr>
            <a:r>
              <a:rPr lang="en-US" sz="2000" dirty="0" smtClean="0">
                <a:solidFill>
                  <a:schemeClr val="bg1"/>
                </a:solidFill>
                <a:latin typeface="+mj-lt"/>
              </a:rPr>
              <a:t>Main tributaries are the Main, Necker and </a:t>
            </a:r>
            <a:r>
              <a:rPr lang="en-US" sz="1900" dirty="0" err="1" smtClean="0">
                <a:solidFill>
                  <a:schemeClr val="bg1"/>
                </a:solidFill>
                <a:latin typeface="+mj-lt"/>
              </a:rPr>
              <a:t>Moselle</a:t>
            </a:r>
            <a:endParaRPr lang="en-US" sz="1900" dirty="0" smtClean="0">
              <a:solidFill>
                <a:schemeClr val="bg1"/>
              </a:solidFill>
              <a:latin typeface="+mj-lt"/>
            </a:endParaRPr>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709" y="3717032"/>
            <a:ext cx="2754163" cy="302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Left Arrow 1"/>
          <p:cNvSpPr/>
          <p:nvPr/>
        </p:nvSpPr>
        <p:spPr>
          <a:xfrm>
            <a:off x="1979712" y="6548203"/>
            <a:ext cx="2088232" cy="189735"/>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rgbClr val="FFFF00"/>
              </a:solidFill>
            </a:endParaRPr>
          </a:p>
        </p:txBody>
      </p:sp>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600" y="4077072"/>
            <a:ext cx="2109787"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925" y="4437112"/>
            <a:ext cx="2529462" cy="255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912350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33796"/>
                                        </p:tgtEl>
                                        <p:attrNameLst>
                                          <p:attrName>style.visibility</p:attrName>
                                        </p:attrNameLst>
                                      </p:cBhvr>
                                      <p:to>
                                        <p:strVal val="visible"/>
                                      </p:to>
                                    </p:set>
                                    <p:animEffect transition="in" filter="fade">
                                      <p:cBhvr>
                                        <p:cTn id="7" dur="500"/>
                                        <p:tgtEl>
                                          <p:spTgt spid="33796"/>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33795">
                                            <p:txEl>
                                              <p:pRg st="0" end="0"/>
                                            </p:txEl>
                                          </p:spTgt>
                                        </p:tgtEl>
                                        <p:attrNameLst>
                                          <p:attrName>style.visibility</p:attrName>
                                        </p:attrNameLst>
                                      </p:cBhvr>
                                      <p:to>
                                        <p:strVal val="visible"/>
                                      </p:to>
                                    </p:set>
                                    <p:animEffect transition="in" filter="fade">
                                      <p:cBhvr>
                                        <p:cTn id="11" dur="500"/>
                                        <p:tgtEl>
                                          <p:spTgt spid="33795">
                                            <p:txEl>
                                              <p:pRg st="0" end="0"/>
                                            </p:txEl>
                                          </p:spTgt>
                                        </p:tgtEl>
                                      </p:cBhvr>
                                    </p:animEffect>
                                  </p:childTnLst>
                                </p:cTn>
                              </p:par>
                            </p:childTnLst>
                          </p:cTn>
                        </p:par>
                        <p:par>
                          <p:cTn id="12" fill="hold" nodeType="after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7" presetClass="entr" presetSubtype="0" fill="hold" nodeType="clickEffect">
                                  <p:stCondLst>
                                    <p:cond delay="0"/>
                                  </p:stCondLst>
                                  <p:childTnLst>
                                    <p:set>
                                      <p:cBhvr>
                                        <p:cTn id="19" dur="1" fill="hold">
                                          <p:stCondLst>
                                            <p:cond delay="0"/>
                                          </p:stCondLst>
                                        </p:cTn>
                                        <p:tgtEl>
                                          <p:spTgt spid="33795">
                                            <p:txEl>
                                              <p:pRg st="1" end="1"/>
                                            </p:txEl>
                                          </p:spTgt>
                                        </p:tgtEl>
                                        <p:attrNameLst>
                                          <p:attrName>style.visibility</p:attrName>
                                        </p:attrNameLst>
                                      </p:cBhvr>
                                      <p:to>
                                        <p:strVal val="visible"/>
                                      </p:to>
                                    </p:set>
                                    <p:animEffect transition="in" filter="fade">
                                      <p:cBhvr>
                                        <p:cTn id="20" dur="500"/>
                                        <p:tgtEl>
                                          <p:spTgt spid="33795">
                                            <p:txEl>
                                              <p:pRg st="1" end="1"/>
                                            </p:txEl>
                                          </p:spTgt>
                                        </p:tgtEl>
                                      </p:cBhvr>
                                    </p:animEffect>
                                    <p:anim calcmode="lin" valueType="num">
                                      <p:cBhvr>
                                        <p:cTn id="21" dur="500" fill="hold"/>
                                        <p:tgtEl>
                                          <p:spTgt spid="33795">
                                            <p:txEl>
                                              <p:pRg st="1" end="1"/>
                                            </p:txEl>
                                          </p:spTgt>
                                        </p:tgtEl>
                                        <p:attrNameLst>
                                          <p:attrName>ppt_x</p:attrName>
                                        </p:attrNameLst>
                                      </p:cBhvr>
                                      <p:tavLst>
                                        <p:tav tm="0">
                                          <p:val>
                                            <p:strVal val="#ppt_x"/>
                                          </p:val>
                                        </p:tav>
                                        <p:tav tm="100000">
                                          <p:val>
                                            <p:strVal val="#ppt_x"/>
                                          </p:val>
                                        </p:tav>
                                      </p:tavLst>
                                    </p:anim>
                                    <p:anim calcmode="lin" valueType="num">
                                      <p:cBhvr>
                                        <p:cTn id="22" dur="500" fill="hold"/>
                                        <p:tgtEl>
                                          <p:spTgt spid="3379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47" presetClass="entr" presetSubtype="0" fill="hold" nodeType="clickEffect">
                                  <p:stCondLst>
                                    <p:cond delay="0"/>
                                  </p:stCondLst>
                                  <p:childTnLst>
                                    <p:set>
                                      <p:cBhvr>
                                        <p:cTn id="26" dur="1" fill="hold">
                                          <p:stCondLst>
                                            <p:cond delay="0"/>
                                          </p:stCondLst>
                                        </p:cTn>
                                        <p:tgtEl>
                                          <p:spTgt spid="33795">
                                            <p:txEl>
                                              <p:pRg st="2" end="2"/>
                                            </p:txEl>
                                          </p:spTgt>
                                        </p:tgtEl>
                                        <p:attrNameLst>
                                          <p:attrName>style.visibility</p:attrName>
                                        </p:attrNameLst>
                                      </p:cBhvr>
                                      <p:to>
                                        <p:strVal val="visible"/>
                                      </p:to>
                                    </p:set>
                                    <p:animEffect transition="in" filter="fade">
                                      <p:cBhvr>
                                        <p:cTn id="27" dur="500"/>
                                        <p:tgtEl>
                                          <p:spTgt spid="33795">
                                            <p:txEl>
                                              <p:pRg st="2" end="2"/>
                                            </p:txEl>
                                          </p:spTgt>
                                        </p:tgtEl>
                                      </p:cBhvr>
                                    </p:animEffect>
                                    <p:anim calcmode="lin" valueType="num">
                                      <p:cBhvr>
                                        <p:cTn id="28" dur="500" fill="hold"/>
                                        <p:tgtEl>
                                          <p:spTgt spid="33795">
                                            <p:txEl>
                                              <p:pRg st="2" end="2"/>
                                            </p:txEl>
                                          </p:spTgt>
                                        </p:tgtEl>
                                        <p:attrNameLst>
                                          <p:attrName>ppt_x</p:attrName>
                                        </p:attrNameLst>
                                      </p:cBhvr>
                                      <p:tavLst>
                                        <p:tav tm="0">
                                          <p:val>
                                            <p:strVal val="#ppt_x"/>
                                          </p:val>
                                        </p:tav>
                                        <p:tav tm="100000">
                                          <p:val>
                                            <p:strVal val="#ppt_x"/>
                                          </p:val>
                                        </p:tav>
                                      </p:tavLst>
                                    </p:anim>
                                    <p:anim calcmode="lin" valueType="num">
                                      <p:cBhvr>
                                        <p:cTn id="29" dur="500" fill="hold"/>
                                        <p:tgtEl>
                                          <p:spTgt spid="3379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47" presetClass="entr" presetSubtype="0" fill="hold" nodeType="clickEffect">
                                  <p:stCondLst>
                                    <p:cond delay="0"/>
                                  </p:stCondLst>
                                  <p:childTnLst>
                                    <p:set>
                                      <p:cBhvr>
                                        <p:cTn id="33" dur="1" fill="hold">
                                          <p:stCondLst>
                                            <p:cond delay="0"/>
                                          </p:stCondLst>
                                        </p:cTn>
                                        <p:tgtEl>
                                          <p:spTgt spid="33795">
                                            <p:txEl>
                                              <p:pRg st="3" end="3"/>
                                            </p:txEl>
                                          </p:spTgt>
                                        </p:tgtEl>
                                        <p:attrNameLst>
                                          <p:attrName>style.visibility</p:attrName>
                                        </p:attrNameLst>
                                      </p:cBhvr>
                                      <p:to>
                                        <p:strVal val="visible"/>
                                      </p:to>
                                    </p:set>
                                    <p:animEffect transition="in" filter="fade">
                                      <p:cBhvr>
                                        <p:cTn id="34" dur="500"/>
                                        <p:tgtEl>
                                          <p:spTgt spid="33795">
                                            <p:txEl>
                                              <p:pRg st="3" end="3"/>
                                            </p:txEl>
                                          </p:spTgt>
                                        </p:tgtEl>
                                      </p:cBhvr>
                                    </p:animEffect>
                                    <p:anim calcmode="lin" valueType="num">
                                      <p:cBhvr>
                                        <p:cTn id="35" dur="500" fill="hold"/>
                                        <p:tgtEl>
                                          <p:spTgt spid="33795">
                                            <p:txEl>
                                              <p:pRg st="3" end="3"/>
                                            </p:txEl>
                                          </p:spTgt>
                                        </p:tgtEl>
                                        <p:attrNameLst>
                                          <p:attrName>ppt_x</p:attrName>
                                        </p:attrNameLst>
                                      </p:cBhvr>
                                      <p:tavLst>
                                        <p:tav tm="0">
                                          <p:val>
                                            <p:strVal val="#ppt_x"/>
                                          </p:val>
                                        </p:tav>
                                        <p:tav tm="100000">
                                          <p:val>
                                            <p:strVal val="#ppt_x"/>
                                          </p:val>
                                        </p:tav>
                                      </p:tavLst>
                                    </p:anim>
                                    <p:anim calcmode="lin" valueType="num">
                                      <p:cBhvr>
                                        <p:cTn id="36" dur="500" fill="hold"/>
                                        <p:tgtEl>
                                          <p:spTgt spid="3379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47" presetClass="entr" presetSubtype="0" fill="hold" nodeType="clickEffect">
                                  <p:stCondLst>
                                    <p:cond delay="0"/>
                                  </p:stCondLst>
                                  <p:childTnLst>
                                    <p:set>
                                      <p:cBhvr>
                                        <p:cTn id="40" dur="1" fill="hold">
                                          <p:stCondLst>
                                            <p:cond delay="0"/>
                                          </p:stCondLst>
                                        </p:cTn>
                                        <p:tgtEl>
                                          <p:spTgt spid="33795">
                                            <p:txEl>
                                              <p:pRg st="4" end="4"/>
                                            </p:txEl>
                                          </p:spTgt>
                                        </p:tgtEl>
                                        <p:attrNameLst>
                                          <p:attrName>style.visibility</p:attrName>
                                        </p:attrNameLst>
                                      </p:cBhvr>
                                      <p:to>
                                        <p:strVal val="visible"/>
                                      </p:to>
                                    </p:set>
                                    <p:animEffect transition="in" filter="fade">
                                      <p:cBhvr>
                                        <p:cTn id="41" dur="500"/>
                                        <p:tgtEl>
                                          <p:spTgt spid="33795">
                                            <p:txEl>
                                              <p:pRg st="4" end="4"/>
                                            </p:txEl>
                                          </p:spTgt>
                                        </p:tgtEl>
                                      </p:cBhvr>
                                    </p:animEffect>
                                    <p:anim calcmode="lin" valueType="num">
                                      <p:cBhvr>
                                        <p:cTn id="42" dur="500" fill="hold"/>
                                        <p:tgtEl>
                                          <p:spTgt spid="33795">
                                            <p:txEl>
                                              <p:pRg st="4" end="4"/>
                                            </p:txEl>
                                          </p:spTgt>
                                        </p:tgtEl>
                                        <p:attrNameLst>
                                          <p:attrName>ppt_x</p:attrName>
                                        </p:attrNameLst>
                                      </p:cBhvr>
                                      <p:tavLst>
                                        <p:tav tm="0">
                                          <p:val>
                                            <p:strVal val="#ppt_x"/>
                                          </p:val>
                                        </p:tav>
                                        <p:tav tm="100000">
                                          <p:val>
                                            <p:strVal val="#ppt_x"/>
                                          </p:val>
                                        </p:tav>
                                      </p:tavLst>
                                    </p:anim>
                                    <p:anim calcmode="lin" valueType="num">
                                      <p:cBhvr>
                                        <p:cTn id="43" dur="500" fill="hold"/>
                                        <p:tgtEl>
                                          <p:spTgt spid="3379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47" presetClass="entr" presetSubtype="0" fill="hold" nodeType="clickEffect">
                                  <p:stCondLst>
                                    <p:cond delay="0"/>
                                  </p:stCondLst>
                                  <p:childTnLst>
                                    <p:set>
                                      <p:cBhvr>
                                        <p:cTn id="47" dur="1" fill="hold">
                                          <p:stCondLst>
                                            <p:cond delay="0"/>
                                          </p:stCondLst>
                                        </p:cTn>
                                        <p:tgtEl>
                                          <p:spTgt spid="33795">
                                            <p:txEl>
                                              <p:pRg st="5" end="5"/>
                                            </p:txEl>
                                          </p:spTgt>
                                        </p:tgtEl>
                                        <p:attrNameLst>
                                          <p:attrName>style.visibility</p:attrName>
                                        </p:attrNameLst>
                                      </p:cBhvr>
                                      <p:to>
                                        <p:strVal val="visible"/>
                                      </p:to>
                                    </p:set>
                                    <p:animEffect transition="in" filter="fade">
                                      <p:cBhvr>
                                        <p:cTn id="48" dur="500"/>
                                        <p:tgtEl>
                                          <p:spTgt spid="33795">
                                            <p:txEl>
                                              <p:pRg st="5" end="5"/>
                                            </p:txEl>
                                          </p:spTgt>
                                        </p:tgtEl>
                                      </p:cBhvr>
                                    </p:animEffect>
                                    <p:anim calcmode="lin" valueType="num">
                                      <p:cBhvr>
                                        <p:cTn id="49" dur="500" fill="hold"/>
                                        <p:tgtEl>
                                          <p:spTgt spid="33795">
                                            <p:txEl>
                                              <p:pRg st="5" end="5"/>
                                            </p:txEl>
                                          </p:spTgt>
                                        </p:tgtEl>
                                        <p:attrNameLst>
                                          <p:attrName>ppt_x</p:attrName>
                                        </p:attrNameLst>
                                      </p:cBhvr>
                                      <p:tavLst>
                                        <p:tav tm="0">
                                          <p:val>
                                            <p:strVal val="#ppt_x"/>
                                          </p:val>
                                        </p:tav>
                                        <p:tav tm="100000">
                                          <p:val>
                                            <p:strVal val="#ppt_x"/>
                                          </p:val>
                                        </p:tav>
                                      </p:tavLst>
                                    </p:anim>
                                    <p:anim calcmode="lin" valueType="num">
                                      <p:cBhvr>
                                        <p:cTn id="50" dur="500" fill="hold"/>
                                        <p:tgtEl>
                                          <p:spTgt spid="3379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47" presetClass="entr" presetSubtype="0" fill="hold" nodeType="clickEffect">
                                  <p:stCondLst>
                                    <p:cond delay="0"/>
                                  </p:stCondLst>
                                  <p:childTnLst>
                                    <p:set>
                                      <p:cBhvr>
                                        <p:cTn id="54" dur="1" fill="hold">
                                          <p:stCondLst>
                                            <p:cond delay="0"/>
                                          </p:stCondLst>
                                        </p:cTn>
                                        <p:tgtEl>
                                          <p:spTgt spid="33795">
                                            <p:txEl>
                                              <p:pRg st="6" end="6"/>
                                            </p:txEl>
                                          </p:spTgt>
                                        </p:tgtEl>
                                        <p:attrNameLst>
                                          <p:attrName>style.visibility</p:attrName>
                                        </p:attrNameLst>
                                      </p:cBhvr>
                                      <p:to>
                                        <p:strVal val="visible"/>
                                      </p:to>
                                    </p:set>
                                    <p:animEffect transition="in" filter="fade">
                                      <p:cBhvr>
                                        <p:cTn id="55" dur="500"/>
                                        <p:tgtEl>
                                          <p:spTgt spid="33795">
                                            <p:txEl>
                                              <p:pRg st="6" end="6"/>
                                            </p:txEl>
                                          </p:spTgt>
                                        </p:tgtEl>
                                      </p:cBhvr>
                                    </p:animEffect>
                                    <p:anim calcmode="lin" valueType="num">
                                      <p:cBhvr>
                                        <p:cTn id="56" dur="500" fill="hold"/>
                                        <p:tgtEl>
                                          <p:spTgt spid="33795">
                                            <p:txEl>
                                              <p:pRg st="6" end="6"/>
                                            </p:txEl>
                                          </p:spTgt>
                                        </p:tgtEl>
                                        <p:attrNameLst>
                                          <p:attrName>ppt_x</p:attrName>
                                        </p:attrNameLst>
                                      </p:cBhvr>
                                      <p:tavLst>
                                        <p:tav tm="0">
                                          <p:val>
                                            <p:strVal val="#ppt_x"/>
                                          </p:val>
                                        </p:tav>
                                        <p:tav tm="100000">
                                          <p:val>
                                            <p:strVal val="#ppt_x"/>
                                          </p:val>
                                        </p:tav>
                                      </p:tavLst>
                                    </p:anim>
                                    <p:anim calcmode="lin" valueType="num">
                                      <p:cBhvr>
                                        <p:cTn id="57" dur="500" fill="hold"/>
                                        <p:tgtEl>
                                          <p:spTgt spid="33795">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850" y="-200025"/>
            <a:ext cx="11083925" cy="705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Rectangle 2"/>
          <p:cNvSpPr>
            <a:spLocks noGrp="1"/>
          </p:cNvSpPr>
          <p:nvPr>
            <p:ph type="title"/>
          </p:nvPr>
        </p:nvSpPr>
        <p:spPr>
          <a:xfrm>
            <a:off x="0" y="-228600"/>
            <a:ext cx="9144000" cy="1143000"/>
          </a:xfrm>
        </p:spPr>
        <p:txBody>
          <a:bodyPr/>
          <a:lstStyle/>
          <a:p>
            <a:r>
              <a:rPr lang="en-US" sz="1900" smtClean="0">
                <a:solidFill>
                  <a:schemeClr val="bg1"/>
                </a:solidFill>
                <a:latin typeface="Trebuchet MS" pitchFamily="34" charset="0"/>
              </a:rPr>
              <a:t>Chapter 11: Fluvial Processes, Patterns and Landforms, &amp; Human Interaction</a:t>
            </a:r>
          </a:p>
        </p:txBody>
      </p:sp>
      <p:sp>
        <p:nvSpPr>
          <p:cNvPr id="5" name="Rounded Rectangle 4"/>
          <p:cNvSpPr/>
          <p:nvPr/>
        </p:nvSpPr>
        <p:spPr>
          <a:xfrm>
            <a:off x="323850" y="1196975"/>
            <a:ext cx="8640763" cy="3600450"/>
          </a:xfrm>
          <a:prstGeom prst="roundRect">
            <a:avLst>
              <a:gd name="adj" fmla="val 6080"/>
            </a:avLst>
          </a:prstGeom>
          <a:solidFill>
            <a:srgbClr val="00B0F0">
              <a:alpha val="89804"/>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E"/>
          </a:p>
        </p:txBody>
      </p:sp>
      <p:sp>
        <p:nvSpPr>
          <p:cNvPr id="34819" name="Rectangle 3"/>
          <p:cNvSpPr>
            <a:spLocks noGrp="1"/>
          </p:cNvSpPr>
          <p:nvPr>
            <p:ph type="body" idx="1"/>
          </p:nvPr>
        </p:nvSpPr>
        <p:spPr>
          <a:xfrm>
            <a:off x="467544" y="1124744"/>
            <a:ext cx="7704906" cy="3672681"/>
          </a:xfrm>
        </p:spPr>
        <p:txBody>
          <a:bodyPr>
            <a:normAutofit fontScale="92500"/>
          </a:bodyPr>
          <a:lstStyle/>
          <a:p>
            <a:pPr marL="609600" indent="-609600">
              <a:buFont typeface="Arial" pitchFamily="34" charset="0"/>
              <a:buNone/>
              <a:defRPr/>
            </a:pPr>
            <a:r>
              <a:rPr lang="en-US" sz="2000" b="1" i="1" dirty="0" smtClean="0">
                <a:solidFill>
                  <a:srgbClr val="FFFF00"/>
                </a:solidFill>
                <a:latin typeface="Trebuchet MS" pitchFamily="34" charset="0"/>
              </a:rPr>
              <a:t>Features</a:t>
            </a:r>
          </a:p>
          <a:p>
            <a:pPr lvl="1">
              <a:lnSpc>
                <a:spcPts val="3900"/>
              </a:lnSpc>
              <a:spcBef>
                <a:spcPts val="0"/>
              </a:spcBef>
              <a:spcAft>
                <a:spcPts val="0"/>
              </a:spcAft>
              <a:buClr>
                <a:schemeClr val="bg1"/>
              </a:buClr>
              <a:buFont typeface="Wingdings" pitchFamily="2" charset="2"/>
              <a:buChar char="§"/>
              <a:defRPr/>
            </a:pPr>
            <a:r>
              <a:rPr lang="en-US" sz="2000" dirty="0" smtClean="0">
                <a:solidFill>
                  <a:schemeClr val="bg1"/>
                </a:solidFill>
                <a:latin typeface="+mj-lt"/>
              </a:rPr>
              <a:t>One of the main traffic arteries of Western Europe</a:t>
            </a:r>
          </a:p>
          <a:p>
            <a:pPr lvl="1">
              <a:lnSpc>
                <a:spcPts val="3900"/>
              </a:lnSpc>
              <a:spcBef>
                <a:spcPts val="0"/>
              </a:spcBef>
              <a:spcAft>
                <a:spcPts val="0"/>
              </a:spcAft>
              <a:buClr>
                <a:schemeClr val="bg1"/>
              </a:buClr>
              <a:buFont typeface="Wingdings" pitchFamily="2" charset="2"/>
              <a:buChar char="§"/>
              <a:defRPr/>
            </a:pPr>
            <a:r>
              <a:rPr lang="en-US" sz="2000" dirty="0" smtClean="0">
                <a:solidFill>
                  <a:schemeClr val="bg1"/>
                </a:solidFill>
                <a:latin typeface="+mj-lt"/>
              </a:rPr>
              <a:t>An important means of transporting and shipping</a:t>
            </a:r>
          </a:p>
          <a:p>
            <a:pPr lvl="1">
              <a:lnSpc>
                <a:spcPts val="3900"/>
              </a:lnSpc>
              <a:spcBef>
                <a:spcPts val="0"/>
              </a:spcBef>
              <a:spcAft>
                <a:spcPts val="0"/>
              </a:spcAft>
              <a:buClr>
                <a:schemeClr val="bg1"/>
              </a:buClr>
              <a:buFont typeface="Wingdings" pitchFamily="2" charset="2"/>
              <a:buChar char="§"/>
              <a:defRPr/>
            </a:pPr>
            <a:r>
              <a:rPr lang="en-US" sz="2000" dirty="0" smtClean="0">
                <a:solidFill>
                  <a:schemeClr val="bg1"/>
                </a:solidFill>
                <a:latin typeface="+mj-lt"/>
              </a:rPr>
              <a:t>Canal network developed around the river course</a:t>
            </a:r>
          </a:p>
          <a:p>
            <a:pPr lvl="1">
              <a:lnSpc>
                <a:spcPts val="3900"/>
              </a:lnSpc>
              <a:spcBef>
                <a:spcPts val="0"/>
              </a:spcBef>
              <a:spcAft>
                <a:spcPts val="0"/>
              </a:spcAft>
              <a:buClr>
                <a:schemeClr val="bg1"/>
              </a:buClr>
              <a:buFont typeface="Wingdings" pitchFamily="2" charset="2"/>
              <a:buChar char="§"/>
              <a:defRPr/>
            </a:pPr>
            <a:r>
              <a:rPr lang="en-US" sz="2000" dirty="0" smtClean="0">
                <a:solidFill>
                  <a:schemeClr val="bg1"/>
                </a:solidFill>
                <a:latin typeface="+mj-lt"/>
              </a:rPr>
              <a:t>Dykes constructed to prevent the likelihood of flooding</a:t>
            </a:r>
          </a:p>
          <a:p>
            <a:pPr lvl="1">
              <a:lnSpc>
                <a:spcPts val="3900"/>
              </a:lnSpc>
              <a:spcBef>
                <a:spcPts val="0"/>
              </a:spcBef>
              <a:spcAft>
                <a:spcPts val="0"/>
              </a:spcAft>
              <a:buClr>
                <a:schemeClr val="bg1"/>
              </a:buClr>
              <a:buFont typeface="Wingdings" pitchFamily="2" charset="2"/>
              <a:buChar char="§"/>
              <a:defRPr/>
            </a:pPr>
            <a:r>
              <a:rPr lang="en-US" sz="2000" dirty="0" smtClean="0">
                <a:solidFill>
                  <a:schemeClr val="bg1"/>
                </a:solidFill>
                <a:latin typeface="+mj-lt"/>
              </a:rPr>
              <a:t>Meanders bypassed by the construction of new canals and channels</a:t>
            </a:r>
          </a:p>
          <a:p>
            <a:pPr lvl="1">
              <a:lnSpc>
                <a:spcPts val="3900"/>
              </a:lnSpc>
              <a:spcBef>
                <a:spcPts val="0"/>
              </a:spcBef>
              <a:spcAft>
                <a:spcPts val="0"/>
              </a:spcAft>
              <a:buClr>
                <a:schemeClr val="bg1"/>
              </a:buClr>
              <a:buFont typeface="Wingdings" pitchFamily="2" charset="2"/>
              <a:buChar char="§"/>
              <a:defRPr/>
            </a:pPr>
            <a:r>
              <a:rPr lang="en-US" sz="2000" dirty="0" smtClean="0">
                <a:solidFill>
                  <a:schemeClr val="bg1"/>
                </a:solidFill>
                <a:latin typeface="+mj-lt"/>
              </a:rPr>
              <a:t>Resulted in a shorter, deeper and straighter river cours</a:t>
            </a:r>
            <a:r>
              <a:rPr lang="en-US" sz="2000" dirty="0" smtClean="0">
                <a:solidFill>
                  <a:schemeClr val="bg1"/>
                </a:solidFill>
                <a:latin typeface="Trebuchet MS" pitchFamily="34" charset="0"/>
              </a:rPr>
              <a:t>e</a:t>
            </a:r>
          </a:p>
        </p:txBody>
      </p:sp>
    </p:spTree>
    <p:extLst>
      <p:ext uri="{BB962C8B-B14F-4D97-AF65-F5344CB8AC3E}">
        <p14:creationId xmlns:p14="http://schemas.microsoft.com/office/powerpoint/2010/main" val="81040352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34819">
                                            <p:txEl>
                                              <p:pRg st="0" end="0"/>
                                            </p:txEl>
                                          </p:spTgt>
                                        </p:tgtEl>
                                        <p:attrNameLst>
                                          <p:attrName>style.visibility</p:attrName>
                                        </p:attrNameLst>
                                      </p:cBhvr>
                                      <p:to>
                                        <p:strVal val="visible"/>
                                      </p:to>
                                    </p:set>
                                    <p:animEffect transition="in" filter="fade">
                                      <p:cBhvr>
                                        <p:cTn id="7" dur="500"/>
                                        <p:tgtEl>
                                          <p:spTgt spid="34819">
                                            <p:txEl>
                                              <p:pRg st="0" end="0"/>
                                            </p:txEl>
                                          </p:spTgt>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7" presetClass="entr" presetSubtype="0" fill="hold" nodeType="clickEffect">
                                  <p:stCondLst>
                                    <p:cond delay="0"/>
                                  </p:stCondLst>
                                  <p:childTnLst>
                                    <p:set>
                                      <p:cBhvr>
                                        <p:cTn id="15" dur="1" fill="hold">
                                          <p:stCondLst>
                                            <p:cond delay="0"/>
                                          </p:stCondLst>
                                        </p:cTn>
                                        <p:tgtEl>
                                          <p:spTgt spid="34819">
                                            <p:txEl>
                                              <p:pRg st="1" end="1"/>
                                            </p:txEl>
                                          </p:spTgt>
                                        </p:tgtEl>
                                        <p:attrNameLst>
                                          <p:attrName>style.visibility</p:attrName>
                                        </p:attrNameLst>
                                      </p:cBhvr>
                                      <p:to>
                                        <p:strVal val="visible"/>
                                      </p:to>
                                    </p:set>
                                    <p:animEffect transition="in" filter="fade">
                                      <p:cBhvr>
                                        <p:cTn id="16" dur="500"/>
                                        <p:tgtEl>
                                          <p:spTgt spid="34819">
                                            <p:txEl>
                                              <p:pRg st="1" end="1"/>
                                            </p:txEl>
                                          </p:spTgt>
                                        </p:tgtEl>
                                      </p:cBhvr>
                                    </p:animEffect>
                                    <p:anim calcmode="lin" valueType="num">
                                      <p:cBhvr>
                                        <p:cTn id="17" dur="500" fill="hold"/>
                                        <p:tgtEl>
                                          <p:spTgt spid="34819">
                                            <p:txEl>
                                              <p:pRg st="1" end="1"/>
                                            </p:txEl>
                                          </p:spTgt>
                                        </p:tgtEl>
                                        <p:attrNameLst>
                                          <p:attrName>ppt_x</p:attrName>
                                        </p:attrNameLst>
                                      </p:cBhvr>
                                      <p:tavLst>
                                        <p:tav tm="0">
                                          <p:val>
                                            <p:strVal val="#ppt_x"/>
                                          </p:val>
                                        </p:tav>
                                        <p:tav tm="100000">
                                          <p:val>
                                            <p:strVal val="#ppt_x"/>
                                          </p:val>
                                        </p:tav>
                                      </p:tavLst>
                                    </p:anim>
                                    <p:anim calcmode="lin" valueType="num">
                                      <p:cBhvr>
                                        <p:cTn id="18" dur="500" fill="hold"/>
                                        <p:tgtEl>
                                          <p:spTgt spid="3481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47" presetClass="entr" presetSubtype="0" fill="hold" nodeType="clickEffect">
                                  <p:stCondLst>
                                    <p:cond delay="0"/>
                                  </p:stCondLst>
                                  <p:childTnLst>
                                    <p:set>
                                      <p:cBhvr>
                                        <p:cTn id="22" dur="1" fill="hold">
                                          <p:stCondLst>
                                            <p:cond delay="0"/>
                                          </p:stCondLst>
                                        </p:cTn>
                                        <p:tgtEl>
                                          <p:spTgt spid="34819">
                                            <p:txEl>
                                              <p:pRg st="2" end="2"/>
                                            </p:txEl>
                                          </p:spTgt>
                                        </p:tgtEl>
                                        <p:attrNameLst>
                                          <p:attrName>style.visibility</p:attrName>
                                        </p:attrNameLst>
                                      </p:cBhvr>
                                      <p:to>
                                        <p:strVal val="visible"/>
                                      </p:to>
                                    </p:set>
                                    <p:animEffect transition="in" filter="fade">
                                      <p:cBhvr>
                                        <p:cTn id="23" dur="500"/>
                                        <p:tgtEl>
                                          <p:spTgt spid="34819">
                                            <p:txEl>
                                              <p:pRg st="2" end="2"/>
                                            </p:txEl>
                                          </p:spTgt>
                                        </p:tgtEl>
                                      </p:cBhvr>
                                    </p:animEffect>
                                    <p:anim calcmode="lin" valueType="num">
                                      <p:cBhvr>
                                        <p:cTn id="24" dur="500" fill="hold"/>
                                        <p:tgtEl>
                                          <p:spTgt spid="34819">
                                            <p:txEl>
                                              <p:pRg st="2" end="2"/>
                                            </p:txEl>
                                          </p:spTgt>
                                        </p:tgtEl>
                                        <p:attrNameLst>
                                          <p:attrName>ppt_x</p:attrName>
                                        </p:attrNameLst>
                                      </p:cBhvr>
                                      <p:tavLst>
                                        <p:tav tm="0">
                                          <p:val>
                                            <p:strVal val="#ppt_x"/>
                                          </p:val>
                                        </p:tav>
                                        <p:tav tm="100000">
                                          <p:val>
                                            <p:strVal val="#ppt_x"/>
                                          </p:val>
                                        </p:tav>
                                      </p:tavLst>
                                    </p:anim>
                                    <p:anim calcmode="lin" valueType="num">
                                      <p:cBhvr>
                                        <p:cTn id="25" dur="500" fill="hold"/>
                                        <p:tgtEl>
                                          <p:spTgt spid="3481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47" presetClass="entr" presetSubtype="0" fill="hold" nodeType="clickEffect">
                                  <p:stCondLst>
                                    <p:cond delay="0"/>
                                  </p:stCondLst>
                                  <p:childTnLst>
                                    <p:set>
                                      <p:cBhvr>
                                        <p:cTn id="29" dur="1" fill="hold">
                                          <p:stCondLst>
                                            <p:cond delay="0"/>
                                          </p:stCondLst>
                                        </p:cTn>
                                        <p:tgtEl>
                                          <p:spTgt spid="34819">
                                            <p:txEl>
                                              <p:pRg st="3" end="3"/>
                                            </p:txEl>
                                          </p:spTgt>
                                        </p:tgtEl>
                                        <p:attrNameLst>
                                          <p:attrName>style.visibility</p:attrName>
                                        </p:attrNameLst>
                                      </p:cBhvr>
                                      <p:to>
                                        <p:strVal val="visible"/>
                                      </p:to>
                                    </p:set>
                                    <p:animEffect transition="in" filter="fade">
                                      <p:cBhvr>
                                        <p:cTn id="30" dur="500"/>
                                        <p:tgtEl>
                                          <p:spTgt spid="34819">
                                            <p:txEl>
                                              <p:pRg st="3" end="3"/>
                                            </p:txEl>
                                          </p:spTgt>
                                        </p:tgtEl>
                                      </p:cBhvr>
                                    </p:animEffect>
                                    <p:anim calcmode="lin" valueType="num">
                                      <p:cBhvr>
                                        <p:cTn id="31" dur="500" fill="hold"/>
                                        <p:tgtEl>
                                          <p:spTgt spid="34819">
                                            <p:txEl>
                                              <p:pRg st="3" end="3"/>
                                            </p:txEl>
                                          </p:spTgt>
                                        </p:tgtEl>
                                        <p:attrNameLst>
                                          <p:attrName>ppt_x</p:attrName>
                                        </p:attrNameLst>
                                      </p:cBhvr>
                                      <p:tavLst>
                                        <p:tav tm="0">
                                          <p:val>
                                            <p:strVal val="#ppt_x"/>
                                          </p:val>
                                        </p:tav>
                                        <p:tav tm="100000">
                                          <p:val>
                                            <p:strVal val="#ppt_x"/>
                                          </p:val>
                                        </p:tav>
                                      </p:tavLst>
                                    </p:anim>
                                    <p:anim calcmode="lin" valueType="num">
                                      <p:cBhvr>
                                        <p:cTn id="32" dur="500" fill="hold"/>
                                        <p:tgtEl>
                                          <p:spTgt spid="3481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47" presetClass="entr" presetSubtype="0" fill="hold" nodeType="clickEffect">
                                  <p:stCondLst>
                                    <p:cond delay="0"/>
                                  </p:stCondLst>
                                  <p:childTnLst>
                                    <p:set>
                                      <p:cBhvr>
                                        <p:cTn id="36" dur="1" fill="hold">
                                          <p:stCondLst>
                                            <p:cond delay="0"/>
                                          </p:stCondLst>
                                        </p:cTn>
                                        <p:tgtEl>
                                          <p:spTgt spid="34819">
                                            <p:txEl>
                                              <p:pRg st="4" end="4"/>
                                            </p:txEl>
                                          </p:spTgt>
                                        </p:tgtEl>
                                        <p:attrNameLst>
                                          <p:attrName>style.visibility</p:attrName>
                                        </p:attrNameLst>
                                      </p:cBhvr>
                                      <p:to>
                                        <p:strVal val="visible"/>
                                      </p:to>
                                    </p:set>
                                    <p:animEffect transition="in" filter="fade">
                                      <p:cBhvr>
                                        <p:cTn id="37" dur="500"/>
                                        <p:tgtEl>
                                          <p:spTgt spid="34819">
                                            <p:txEl>
                                              <p:pRg st="4" end="4"/>
                                            </p:txEl>
                                          </p:spTgt>
                                        </p:tgtEl>
                                      </p:cBhvr>
                                    </p:animEffect>
                                    <p:anim calcmode="lin" valueType="num">
                                      <p:cBhvr>
                                        <p:cTn id="38" dur="500" fill="hold"/>
                                        <p:tgtEl>
                                          <p:spTgt spid="34819">
                                            <p:txEl>
                                              <p:pRg st="4" end="4"/>
                                            </p:txEl>
                                          </p:spTgt>
                                        </p:tgtEl>
                                        <p:attrNameLst>
                                          <p:attrName>ppt_x</p:attrName>
                                        </p:attrNameLst>
                                      </p:cBhvr>
                                      <p:tavLst>
                                        <p:tav tm="0">
                                          <p:val>
                                            <p:strVal val="#ppt_x"/>
                                          </p:val>
                                        </p:tav>
                                        <p:tav tm="100000">
                                          <p:val>
                                            <p:strVal val="#ppt_x"/>
                                          </p:val>
                                        </p:tav>
                                      </p:tavLst>
                                    </p:anim>
                                    <p:anim calcmode="lin" valueType="num">
                                      <p:cBhvr>
                                        <p:cTn id="39" dur="500" fill="hold"/>
                                        <p:tgtEl>
                                          <p:spTgt spid="3481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47" presetClass="entr" presetSubtype="0" fill="hold" nodeType="clickEffect">
                                  <p:stCondLst>
                                    <p:cond delay="0"/>
                                  </p:stCondLst>
                                  <p:childTnLst>
                                    <p:set>
                                      <p:cBhvr>
                                        <p:cTn id="43" dur="1" fill="hold">
                                          <p:stCondLst>
                                            <p:cond delay="0"/>
                                          </p:stCondLst>
                                        </p:cTn>
                                        <p:tgtEl>
                                          <p:spTgt spid="34819">
                                            <p:txEl>
                                              <p:pRg st="5" end="5"/>
                                            </p:txEl>
                                          </p:spTgt>
                                        </p:tgtEl>
                                        <p:attrNameLst>
                                          <p:attrName>style.visibility</p:attrName>
                                        </p:attrNameLst>
                                      </p:cBhvr>
                                      <p:to>
                                        <p:strVal val="visible"/>
                                      </p:to>
                                    </p:set>
                                    <p:animEffect transition="in" filter="fade">
                                      <p:cBhvr>
                                        <p:cTn id="44" dur="500"/>
                                        <p:tgtEl>
                                          <p:spTgt spid="34819">
                                            <p:txEl>
                                              <p:pRg st="5" end="5"/>
                                            </p:txEl>
                                          </p:spTgt>
                                        </p:tgtEl>
                                      </p:cBhvr>
                                    </p:animEffect>
                                    <p:anim calcmode="lin" valueType="num">
                                      <p:cBhvr>
                                        <p:cTn id="45" dur="500" fill="hold"/>
                                        <p:tgtEl>
                                          <p:spTgt spid="34819">
                                            <p:txEl>
                                              <p:pRg st="5" end="5"/>
                                            </p:txEl>
                                          </p:spTgt>
                                        </p:tgtEl>
                                        <p:attrNameLst>
                                          <p:attrName>ppt_x</p:attrName>
                                        </p:attrNameLst>
                                      </p:cBhvr>
                                      <p:tavLst>
                                        <p:tav tm="0">
                                          <p:val>
                                            <p:strVal val="#ppt_x"/>
                                          </p:val>
                                        </p:tav>
                                        <p:tav tm="100000">
                                          <p:val>
                                            <p:strVal val="#ppt_x"/>
                                          </p:val>
                                        </p:tav>
                                      </p:tavLst>
                                    </p:anim>
                                    <p:anim calcmode="lin" valueType="num">
                                      <p:cBhvr>
                                        <p:cTn id="46" dur="500" fill="hold"/>
                                        <p:tgtEl>
                                          <p:spTgt spid="34819">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47" presetClass="entr" presetSubtype="0" fill="hold" nodeType="clickEffect">
                                  <p:stCondLst>
                                    <p:cond delay="0"/>
                                  </p:stCondLst>
                                  <p:childTnLst>
                                    <p:set>
                                      <p:cBhvr>
                                        <p:cTn id="50" dur="1" fill="hold">
                                          <p:stCondLst>
                                            <p:cond delay="0"/>
                                          </p:stCondLst>
                                        </p:cTn>
                                        <p:tgtEl>
                                          <p:spTgt spid="34819">
                                            <p:txEl>
                                              <p:pRg st="6" end="6"/>
                                            </p:txEl>
                                          </p:spTgt>
                                        </p:tgtEl>
                                        <p:attrNameLst>
                                          <p:attrName>style.visibility</p:attrName>
                                        </p:attrNameLst>
                                      </p:cBhvr>
                                      <p:to>
                                        <p:strVal val="visible"/>
                                      </p:to>
                                    </p:set>
                                    <p:animEffect transition="in" filter="fade">
                                      <p:cBhvr>
                                        <p:cTn id="51" dur="500"/>
                                        <p:tgtEl>
                                          <p:spTgt spid="34819">
                                            <p:txEl>
                                              <p:pRg st="6" end="6"/>
                                            </p:txEl>
                                          </p:spTgt>
                                        </p:tgtEl>
                                      </p:cBhvr>
                                    </p:animEffect>
                                    <p:anim calcmode="lin" valueType="num">
                                      <p:cBhvr>
                                        <p:cTn id="52" dur="500" fill="hold"/>
                                        <p:tgtEl>
                                          <p:spTgt spid="34819">
                                            <p:txEl>
                                              <p:pRg st="6" end="6"/>
                                            </p:txEl>
                                          </p:spTgt>
                                        </p:tgtEl>
                                        <p:attrNameLst>
                                          <p:attrName>ppt_x</p:attrName>
                                        </p:attrNameLst>
                                      </p:cBhvr>
                                      <p:tavLst>
                                        <p:tav tm="0">
                                          <p:val>
                                            <p:strVal val="#ppt_x"/>
                                          </p:val>
                                        </p:tav>
                                        <p:tav tm="100000">
                                          <p:val>
                                            <p:strVal val="#ppt_x"/>
                                          </p:val>
                                        </p:tav>
                                      </p:tavLst>
                                    </p:anim>
                                    <p:anim calcmode="lin" valueType="num">
                                      <p:cBhvr>
                                        <p:cTn id="53" dur="500" fill="hold"/>
                                        <p:tgtEl>
                                          <p:spTgt spid="34819">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le 3"/>
          <p:cNvSpPr/>
          <p:nvPr/>
        </p:nvSpPr>
        <p:spPr>
          <a:xfrm>
            <a:off x="323850" y="1196975"/>
            <a:ext cx="8208963" cy="4752975"/>
          </a:xfrm>
          <a:prstGeom prst="roundRect">
            <a:avLst>
              <a:gd name="adj" fmla="val 6080"/>
            </a:avLst>
          </a:prstGeom>
          <a:solidFill>
            <a:srgbClr val="00B0F0">
              <a:alpha val="80000"/>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E"/>
          </a:p>
        </p:txBody>
      </p:sp>
      <p:sp>
        <p:nvSpPr>
          <p:cNvPr id="35843" name="Rectangle 3"/>
          <p:cNvSpPr>
            <a:spLocks noGrp="1"/>
          </p:cNvSpPr>
          <p:nvPr>
            <p:ph type="body" idx="1"/>
          </p:nvPr>
        </p:nvSpPr>
        <p:spPr>
          <a:xfrm>
            <a:off x="467544" y="1196974"/>
            <a:ext cx="8065268" cy="4968875"/>
          </a:xfrm>
        </p:spPr>
        <p:txBody>
          <a:bodyPr/>
          <a:lstStyle/>
          <a:p>
            <a:pPr marL="609600" indent="-609600">
              <a:buFont typeface="Arial" pitchFamily="34" charset="0"/>
              <a:buNone/>
              <a:defRPr/>
            </a:pPr>
            <a:r>
              <a:rPr lang="en-US" sz="2000" i="1" dirty="0" smtClean="0">
                <a:solidFill>
                  <a:schemeClr val="tx1">
                    <a:lumMod val="65000"/>
                    <a:lumOff val="35000"/>
                  </a:schemeClr>
                </a:solidFill>
                <a:latin typeface="Trebuchet MS" pitchFamily="34" charset="0"/>
              </a:rPr>
              <a:t>Impact of changes to river course</a:t>
            </a:r>
          </a:p>
          <a:p>
            <a:pPr marL="1016000" lvl="1" indent="-558800">
              <a:buFont typeface="Times" pitchFamily="-64" charset="0"/>
              <a:buNone/>
              <a:defRPr/>
            </a:pPr>
            <a:r>
              <a:rPr lang="en-US" sz="1900" b="1" dirty="0" smtClean="0">
                <a:solidFill>
                  <a:srgbClr val="FFFF00"/>
                </a:solidFill>
                <a:latin typeface="+mj-lt"/>
              </a:rPr>
              <a:t>Dykes</a:t>
            </a:r>
          </a:p>
          <a:p>
            <a:pPr lvl="2">
              <a:buClr>
                <a:schemeClr val="bg1"/>
              </a:buClr>
              <a:buFont typeface="Wingdings" pitchFamily="2" charset="2"/>
              <a:buChar char="§"/>
              <a:defRPr/>
            </a:pPr>
            <a:r>
              <a:rPr lang="en-US" sz="1900" dirty="0" smtClean="0">
                <a:solidFill>
                  <a:schemeClr val="bg1"/>
                </a:solidFill>
                <a:latin typeface="+mj-lt"/>
              </a:rPr>
              <a:t>Land is </a:t>
            </a:r>
            <a:r>
              <a:rPr lang="en-US" sz="1900" dirty="0" err="1" smtClean="0">
                <a:solidFill>
                  <a:schemeClr val="bg1"/>
                </a:solidFill>
                <a:latin typeface="+mj-lt"/>
              </a:rPr>
              <a:t>utilised</a:t>
            </a:r>
            <a:r>
              <a:rPr lang="en-US" sz="1900" dirty="0" smtClean="0">
                <a:solidFill>
                  <a:schemeClr val="bg1"/>
                </a:solidFill>
                <a:latin typeface="+mj-lt"/>
              </a:rPr>
              <a:t> for agricultural purposes and buildings have also been constructed on the floodplain</a:t>
            </a:r>
          </a:p>
          <a:p>
            <a:pPr lvl="2">
              <a:buClr>
                <a:schemeClr val="bg1"/>
              </a:buClr>
              <a:buFont typeface="Wingdings" pitchFamily="2" charset="2"/>
              <a:buChar char="§"/>
              <a:defRPr/>
            </a:pPr>
            <a:r>
              <a:rPr lang="en-US" sz="1900" dirty="0" smtClean="0">
                <a:solidFill>
                  <a:schemeClr val="bg1"/>
                </a:solidFill>
                <a:latin typeface="+mj-lt"/>
              </a:rPr>
              <a:t>Dykes have been constructed and are regularly increased in size to protect the surrounding agricultural land and buildings</a:t>
            </a:r>
          </a:p>
          <a:p>
            <a:pPr lvl="2">
              <a:buClr>
                <a:schemeClr val="bg1"/>
              </a:buClr>
              <a:buFont typeface="Wingdings" pitchFamily="2" charset="2"/>
              <a:buChar char="§"/>
              <a:defRPr/>
            </a:pPr>
            <a:r>
              <a:rPr lang="en-US" sz="1900" dirty="0" smtClean="0">
                <a:solidFill>
                  <a:schemeClr val="bg1"/>
                </a:solidFill>
                <a:latin typeface="+mj-lt"/>
              </a:rPr>
              <a:t>Prevent the river flooding over its banks at dyke locations resulting in flooding being transferred further downriver</a:t>
            </a:r>
          </a:p>
          <a:p>
            <a:pPr lvl="2">
              <a:buClr>
                <a:schemeClr val="bg1"/>
              </a:buClr>
              <a:buFont typeface="Wingdings" pitchFamily="2" charset="2"/>
              <a:buChar char="§"/>
              <a:defRPr/>
            </a:pPr>
            <a:r>
              <a:rPr lang="en-US" sz="1900" dirty="0" smtClean="0">
                <a:solidFill>
                  <a:schemeClr val="bg1"/>
                </a:solidFill>
                <a:latin typeface="+mj-lt"/>
              </a:rPr>
              <a:t>River cannot deposit onto its floodplain and so deposits sediment onto the river bed</a:t>
            </a:r>
          </a:p>
          <a:p>
            <a:pPr lvl="2">
              <a:buClr>
                <a:schemeClr val="bg1"/>
              </a:buClr>
              <a:buFont typeface="Wingdings" pitchFamily="2" charset="2"/>
              <a:buChar char="§"/>
              <a:defRPr/>
            </a:pPr>
            <a:r>
              <a:rPr lang="en-US" sz="1900" dirty="0" smtClean="0">
                <a:solidFill>
                  <a:schemeClr val="bg1"/>
                </a:solidFill>
                <a:latin typeface="+mj-lt"/>
              </a:rPr>
              <a:t>Raises the level of the river</a:t>
            </a:r>
          </a:p>
          <a:p>
            <a:pPr lvl="2">
              <a:buClr>
                <a:schemeClr val="bg1"/>
              </a:buClr>
              <a:buFont typeface="Wingdings" pitchFamily="2" charset="2"/>
              <a:buChar char="§"/>
              <a:defRPr/>
            </a:pPr>
            <a:r>
              <a:rPr lang="en-US" sz="1900" dirty="0" smtClean="0">
                <a:solidFill>
                  <a:schemeClr val="bg1"/>
                </a:solidFill>
                <a:latin typeface="+mj-lt"/>
              </a:rPr>
              <a:t>Dykes must be regularly upgraded to match the new river height</a:t>
            </a:r>
          </a:p>
        </p:txBody>
      </p:sp>
      <p:sp>
        <p:nvSpPr>
          <p:cNvPr id="34821" name="Rectangle 2"/>
          <p:cNvSpPr>
            <a:spLocks noGrp="1"/>
          </p:cNvSpPr>
          <p:nvPr>
            <p:ph type="title"/>
          </p:nvPr>
        </p:nvSpPr>
        <p:spPr>
          <a:xfrm>
            <a:off x="0" y="-228600"/>
            <a:ext cx="9144000" cy="1143000"/>
          </a:xfrm>
        </p:spPr>
        <p:txBody>
          <a:bodyPr/>
          <a:lstStyle/>
          <a:p>
            <a:r>
              <a:rPr lang="en-US" sz="1900" smtClean="0">
                <a:solidFill>
                  <a:srgbClr val="002060"/>
                </a:solidFill>
                <a:latin typeface="Trebuchet MS" pitchFamily="34" charset="0"/>
              </a:rPr>
              <a:t>Chapter 11: Fluvial Processes, Patterns and Landforms, &amp; Human Interaction</a:t>
            </a:r>
          </a:p>
        </p:txBody>
      </p:sp>
    </p:spTree>
    <p:extLst>
      <p:ext uri="{BB962C8B-B14F-4D97-AF65-F5344CB8AC3E}">
        <p14:creationId xmlns:p14="http://schemas.microsoft.com/office/powerpoint/2010/main" val="143836304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5843">
                                            <p:txEl>
                                              <p:pRg st="0" end="0"/>
                                            </p:txEl>
                                          </p:spTgt>
                                        </p:tgtEl>
                                        <p:attrNameLst>
                                          <p:attrName>style.visibility</p:attrName>
                                        </p:attrNameLst>
                                      </p:cBhvr>
                                      <p:to>
                                        <p:strVal val="visible"/>
                                      </p:to>
                                    </p:set>
                                    <p:animEffect transition="in" filter="fade">
                                      <p:cBhvr>
                                        <p:cTn id="7" dur="500"/>
                                        <p:tgtEl>
                                          <p:spTgt spid="35843">
                                            <p:txEl>
                                              <p:pRg st="0" end="0"/>
                                            </p:txEl>
                                          </p:spTgt>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7" presetClass="entr" presetSubtype="0" fill="hold" nodeType="clickEffect">
                                  <p:stCondLst>
                                    <p:cond delay="0"/>
                                  </p:stCondLst>
                                  <p:childTnLst>
                                    <p:set>
                                      <p:cBhvr>
                                        <p:cTn id="15" dur="1" fill="hold">
                                          <p:stCondLst>
                                            <p:cond delay="0"/>
                                          </p:stCondLst>
                                        </p:cTn>
                                        <p:tgtEl>
                                          <p:spTgt spid="35843">
                                            <p:txEl>
                                              <p:pRg st="1" end="1"/>
                                            </p:txEl>
                                          </p:spTgt>
                                        </p:tgtEl>
                                        <p:attrNameLst>
                                          <p:attrName>style.visibility</p:attrName>
                                        </p:attrNameLst>
                                      </p:cBhvr>
                                      <p:to>
                                        <p:strVal val="visible"/>
                                      </p:to>
                                    </p:set>
                                    <p:animEffect transition="in" filter="fade">
                                      <p:cBhvr>
                                        <p:cTn id="16" dur="500"/>
                                        <p:tgtEl>
                                          <p:spTgt spid="35843">
                                            <p:txEl>
                                              <p:pRg st="1" end="1"/>
                                            </p:txEl>
                                          </p:spTgt>
                                        </p:tgtEl>
                                      </p:cBhvr>
                                    </p:animEffect>
                                    <p:anim calcmode="lin" valueType="num">
                                      <p:cBhvr>
                                        <p:cTn id="17" dur="500" fill="hold"/>
                                        <p:tgtEl>
                                          <p:spTgt spid="35843">
                                            <p:txEl>
                                              <p:pRg st="1" end="1"/>
                                            </p:txEl>
                                          </p:spTgt>
                                        </p:tgtEl>
                                        <p:attrNameLst>
                                          <p:attrName>ppt_x</p:attrName>
                                        </p:attrNameLst>
                                      </p:cBhvr>
                                      <p:tavLst>
                                        <p:tav tm="0">
                                          <p:val>
                                            <p:strVal val="#ppt_x"/>
                                          </p:val>
                                        </p:tav>
                                        <p:tav tm="100000">
                                          <p:val>
                                            <p:strVal val="#ppt_x"/>
                                          </p:val>
                                        </p:tav>
                                      </p:tavLst>
                                    </p:anim>
                                    <p:anim calcmode="lin" valueType="num">
                                      <p:cBhvr>
                                        <p:cTn id="18" dur="500" fill="hold"/>
                                        <p:tgtEl>
                                          <p:spTgt spid="3584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47" presetClass="entr" presetSubtype="0" fill="hold" nodeType="clickEffect">
                                  <p:stCondLst>
                                    <p:cond delay="0"/>
                                  </p:stCondLst>
                                  <p:childTnLst>
                                    <p:set>
                                      <p:cBhvr>
                                        <p:cTn id="22" dur="1" fill="hold">
                                          <p:stCondLst>
                                            <p:cond delay="0"/>
                                          </p:stCondLst>
                                        </p:cTn>
                                        <p:tgtEl>
                                          <p:spTgt spid="35843">
                                            <p:txEl>
                                              <p:pRg st="2" end="2"/>
                                            </p:txEl>
                                          </p:spTgt>
                                        </p:tgtEl>
                                        <p:attrNameLst>
                                          <p:attrName>style.visibility</p:attrName>
                                        </p:attrNameLst>
                                      </p:cBhvr>
                                      <p:to>
                                        <p:strVal val="visible"/>
                                      </p:to>
                                    </p:set>
                                    <p:animEffect transition="in" filter="fade">
                                      <p:cBhvr>
                                        <p:cTn id="23" dur="500"/>
                                        <p:tgtEl>
                                          <p:spTgt spid="35843">
                                            <p:txEl>
                                              <p:pRg st="2" end="2"/>
                                            </p:txEl>
                                          </p:spTgt>
                                        </p:tgtEl>
                                      </p:cBhvr>
                                    </p:animEffect>
                                    <p:anim calcmode="lin" valueType="num">
                                      <p:cBhvr>
                                        <p:cTn id="24" dur="500" fill="hold"/>
                                        <p:tgtEl>
                                          <p:spTgt spid="35843">
                                            <p:txEl>
                                              <p:pRg st="2" end="2"/>
                                            </p:txEl>
                                          </p:spTgt>
                                        </p:tgtEl>
                                        <p:attrNameLst>
                                          <p:attrName>ppt_x</p:attrName>
                                        </p:attrNameLst>
                                      </p:cBhvr>
                                      <p:tavLst>
                                        <p:tav tm="0">
                                          <p:val>
                                            <p:strVal val="#ppt_x"/>
                                          </p:val>
                                        </p:tav>
                                        <p:tav tm="100000">
                                          <p:val>
                                            <p:strVal val="#ppt_x"/>
                                          </p:val>
                                        </p:tav>
                                      </p:tavLst>
                                    </p:anim>
                                    <p:anim calcmode="lin" valueType="num">
                                      <p:cBhvr>
                                        <p:cTn id="25" dur="500" fill="hold"/>
                                        <p:tgtEl>
                                          <p:spTgt spid="3584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47" presetClass="entr" presetSubtype="0" fill="hold" nodeType="clickEffect">
                                  <p:stCondLst>
                                    <p:cond delay="0"/>
                                  </p:stCondLst>
                                  <p:childTnLst>
                                    <p:set>
                                      <p:cBhvr>
                                        <p:cTn id="29" dur="1" fill="hold">
                                          <p:stCondLst>
                                            <p:cond delay="0"/>
                                          </p:stCondLst>
                                        </p:cTn>
                                        <p:tgtEl>
                                          <p:spTgt spid="35843">
                                            <p:txEl>
                                              <p:pRg st="3" end="3"/>
                                            </p:txEl>
                                          </p:spTgt>
                                        </p:tgtEl>
                                        <p:attrNameLst>
                                          <p:attrName>style.visibility</p:attrName>
                                        </p:attrNameLst>
                                      </p:cBhvr>
                                      <p:to>
                                        <p:strVal val="visible"/>
                                      </p:to>
                                    </p:set>
                                    <p:animEffect transition="in" filter="fade">
                                      <p:cBhvr>
                                        <p:cTn id="30" dur="500"/>
                                        <p:tgtEl>
                                          <p:spTgt spid="35843">
                                            <p:txEl>
                                              <p:pRg st="3" end="3"/>
                                            </p:txEl>
                                          </p:spTgt>
                                        </p:tgtEl>
                                      </p:cBhvr>
                                    </p:animEffect>
                                    <p:anim calcmode="lin" valueType="num">
                                      <p:cBhvr>
                                        <p:cTn id="31" dur="500" fill="hold"/>
                                        <p:tgtEl>
                                          <p:spTgt spid="35843">
                                            <p:txEl>
                                              <p:pRg st="3" end="3"/>
                                            </p:txEl>
                                          </p:spTgt>
                                        </p:tgtEl>
                                        <p:attrNameLst>
                                          <p:attrName>ppt_x</p:attrName>
                                        </p:attrNameLst>
                                      </p:cBhvr>
                                      <p:tavLst>
                                        <p:tav tm="0">
                                          <p:val>
                                            <p:strVal val="#ppt_x"/>
                                          </p:val>
                                        </p:tav>
                                        <p:tav tm="100000">
                                          <p:val>
                                            <p:strVal val="#ppt_x"/>
                                          </p:val>
                                        </p:tav>
                                      </p:tavLst>
                                    </p:anim>
                                    <p:anim calcmode="lin" valueType="num">
                                      <p:cBhvr>
                                        <p:cTn id="32" dur="500" fill="hold"/>
                                        <p:tgtEl>
                                          <p:spTgt spid="3584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47" presetClass="entr" presetSubtype="0" fill="hold" nodeType="clickEffect">
                                  <p:stCondLst>
                                    <p:cond delay="0"/>
                                  </p:stCondLst>
                                  <p:childTnLst>
                                    <p:set>
                                      <p:cBhvr>
                                        <p:cTn id="36" dur="1" fill="hold">
                                          <p:stCondLst>
                                            <p:cond delay="0"/>
                                          </p:stCondLst>
                                        </p:cTn>
                                        <p:tgtEl>
                                          <p:spTgt spid="35843">
                                            <p:txEl>
                                              <p:pRg st="4" end="4"/>
                                            </p:txEl>
                                          </p:spTgt>
                                        </p:tgtEl>
                                        <p:attrNameLst>
                                          <p:attrName>style.visibility</p:attrName>
                                        </p:attrNameLst>
                                      </p:cBhvr>
                                      <p:to>
                                        <p:strVal val="visible"/>
                                      </p:to>
                                    </p:set>
                                    <p:animEffect transition="in" filter="fade">
                                      <p:cBhvr>
                                        <p:cTn id="37" dur="500"/>
                                        <p:tgtEl>
                                          <p:spTgt spid="35843">
                                            <p:txEl>
                                              <p:pRg st="4" end="4"/>
                                            </p:txEl>
                                          </p:spTgt>
                                        </p:tgtEl>
                                      </p:cBhvr>
                                    </p:animEffect>
                                    <p:anim calcmode="lin" valueType="num">
                                      <p:cBhvr>
                                        <p:cTn id="38" dur="500" fill="hold"/>
                                        <p:tgtEl>
                                          <p:spTgt spid="35843">
                                            <p:txEl>
                                              <p:pRg st="4" end="4"/>
                                            </p:txEl>
                                          </p:spTgt>
                                        </p:tgtEl>
                                        <p:attrNameLst>
                                          <p:attrName>ppt_x</p:attrName>
                                        </p:attrNameLst>
                                      </p:cBhvr>
                                      <p:tavLst>
                                        <p:tav tm="0">
                                          <p:val>
                                            <p:strVal val="#ppt_x"/>
                                          </p:val>
                                        </p:tav>
                                        <p:tav tm="100000">
                                          <p:val>
                                            <p:strVal val="#ppt_x"/>
                                          </p:val>
                                        </p:tav>
                                      </p:tavLst>
                                    </p:anim>
                                    <p:anim calcmode="lin" valueType="num">
                                      <p:cBhvr>
                                        <p:cTn id="39" dur="500" fill="hold"/>
                                        <p:tgtEl>
                                          <p:spTgt spid="3584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47" presetClass="entr" presetSubtype="0" fill="hold" nodeType="clickEffect">
                                  <p:stCondLst>
                                    <p:cond delay="0"/>
                                  </p:stCondLst>
                                  <p:childTnLst>
                                    <p:set>
                                      <p:cBhvr>
                                        <p:cTn id="43" dur="1" fill="hold">
                                          <p:stCondLst>
                                            <p:cond delay="0"/>
                                          </p:stCondLst>
                                        </p:cTn>
                                        <p:tgtEl>
                                          <p:spTgt spid="35843">
                                            <p:txEl>
                                              <p:pRg st="5" end="5"/>
                                            </p:txEl>
                                          </p:spTgt>
                                        </p:tgtEl>
                                        <p:attrNameLst>
                                          <p:attrName>style.visibility</p:attrName>
                                        </p:attrNameLst>
                                      </p:cBhvr>
                                      <p:to>
                                        <p:strVal val="visible"/>
                                      </p:to>
                                    </p:set>
                                    <p:animEffect transition="in" filter="fade">
                                      <p:cBhvr>
                                        <p:cTn id="44" dur="500"/>
                                        <p:tgtEl>
                                          <p:spTgt spid="35843">
                                            <p:txEl>
                                              <p:pRg st="5" end="5"/>
                                            </p:txEl>
                                          </p:spTgt>
                                        </p:tgtEl>
                                      </p:cBhvr>
                                    </p:animEffect>
                                    <p:anim calcmode="lin" valueType="num">
                                      <p:cBhvr>
                                        <p:cTn id="45" dur="500" fill="hold"/>
                                        <p:tgtEl>
                                          <p:spTgt spid="35843">
                                            <p:txEl>
                                              <p:pRg st="5" end="5"/>
                                            </p:txEl>
                                          </p:spTgt>
                                        </p:tgtEl>
                                        <p:attrNameLst>
                                          <p:attrName>ppt_x</p:attrName>
                                        </p:attrNameLst>
                                      </p:cBhvr>
                                      <p:tavLst>
                                        <p:tav tm="0">
                                          <p:val>
                                            <p:strVal val="#ppt_x"/>
                                          </p:val>
                                        </p:tav>
                                        <p:tav tm="100000">
                                          <p:val>
                                            <p:strVal val="#ppt_x"/>
                                          </p:val>
                                        </p:tav>
                                      </p:tavLst>
                                    </p:anim>
                                    <p:anim calcmode="lin" valueType="num">
                                      <p:cBhvr>
                                        <p:cTn id="46" dur="500" fill="hold"/>
                                        <p:tgtEl>
                                          <p:spTgt spid="3584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47" presetClass="entr" presetSubtype="0" fill="hold" nodeType="clickEffect">
                                  <p:stCondLst>
                                    <p:cond delay="0"/>
                                  </p:stCondLst>
                                  <p:childTnLst>
                                    <p:set>
                                      <p:cBhvr>
                                        <p:cTn id="50" dur="1" fill="hold">
                                          <p:stCondLst>
                                            <p:cond delay="0"/>
                                          </p:stCondLst>
                                        </p:cTn>
                                        <p:tgtEl>
                                          <p:spTgt spid="35843">
                                            <p:txEl>
                                              <p:pRg st="6" end="6"/>
                                            </p:txEl>
                                          </p:spTgt>
                                        </p:tgtEl>
                                        <p:attrNameLst>
                                          <p:attrName>style.visibility</p:attrName>
                                        </p:attrNameLst>
                                      </p:cBhvr>
                                      <p:to>
                                        <p:strVal val="visible"/>
                                      </p:to>
                                    </p:set>
                                    <p:animEffect transition="in" filter="fade">
                                      <p:cBhvr>
                                        <p:cTn id="51" dur="500"/>
                                        <p:tgtEl>
                                          <p:spTgt spid="35843">
                                            <p:txEl>
                                              <p:pRg st="6" end="6"/>
                                            </p:txEl>
                                          </p:spTgt>
                                        </p:tgtEl>
                                      </p:cBhvr>
                                    </p:animEffect>
                                    <p:anim calcmode="lin" valueType="num">
                                      <p:cBhvr>
                                        <p:cTn id="52" dur="500" fill="hold"/>
                                        <p:tgtEl>
                                          <p:spTgt spid="35843">
                                            <p:txEl>
                                              <p:pRg st="6" end="6"/>
                                            </p:txEl>
                                          </p:spTgt>
                                        </p:tgtEl>
                                        <p:attrNameLst>
                                          <p:attrName>ppt_x</p:attrName>
                                        </p:attrNameLst>
                                      </p:cBhvr>
                                      <p:tavLst>
                                        <p:tav tm="0">
                                          <p:val>
                                            <p:strVal val="#ppt_x"/>
                                          </p:val>
                                        </p:tav>
                                        <p:tav tm="100000">
                                          <p:val>
                                            <p:strVal val="#ppt_x"/>
                                          </p:val>
                                        </p:tav>
                                      </p:tavLst>
                                    </p:anim>
                                    <p:anim calcmode="lin" valueType="num">
                                      <p:cBhvr>
                                        <p:cTn id="53" dur="500" fill="hold"/>
                                        <p:tgtEl>
                                          <p:spTgt spid="3584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47" presetClass="entr" presetSubtype="0" fill="hold" nodeType="clickEffect">
                                  <p:stCondLst>
                                    <p:cond delay="0"/>
                                  </p:stCondLst>
                                  <p:childTnLst>
                                    <p:set>
                                      <p:cBhvr>
                                        <p:cTn id="57" dur="1" fill="hold">
                                          <p:stCondLst>
                                            <p:cond delay="0"/>
                                          </p:stCondLst>
                                        </p:cTn>
                                        <p:tgtEl>
                                          <p:spTgt spid="35843">
                                            <p:txEl>
                                              <p:pRg st="7" end="7"/>
                                            </p:txEl>
                                          </p:spTgt>
                                        </p:tgtEl>
                                        <p:attrNameLst>
                                          <p:attrName>style.visibility</p:attrName>
                                        </p:attrNameLst>
                                      </p:cBhvr>
                                      <p:to>
                                        <p:strVal val="visible"/>
                                      </p:to>
                                    </p:set>
                                    <p:animEffect transition="in" filter="fade">
                                      <p:cBhvr>
                                        <p:cTn id="58" dur="500"/>
                                        <p:tgtEl>
                                          <p:spTgt spid="35843">
                                            <p:txEl>
                                              <p:pRg st="7" end="7"/>
                                            </p:txEl>
                                          </p:spTgt>
                                        </p:tgtEl>
                                      </p:cBhvr>
                                    </p:animEffect>
                                    <p:anim calcmode="lin" valueType="num">
                                      <p:cBhvr>
                                        <p:cTn id="59" dur="500" fill="hold"/>
                                        <p:tgtEl>
                                          <p:spTgt spid="35843">
                                            <p:txEl>
                                              <p:pRg st="7" end="7"/>
                                            </p:txEl>
                                          </p:spTgt>
                                        </p:tgtEl>
                                        <p:attrNameLst>
                                          <p:attrName>ppt_x</p:attrName>
                                        </p:attrNameLst>
                                      </p:cBhvr>
                                      <p:tavLst>
                                        <p:tav tm="0">
                                          <p:val>
                                            <p:strVal val="#ppt_x"/>
                                          </p:val>
                                        </p:tav>
                                        <p:tav tm="100000">
                                          <p:val>
                                            <p:strVal val="#ppt_x"/>
                                          </p:val>
                                        </p:tav>
                                      </p:tavLst>
                                    </p:anim>
                                    <p:anim calcmode="lin" valueType="num">
                                      <p:cBhvr>
                                        <p:cTn id="60" dur="500" fill="hold"/>
                                        <p:tgtEl>
                                          <p:spTgt spid="3584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03800" y="539750"/>
            <a:ext cx="4127500" cy="631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Rectangle 2"/>
          <p:cNvSpPr>
            <a:spLocks noGrp="1"/>
          </p:cNvSpPr>
          <p:nvPr>
            <p:ph type="title"/>
          </p:nvPr>
        </p:nvSpPr>
        <p:spPr>
          <a:xfrm>
            <a:off x="0" y="-228600"/>
            <a:ext cx="9144000" cy="1143000"/>
          </a:xfrm>
        </p:spPr>
        <p:txBody>
          <a:bodyPr/>
          <a:lstStyle/>
          <a:p>
            <a:r>
              <a:rPr lang="en-US" sz="1900" smtClean="0">
                <a:solidFill>
                  <a:srgbClr val="002060"/>
                </a:solidFill>
                <a:latin typeface="Trebuchet MS" pitchFamily="34" charset="0"/>
              </a:rPr>
              <a:t>Chapter 11: Fluvial Processes, Patterns and Landforms, &amp; Human Interaction</a:t>
            </a:r>
          </a:p>
        </p:txBody>
      </p:sp>
      <p:sp>
        <p:nvSpPr>
          <p:cNvPr id="5" name="Rounded Rectangle 4"/>
          <p:cNvSpPr/>
          <p:nvPr/>
        </p:nvSpPr>
        <p:spPr>
          <a:xfrm>
            <a:off x="323850" y="1196975"/>
            <a:ext cx="8208963" cy="3671888"/>
          </a:xfrm>
          <a:prstGeom prst="roundRect">
            <a:avLst>
              <a:gd name="adj" fmla="val 6080"/>
            </a:avLst>
          </a:prstGeom>
          <a:solidFill>
            <a:srgbClr val="00B0F0">
              <a:alpha val="80000"/>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E"/>
          </a:p>
        </p:txBody>
      </p:sp>
      <p:sp>
        <p:nvSpPr>
          <p:cNvPr id="36867" name="Rectangle 3"/>
          <p:cNvSpPr>
            <a:spLocks noGrp="1"/>
          </p:cNvSpPr>
          <p:nvPr>
            <p:ph type="body" idx="1"/>
          </p:nvPr>
        </p:nvSpPr>
        <p:spPr>
          <a:xfrm>
            <a:off x="250825" y="750888"/>
            <a:ext cx="8001000" cy="5486400"/>
          </a:xfrm>
        </p:spPr>
        <p:txBody>
          <a:bodyPr/>
          <a:lstStyle/>
          <a:p>
            <a:pPr marL="609600" indent="-609600">
              <a:lnSpc>
                <a:spcPct val="130000"/>
              </a:lnSpc>
              <a:buFont typeface="Arial" pitchFamily="34" charset="0"/>
              <a:buNone/>
              <a:defRPr/>
            </a:pPr>
            <a:r>
              <a:rPr lang="en-US" sz="1900" i="1" dirty="0" smtClean="0">
                <a:solidFill>
                  <a:schemeClr val="tx1">
                    <a:lumMod val="65000"/>
                    <a:lumOff val="35000"/>
                  </a:schemeClr>
                </a:solidFill>
                <a:latin typeface="Trebuchet MS" pitchFamily="34" charset="0"/>
              </a:rPr>
              <a:t>Impact of changes to river course</a:t>
            </a:r>
          </a:p>
          <a:p>
            <a:pPr marL="609600" indent="-609600">
              <a:lnSpc>
                <a:spcPct val="130000"/>
              </a:lnSpc>
              <a:buFont typeface="Arial" pitchFamily="34" charset="0"/>
              <a:buNone/>
              <a:defRPr/>
            </a:pPr>
            <a:r>
              <a:rPr lang="en-US" sz="1900" b="1" i="1" dirty="0">
                <a:solidFill>
                  <a:srgbClr val="FFFF00"/>
                </a:solidFill>
                <a:latin typeface="Trebuchet MS" pitchFamily="34" charset="0"/>
              </a:rPr>
              <a:t> </a:t>
            </a:r>
            <a:r>
              <a:rPr lang="en-US" sz="1900" b="1" i="1" dirty="0" smtClean="0">
                <a:solidFill>
                  <a:srgbClr val="FFFF00"/>
                </a:solidFill>
                <a:latin typeface="Trebuchet MS" pitchFamily="34" charset="0"/>
              </a:rPr>
              <a:t>   </a:t>
            </a:r>
            <a:r>
              <a:rPr lang="en-US" sz="2000" b="1" dirty="0" smtClean="0">
                <a:solidFill>
                  <a:srgbClr val="FFFF00"/>
                </a:solidFill>
                <a:latin typeface="+mj-lt"/>
              </a:rPr>
              <a:t>Shipping</a:t>
            </a:r>
          </a:p>
          <a:p>
            <a:pPr lvl="1">
              <a:buClr>
                <a:schemeClr val="bg1"/>
              </a:buClr>
              <a:buFont typeface="Wingdings" pitchFamily="2" charset="2"/>
              <a:buChar char="§"/>
              <a:defRPr/>
            </a:pPr>
            <a:r>
              <a:rPr lang="en-US" sz="2000" dirty="0" smtClean="0">
                <a:solidFill>
                  <a:schemeClr val="bg1"/>
                </a:solidFill>
                <a:latin typeface="+mj-lt"/>
              </a:rPr>
              <a:t>Areas of the River Rhine were narrowed to create a deeper river channel to allow larger ships to travel through</a:t>
            </a:r>
          </a:p>
          <a:p>
            <a:pPr lvl="1">
              <a:buClr>
                <a:schemeClr val="bg1"/>
              </a:buClr>
              <a:buFont typeface="Wingdings" pitchFamily="2" charset="2"/>
              <a:buChar char="§"/>
              <a:defRPr/>
            </a:pPr>
            <a:r>
              <a:rPr lang="en-US" sz="2000" dirty="0" smtClean="0">
                <a:solidFill>
                  <a:schemeClr val="bg1"/>
                </a:solidFill>
                <a:latin typeface="+mj-lt"/>
              </a:rPr>
              <a:t>Rhine travels through polders in the Netherlands between high embankments</a:t>
            </a:r>
          </a:p>
          <a:p>
            <a:pPr lvl="1">
              <a:buClr>
                <a:schemeClr val="bg1"/>
              </a:buClr>
              <a:buFont typeface="Wingdings" pitchFamily="2" charset="2"/>
              <a:buChar char="§"/>
              <a:defRPr/>
            </a:pPr>
            <a:r>
              <a:rPr lang="en-US" sz="2000" dirty="0" smtClean="0">
                <a:solidFill>
                  <a:schemeClr val="bg1"/>
                </a:solidFill>
                <a:latin typeface="+mj-lt"/>
              </a:rPr>
              <a:t>Embankments absorb water</a:t>
            </a:r>
          </a:p>
          <a:p>
            <a:pPr lvl="1">
              <a:buClr>
                <a:schemeClr val="bg1"/>
              </a:buClr>
              <a:buFont typeface="Wingdings" pitchFamily="2" charset="2"/>
              <a:buChar char="§"/>
              <a:defRPr/>
            </a:pPr>
            <a:r>
              <a:rPr lang="en-US" sz="2000" dirty="0" smtClean="0">
                <a:solidFill>
                  <a:schemeClr val="bg1"/>
                </a:solidFill>
                <a:latin typeface="+mj-lt"/>
              </a:rPr>
              <a:t>Embankments may eventually collapse resulting in the surrounding land being flooded</a:t>
            </a:r>
          </a:p>
        </p:txBody>
      </p:sp>
    </p:spTree>
    <p:extLst>
      <p:ext uri="{BB962C8B-B14F-4D97-AF65-F5344CB8AC3E}">
        <p14:creationId xmlns:p14="http://schemas.microsoft.com/office/powerpoint/2010/main" val="402475607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36867">
                                            <p:txEl>
                                              <p:pRg st="0" end="0"/>
                                            </p:txEl>
                                          </p:spTgt>
                                        </p:tgtEl>
                                        <p:attrNameLst>
                                          <p:attrName>style.visibility</p:attrName>
                                        </p:attrNameLst>
                                      </p:cBhvr>
                                      <p:to>
                                        <p:strVal val="visible"/>
                                      </p:to>
                                    </p:set>
                                    <p:animEffect transition="in" filter="fade">
                                      <p:cBhvr>
                                        <p:cTn id="11" dur="500"/>
                                        <p:tgtEl>
                                          <p:spTgt spid="36867">
                                            <p:txEl>
                                              <p:pRg st="0" end="0"/>
                                            </p:txEl>
                                          </p:spTgt>
                                        </p:tgtEl>
                                      </p:cBhvr>
                                    </p:animEffect>
                                  </p:childTnLst>
                                </p:cTn>
                              </p:par>
                            </p:childTnLst>
                          </p:cTn>
                        </p:par>
                        <p:par>
                          <p:cTn id="12" fill="hold" nodeType="after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nodeType="afterGroup">
                            <p:stCondLst>
                              <p:cond delay="1500"/>
                            </p:stCondLst>
                            <p:childTnLst>
                              <p:par>
                                <p:cTn id="17" presetID="10" presetClass="entr" presetSubtype="0" fill="hold" nodeType="afterEffect">
                                  <p:stCondLst>
                                    <p:cond delay="0"/>
                                  </p:stCondLst>
                                  <p:childTnLst>
                                    <p:set>
                                      <p:cBhvr>
                                        <p:cTn id="18" dur="1" fill="hold">
                                          <p:stCondLst>
                                            <p:cond delay="0"/>
                                          </p:stCondLst>
                                        </p:cTn>
                                        <p:tgtEl>
                                          <p:spTgt spid="36867">
                                            <p:txEl>
                                              <p:pRg st="1" end="1"/>
                                            </p:txEl>
                                          </p:spTgt>
                                        </p:tgtEl>
                                        <p:attrNameLst>
                                          <p:attrName>style.visibility</p:attrName>
                                        </p:attrNameLst>
                                      </p:cBhvr>
                                      <p:to>
                                        <p:strVal val="visible"/>
                                      </p:to>
                                    </p:set>
                                    <p:animEffect transition="in" filter="fade">
                                      <p:cBhvr>
                                        <p:cTn id="19" dur="500"/>
                                        <p:tgtEl>
                                          <p:spTgt spid="36867">
                                            <p:txEl>
                                              <p:pRg st="1" end="1"/>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47" presetClass="entr" presetSubtype="0" fill="hold" nodeType="clickEffect">
                                  <p:stCondLst>
                                    <p:cond delay="0"/>
                                  </p:stCondLst>
                                  <p:childTnLst>
                                    <p:set>
                                      <p:cBhvr>
                                        <p:cTn id="23" dur="1" fill="hold">
                                          <p:stCondLst>
                                            <p:cond delay="0"/>
                                          </p:stCondLst>
                                        </p:cTn>
                                        <p:tgtEl>
                                          <p:spTgt spid="36867">
                                            <p:txEl>
                                              <p:pRg st="2" end="2"/>
                                            </p:txEl>
                                          </p:spTgt>
                                        </p:tgtEl>
                                        <p:attrNameLst>
                                          <p:attrName>style.visibility</p:attrName>
                                        </p:attrNameLst>
                                      </p:cBhvr>
                                      <p:to>
                                        <p:strVal val="visible"/>
                                      </p:to>
                                    </p:set>
                                    <p:animEffect transition="in" filter="fade">
                                      <p:cBhvr>
                                        <p:cTn id="24" dur="500"/>
                                        <p:tgtEl>
                                          <p:spTgt spid="36867">
                                            <p:txEl>
                                              <p:pRg st="2" end="2"/>
                                            </p:txEl>
                                          </p:spTgt>
                                        </p:tgtEl>
                                      </p:cBhvr>
                                    </p:animEffect>
                                    <p:anim calcmode="lin" valueType="num">
                                      <p:cBhvr>
                                        <p:cTn id="25" dur="500" fill="hold"/>
                                        <p:tgtEl>
                                          <p:spTgt spid="36867">
                                            <p:txEl>
                                              <p:pRg st="2" end="2"/>
                                            </p:txEl>
                                          </p:spTgt>
                                        </p:tgtEl>
                                        <p:attrNameLst>
                                          <p:attrName>ppt_x</p:attrName>
                                        </p:attrNameLst>
                                      </p:cBhvr>
                                      <p:tavLst>
                                        <p:tav tm="0">
                                          <p:val>
                                            <p:strVal val="#ppt_x"/>
                                          </p:val>
                                        </p:tav>
                                        <p:tav tm="100000">
                                          <p:val>
                                            <p:strVal val="#ppt_x"/>
                                          </p:val>
                                        </p:tav>
                                      </p:tavLst>
                                    </p:anim>
                                    <p:anim calcmode="lin" valueType="num">
                                      <p:cBhvr>
                                        <p:cTn id="26" dur="500" fill="hold"/>
                                        <p:tgtEl>
                                          <p:spTgt spid="3686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47" presetClass="entr" presetSubtype="0" fill="hold" nodeType="clickEffect">
                                  <p:stCondLst>
                                    <p:cond delay="0"/>
                                  </p:stCondLst>
                                  <p:childTnLst>
                                    <p:set>
                                      <p:cBhvr>
                                        <p:cTn id="30" dur="1" fill="hold">
                                          <p:stCondLst>
                                            <p:cond delay="0"/>
                                          </p:stCondLst>
                                        </p:cTn>
                                        <p:tgtEl>
                                          <p:spTgt spid="36867">
                                            <p:txEl>
                                              <p:pRg st="3" end="3"/>
                                            </p:txEl>
                                          </p:spTgt>
                                        </p:tgtEl>
                                        <p:attrNameLst>
                                          <p:attrName>style.visibility</p:attrName>
                                        </p:attrNameLst>
                                      </p:cBhvr>
                                      <p:to>
                                        <p:strVal val="visible"/>
                                      </p:to>
                                    </p:set>
                                    <p:animEffect transition="in" filter="fade">
                                      <p:cBhvr>
                                        <p:cTn id="31" dur="500"/>
                                        <p:tgtEl>
                                          <p:spTgt spid="36867">
                                            <p:txEl>
                                              <p:pRg st="3" end="3"/>
                                            </p:txEl>
                                          </p:spTgt>
                                        </p:tgtEl>
                                      </p:cBhvr>
                                    </p:animEffect>
                                    <p:anim calcmode="lin" valueType="num">
                                      <p:cBhvr>
                                        <p:cTn id="32" dur="500" fill="hold"/>
                                        <p:tgtEl>
                                          <p:spTgt spid="36867">
                                            <p:txEl>
                                              <p:pRg st="3" end="3"/>
                                            </p:txEl>
                                          </p:spTgt>
                                        </p:tgtEl>
                                        <p:attrNameLst>
                                          <p:attrName>ppt_x</p:attrName>
                                        </p:attrNameLst>
                                      </p:cBhvr>
                                      <p:tavLst>
                                        <p:tav tm="0">
                                          <p:val>
                                            <p:strVal val="#ppt_x"/>
                                          </p:val>
                                        </p:tav>
                                        <p:tav tm="100000">
                                          <p:val>
                                            <p:strVal val="#ppt_x"/>
                                          </p:val>
                                        </p:tav>
                                      </p:tavLst>
                                    </p:anim>
                                    <p:anim calcmode="lin" valueType="num">
                                      <p:cBhvr>
                                        <p:cTn id="33" dur="500" fill="hold"/>
                                        <p:tgtEl>
                                          <p:spTgt spid="3686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47" presetClass="entr" presetSubtype="0" fill="hold" nodeType="clickEffect">
                                  <p:stCondLst>
                                    <p:cond delay="0"/>
                                  </p:stCondLst>
                                  <p:childTnLst>
                                    <p:set>
                                      <p:cBhvr>
                                        <p:cTn id="37" dur="1" fill="hold">
                                          <p:stCondLst>
                                            <p:cond delay="0"/>
                                          </p:stCondLst>
                                        </p:cTn>
                                        <p:tgtEl>
                                          <p:spTgt spid="36867">
                                            <p:txEl>
                                              <p:pRg st="4" end="4"/>
                                            </p:txEl>
                                          </p:spTgt>
                                        </p:tgtEl>
                                        <p:attrNameLst>
                                          <p:attrName>style.visibility</p:attrName>
                                        </p:attrNameLst>
                                      </p:cBhvr>
                                      <p:to>
                                        <p:strVal val="visible"/>
                                      </p:to>
                                    </p:set>
                                    <p:animEffect transition="in" filter="fade">
                                      <p:cBhvr>
                                        <p:cTn id="38" dur="500"/>
                                        <p:tgtEl>
                                          <p:spTgt spid="36867">
                                            <p:txEl>
                                              <p:pRg st="4" end="4"/>
                                            </p:txEl>
                                          </p:spTgt>
                                        </p:tgtEl>
                                      </p:cBhvr>
                                    </p:animEffect>
                                    <p:anim calcmode="lin" valueType="num">
                                      <p:cBhvr>
                                        <p:cTn id="39" dur="500" fill="hold"/>
                                        <p:tgtEl>
                                          <p:spTgt spid="36867">
                                            <p:txEl>
                                              <p:pRg st="4" end="4"/>
                                            </p:txEl>
                                          </p:spTgt>
                                        </p:tgtEl>
                                        <p:attrNameLst>
                                          <p:attrName>ppt_x</p:attrName>
                                        </p:attrNameLst>
                                      </p:cBhvr>
                                      <p:tavLst>
                                        <p:tav tm="0">
                                          <p:val>
                                            <p:strVal val="#ppt_x"/>
                                          </p:val>
                                        </p:tav>
                                        <p:tav tm="100000">
                                          <p:val>
                                            <p:strVal val="#ppt_x"/>
                                          </p:val>
                                        </p:tav>
                                      </p:tavLst>
                                    </p:anim>
                                    <p:anim calcmode="lin" valueType="num">
                                      <p:cBhvr>
                                        <p:cTn id="40" dur="500" fill="hold"/>
                                        <p:tgtEl>
                                          <p:spTgt spid="3686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47" presetClass="entr" presetSubtype="0" fill="hold" nodeType="clickEffect">
                                  <p:stCondLst>
                                    <p:cond delay="0"/>
                                  </p:stCondLst>
                                  <p:childTnLst>
                                    <p:set>
                                      <p:cBhvr>
                                        <p:cTn id="44" dur="1" fill="hold">
                                          <p:stCondLst>
                                            <p:cond delay="0"/>
                                          </p:stCondLst>
                                        </p:cTn>
                                        <p:tgtEl>
                                          <p:spTgt spid="36867">
                                            <p:txEl>
                                              <p:pRg st="5" end="5"/>
                                            </p:txEl>
                                          </p:spTgt>
                                        </p:tgtEl>
                                        <p:attrNameLst>
                                          <p:attrName>style.visibility</p:attrName>
                                        </p:attrNameLst>
                                      </p:cBhvr>
                                      <p:to>
                                        <p:strVal val="visible"/>
                                      </p:to>
                                    </p:set>
                                    <p:animEffect transition="in" filter="fade">
                                      <p:cBhvr>
                                        <p:cTn id="45" dur="500"/>
                                        <p:tgtEl>
                                          <p:spTgt spid="36867">
                                            <p:txEl>
                                              <p:pRg st="5" end="5"/>
                                            </p:txEl>
                                          </p:spTgt>
                                        </p:tgtEl>
                                      </p:cBhvr>
                                    </p:animEffect>
                                    <p:anim calcmode="lin" valueType="num">
                                      <p:cBhvr>
                                        <p:cTn id="46" dur="500" fill="hold"/>
                                        <p:tgtEl>
                                          <p:spTgt spid="36867">
                                            <p:txEl>
                                              <p:pRg st="5" end="5"/>
                                            </p:txEl>
                                          </p:spTgt>
                                        </p:tgtEl>
                                        <p:attrNameLst>
                                          <p:attrName>ppt_x</p:attrName>
                                        </p:attrNameLst>
                                      </p:cBhvr>
                                      <p:tavLst>
                                        <p:tav tm="0">
                                          <p:val>
                                            <p:strVal val="#ppt_x"/>
                                          </p:val>
                                        </p:tav>
                                        <p:tav tm="100000">
                                          <p:val>
                                            <p:strVal val="#ppt_x"/>
                                          </p:val>
                                        </p:tav>
                                      </p:tavLst>
                                    </p:anim>
                                    <p:anim calcmode="lin" valueType="num">
                                      <p:cBhvr>
                                        <p:cTn id="47" dur="500" fill="hold"/>
                                        <p:tgtEl>
                                          <p:spTgt spid="36867">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3249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Rectangle 2"/>
          <p:cNvSpPr>
            <a:spLocks noGrp="1"/>
          </p:cNvSpPr>
          <p:nvPr>
            <p:ph type="title"/>
          </p:nvPr>
        </p:nvSpPr>
        <p:spPr>
          <a:xfrm>
            <a:off x="0" y="-228600"/>
            <a:ext cx="9144000" cy="1143000"/>
          </a:xfrm>
        </p:spPr>
        <p:txBody>
          <a:bodyPr/>
          <a:lstStyle/>
          <a:p>
            <a:r>
              <a:rPr lang="en-US" sz="1900" smtClean="0">
                <a:solidFill>
                  <a:schemeClr val="bg1"/>
                </a:solidFill>
                <a:latin typeface="Trebuchet MS" pitchFamily="34" charset="0"/>
              </a:rPr>
              <a:t>Chapter 11: Fluvial Processes, Patterns and Landforms, &amp; Human Interaction</a:t>
            </a:r>
          </a:p>
        </p:txBody>
      </p:sp>
      <p:sp>
        <p:nvSpPr>
          <p:cNvPr id="5" name="Rounded Rectangle 4"/>
          <p:cNvSpPr/>
          <p:nvPr/>
        </p:nvSpPr>
        <p:spPr>
          <a:xfrm>
            <a:off x="323850" y="1196975"/>
            <a:ext cx="8208963" cy="2808288"/>
          </a:xfrm>
          <a:prstGeom prst="roundRect">
            <a:avLst>
              <a:gd name="adj" fmla="val 6080"/>
            </a:avLst>
          </a:prstGeom>
          <a:solidFill>
            <a:srgbClr val="00B0F0">
              <a:alpha val="80000"/>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E"/>
          </a:p>
        </p:txBody>
      </p:sp>
      <p:sp>
        <p:nvSpPr>
          <p:cNvPr id="37891" name="Rectangle 3"/>
          <p:cNvSpPr>
            <a:spLocks noGrp="1"/>
          </p:cNvSpPr>
          <p:nvPr>
            <p:ph type="body" idx="1"/>
          </p:nvPr>
        </p:nvSpPr>
        <p:spPr>
          <a:xfrm>
            <a:off x="34925" y="620713"/>
            <a:ext cx="8001000" cy="3529012"/>
          </a:xfrm>
        </p:spPr>
        <p:txBody>
          <a:bodyPr/>
          <a:lstStyle/>
          <a:p>
            <a:pPr marL="609600" indent="-609600">
              <a:lnSpc>
                <a:spcPct val="130000"/>
              </a:lnSpc>
              <a:buFont typeface="Arial" pitchFamily="34" charset="0"/>
              <a:buNone/>
              <a:defRPr/>
            </a:pPr>
            <a:r>
              <a:rPr lang="en-US" sz="2000" i="1" dirty="0" smtClean="0">
                <a:solidFill>
                  <a:schemeClr val="bg1"/>
                </a:solidFill>
                <a:latin typeface="Trebuchet MS" pitchFamily="34" charset="0"/>
              </a:rPr>
              <a:t>    Impact of changes to river course</a:t>
            </a:r>
          </a:p>
          <a:p>
            <a:pPr marL="609600" indent="-609600">
              <a:lnSpc>
                <a:spcPct val="130000"/>
              </a:lnSpc>
              <a:buFont typeface="Arial" pitchFamily="34" charset="0"/>
              <a:buNone/>
              <a:defRPr/>
            </a:pPr>
            <a:r>
              <a:rPr lang="en-US" sz="2000" b="1" i="1" dirty="0">
                <a:solidFill>
                  <a:srgbClr val="FFFF00"/>
                </a:solidFill>
                <a:latin typeface="Trebuchet MS" pitchFamily="34" charset="0"/>
              </a:rPr>
              <a:t> </a:t>
            </a:r>
            <a:r>
              <a:rPr lang="en-US" sz="2000" b="1" i="1" dirty="0" smtClean="0">
                <a:solidFill>
                  <a:srgbClr val="FFFF00"/>
                </a:solidFill>
                <a:latin typeface="Trebuchet MS" pitchFamily="34" charset="0"/>
              </a:rPr>
              <a:t>     </a:t>
            </a:r>
            <a:r>
              <a:rPr lang="en-US" sz="2000" b="1" dirty="0" smtClean="0">
                <a:solidFill>
                  <a:srgbClr val="FFFF00"/>
                </a:solidFill>
                <a:latin typeface="+mj-lt"/>
              </a:rPr>
              <a:t>HEP</a:t>
            </a:r>
          </a:p>
          <a:p>
            <a:pPr lvl="1">
              <a:buClr>
                <a:schemeClr val="bg1"/>
              </a:buClr>
              <a:buFont typeface="Wingdings" pitchFamily="2" charset="2"/>
              <a:buChar char="§"/>
              <a:defRPr/>
            </a:pPr>
            <a:r>
              <a:rPr lang="en-US" sz="2000" dirty="0" smtClean="0">
                <a:solidFill>
                  <a:schemeClr val="bg1"/>
                </a:solidFill>
                <a:latin typeface="+mj-lt"/>
              </a:rPr>
              <a:t>Thirteen hydroelectric power stations constructed along the river</a:t>
            </a:r>
          </a:p>
          <a:p>
            <a:pPr lvl="1">
              <a:buClr>
                <a:schemeClr val="bg1"/>
              </a:buClr>
              <a:buFont typeface="Wingdings" pitchFamily="2" charset="2"/>
              <a:buChar char="§"/>
              <a:defRPr/>
            </a:pPr>
            <a:r>
              <a:rPr lang="en-US" sz="2000" dirty="0" smtClean="0">
                <a:solidFill>
                  <a:schemeClr val="bg1"/>
                </a:solidFill>
                <a:latin typeface="+mj-lt"/>
              </a:rPr>
              <a:t>Contributed to increased flooding along the course of the river</a:t>
            </a:r>
          </a:p>
          <a:p>
            <a:pPr lvl="1">
              <a:buClr>
                <a:schemeClr val="bg1"/>
              </a:buClr>
              <a:buFont typeface="Wingdings" pitchFamily="2" charset="2"/>
              <a:buChar char="§"/>
              <a:defRPr/>
            </a:pPr>
            <a:r>
              <a:rPr lang="en-US" sz="2000" dirty="0" smtClean="0">
                <a:solidFill>
                  <a:schemeClr val="bg1"/>
                </a:solidFill>
                <a:latin typeface="+mj-lt"/>
              </a:rPr>
              <a:t>Power Project involved the construction of a new section of river running parallel to the old River Rhine course</a:t>
            </a:r>
          </a:p>
          <a:p>
            <a:pPr marL="609600" indent="-609600">
              <a:buClr>
                <a:schemeClr val="bg1"/>
              </a:buClr>
              <a:buFont typeface="Arial" pitchFamily="34" charset="0"/>
              <a:buNone/>
              <a:defRPr/>
            </a:pPr>
            <a:endParaRPr lang="en-US" sz="2000" dirty="0" smtClean="0">
              <a:solidFill>
                <a:schemeClr val="bg1"/>
              </a:solidFill>
              <a:latin typeface="+mj-lt"/>
            </a:endParaRPr>
          </a:p>
        </p:txBody>
      </p:sp>
    </p:spTree>
    <p:extLst>
      <p:ext uri="{BB962C8B-B14F-4D97-AF65-F5344CB8AC3E}">
        <p14:creationId xmlns:p14="http://schemas.microsoft.com/office/powerpoint/2010/main" val="408938996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37891">
                                            <p:txEl>
                                              <p:pRg st="0" end="0"/>
                                            </p:txEl>
                                          </p:spTgt>
                                        </p:tgtEl>
                                        <p:attrNameLst>
                                          <p:attrName>style.visibility</p:attrName>
                                        </p:attrNameLst>
                                      </p:cBhvr>
                                      <p:to>
                                        <p:strVal val="visible"/>
                                      </p:to>
                                    </p:set>
                                    <p:animEffect transition="in" filter="fade">
                                      <p:cBhvr>
                                        <p:cTn id="7" dur="500"/>
                                        <p:tgtEl>
                                          <p:spTgt spid="37891">
                                            <p:txEl>
                                              <p:pRg st="0" end="0"/>
                                            </p:txEl>
                                          </p:spTgt>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37891">
                                            <p:txEl>
                                              <p:pRg st="1" end="1"/>
                                            </p:txEl>
                                          </p:spTgt>
                                        </p:tgtEl>
                                        <p:attrNameLst>
                                          <p:attrName>style.visibility</p:attrName>
                                        </p:attrNameLst>
                                      </p:cBhvr>
                                      <p:to>
                                        <p:strVal val="visible"/>
                                      </p:to>
                                    </p:set>
                                    <p:animEffect transition="in" filter="fade">
                                      <p:cBhvr>
                                        <p:cTn id="11" dur="500"/>
                                        <p:tgtEl>
                                          <p:spTgt spid="37891">
                                            <p:txEl>
                                              <p:pRg st="1" end="1"/>
                                            </p:txEl>
                                          </p:spTgt>
                                        </p:tgtEl>
                                      </p:cBhvr>
                                    </p:animEffect>
                                  </p:childTnLst>
                                </p:cTn>
                              </p:par>
                            </p:childTnLst>
                          </p:cTn>
                        </p:par>
                        <p:par>
                          <p:cTn id="12" fill="hold" nodeType="after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7" presetClass="entr" presetSubtype="0" fill="hold" nodeType="clickEffect">
                                  <p:stCondLst>
                                    <p:cond delay="0"/>
                                  </p:stCondLst>
                                  <p:childTnLst>
                                    <p:set>
                                      <p:cBhvr>
                                        <p:cTn id="19" dur="1" fill="hold">
                                          <p:stCondLst>
                                            <p:cond delay="0"/>
                                          </p:stCondLst>
                                        </p:cTn>
                                        <p:tgtEl>
                                          <p:spTgt spid="37891">
                                            <p:txEl>
                                              <p:pRg st="2" end="2"/>
                                            </p:txEl>
                                          </p:spTgt>
                                        </p:tgtEl>
                                        <p:attrNameLst>
                                          <p:attrName>style.visibility</p:attrName>
                                        </p:attrNameLst>
                                      </p:cBhvr>
                                      <p:to>
                                        <p:strVal val="visible"/>
                                      </p:to>
                                    </p:set>
                                    <p:animEffect transition="in" filter="fade">
                                      <p:cBhvr>
                                        <p:cTn id="20" dur="500"/>
                                        <p:tgtEl>
                                          <p:spTgt spid="37891">
                                            <p:txEl>
                                              <p:pRg st="2" end="2"/>
                                            </p:txEl>
                                          </p:spTgt>
                                        </p:tgtEl>
                                      </p:cBhvr>
                                    </p:animEffect>
                                    <p:anim calcmode="lin" valueType="num">
                                      <p:cBhvr>
                                        <p:cTn id="21" dur="500" fill="hold"/>
                                        <p:tgtEl>
                                          <p:spTgt spid="37891">
                                            <p:txEl>
                                              <p:pRg st="2" end="2"/>
                                            </p:txEl>
                                          </p:spTgt>
                                        </p:tgtEl>
                                        <p:attrNameLst>
                                          <p:attrName>ppt_x</p:attrName>
                                        </p:attrNameLst>
                                      </p:cBhvr>
                                      <p:tavLst>
                                        <p:tav tm="0">
                                          <p:val>
                                            <p:strVal val="#ppt_x"/>
                                          </p:val>
                                        </p:tav>
                                        <p:tav tm="100000">
                                          <p:val>
                                            <p:strVal val="#ppt_x"/>
                                          </p:val>
                                        </p:tav>
                                      </p:tavLst>
                                    </p:anim>
                                    <p:anim calcmode="lin" valueType="num">
                                      <p:cBhvr>
                                        <p:cTn id="22" dur="500" fill="hold"/>
                                        <p:tgtEl>
                                          <p:spTgt spid="3789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47" presetClass="entr" presetSubtype="0" fill="hold" nodeType="clickEffect">
                                  <p:stCondLst>
                                    <p:cond delay="0"/>
                                  </p:stCondLst>
                                  <p:childTnLst>
                                    <p:set>
                                      <p:cBhvr>
                                        <p:cTn id="26" dur="1" fill="hold">
                                          <p:stCondLst>
                                            <p:cond delay="0"/>
                                          </p:stCondLst>
                                        </p:cTn>
                                        <p:tgtEl>
                                          <p:spTgt spid="37891">
                                            <p:txEl>
                                              <p:pRg st="3" end="3"/>
                                            </p:txEl>
                                          </p:spTgt>
                                        </p:tgtEl>
                                        <p:attrNameLst>
                                          <p:attrName>style.visibility</p:attrName>
                                        </p:attrNameLst>
                                      </p:cBhvr>
                                      <p:to>
                                        <p:strVal val="visible"/>
                                      </p:to>
                                    </p:set>
                                    <p:animEffect transition="in" filter="fade">
                                      <p:cBhvr>
                                        <p:cTn id="27" dur="500"/>
                                        <p:tgtEl>
                                          <p:spTgt spid="37891">
                                            <p:txEl>
                                              <p:pRg st="3" end="3"/>
                                            </p:txEl>
                                          </p:spTgt>
                                        </p:tgtEl>
                                      </p:cBhvr>
                                    </p:animEffect>
                                    <p:anim calcmode="lin" valueType="num">
                                      <p:cBhvr>
                                        <p:cTn id="28" dur="500" fill="hold"/>
                                        <p:tgtEl>
                                          <p:spTgt spid="37891">
                                            <p:txEl>
                                              <p:pRg st="3" end="3"/>
                                            </p:txEl>
                                          </p:spTgt>
                                        </p:tgtEl>
                                        <p:attrNameLst>
                                          <p:attrName>ppt_x</p:attrName>
                                        </p:attrNameLst>
                                      </p:cBhvr>
                                      <p:tavLst>
                                        <p:tav tm="0">
                                          <p:val>
                                            <p:strVal val="#ppt_x"/>
                                          </p:val>
                                        </p:tav>
                                        <p:tav tm="100000">
                                          <p:val>
                                            <p:strVal val="#ppt_x"/>
                                          </p:val>
                                        </p:tav>
                                      </p:tavLst>
                                    </p:anim>
                                    <p:anim calcmode="lin" valueType="num">
                                      <p:cBhvr>
                                        <p:cTn id="29" dur="500" fill="hold"/>
                                        <p:tgtEl>
                                          <p:spTgt spid="3789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47" presetClass="entr" presetSubtype="0" fill="hold" nodeType="clickEffect">
                                  <p:stCondLst>
                                    <p:cond delay="0"/>
                                  </p:stCondLst>
                                  <p:childTnLst>
                                    <p:set>
                                      <p:cBhvr>
                                        <p:cTn id="33" dur="1" fill="hold">
                                          <p:stCondLst>
                                            <p:cond delay="0"/>
                                          </p:stCondLst>
                                        </p:cTn>
                                        <p:tgtEl>
                                          <p:spTgt spid="37891">
                                            <p:txEl>
                                              <p:pRg st="4" end="4"/>
                                            </p:txEl>
                                          </p:spTgt>
                                        </p:tgtEl>
                                        <p:attrNameLst>
                                          <p:attrName>style.visibility</p:attrName>
                                        </p:attrNameLst>
                                      </p:cBhvr>
                                      <p:to>
                                        <p:strVal val="visible"/>
                                      </p:to>
                                    </p:set>
                                    <p:animEffect transition="in" filter="fade">
                                      <p:cBhvr>
                                        <p:cTn id="34" dur="500"/>
                                        <p:tgtEl>
                                          <p:spTgt spid="37891">
                                            <p:txEl>
                                              <p:pRg st="4" end="4"/>
                                            </p:txEl>
                                          </p:spTgt>
                                        </p:tgtEl>
                                      </p:cBhvr>
                                    </p:animEffect>
                                    <p:anim calcmode="lin" valueType="num">
                                      <p:cBhvr>
                                        <p:cTn id="35" dur="500" fill="hold"/>
                                        <p:tgtEl>
                                          <p:spTgt spid="37891">
                                            <p:txEl>
                                              <p:pRg st="4" end="4"/>
                                            </p:txEl>
                                          </p:spTgt>
                                        </p:tgtEl>
                                        <p:attrNameLst>
                                          <p:attrName>ppt_x</p:attrName>
                                        </p:attrNameLst>
                                      </p:cBhvr>
                                      <p:tavLst>
                                        <p:tav tm="0">
                                          <p:val>
                                            <p:strVal val="#ppt_x"/>
                                          </p:val>
                                        </p:tav>
                                        <p:tav tm="100000">
                                          <p:val>
                                            <p:strVal val="#ppt_x"/>
                                          </p:val>
                                        </p:tav>
                                      </p:tavLst>
                                    </p:anim>
                                    <p:anim calcmode="lin" valueType="num">
                                      <p:cBhvr>
                                        <p:cTn id="36" dur="500" fill="hold"/>
                                        <p:tgtEl>
                                          <p:spTgt spid="37891">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le 3"/>
          <p:cNvSpPr/>
          <p:nvPr/>
        </p:nvSpPr>
        <p:spPr>
          <a:xfrm>
            <a:off x="323850" y="1196975"/>
            <a:ext cx="8208963" cy="2808288"/>
          </a:xfrm>
          <a:prstGeom prst="roundRect">
            <a:avLst>
              <a:gd name="adj" fmla="val 6080"/>
            </a:avLst>
          </a:prstGeom>
          <a:solidFill>
            <a:srgbClr val="00B0F0">
              <a:alpha val="80000"/>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E"/>
          </a:p>
        </p:txBody>
      </p:sp>
      <p:sp>
        <p:nvSpPr>
          <p:cNvPr id="38915" name="Rectangle 3"/>
          <p:cNvSpPr>
            <a:spLocks noGrp="1"/>
          </p:cNvSpPr>
          <p:nvPr>
            <p:ph type="body" idx="1"/>
          </p:nvPr>
        </p:nvSpPr>
        <p:spPr>
          <a:xfrm>
            <a:off x="250825" y="1196974"/>
            <a:ext cx="8001000" cy="3325813"/>
          </a:xfrm>
        </p:spPr>
        <p:txBody>
          <a:bodyPr/>
          <a:lstStyle/>
          <a:p>
            <a:pPr marL="609600" indent="-609600">
              <a:buFont typeface="Arial" pitchFamily="34" charset="0"/>
              <a:buNone/>
              <a:defRPr/>
            </a:pPr>
            <a:r>
              <a:rPr lang="en-US" sz="2000" b="1" i="1" dirty="0" smtClean="0">
                <a:solidFill>
                  <a:srgbClr val="FFFF00"/>
                </a:solidFill>
                <a:latin typeface="Trebuchet MS" pitchFamily="34" charset="0"/>
              </a:rPr>
              <a:t>Outcome of changes to river course</a:t>
            </a:r>
          </a:p>
          <a:p>
            <a:pPr lvl="1">
              <a:buClr>
                <a:schemeClr val="bg1"/>
              </a:buClr>
              <a:buFont typeface="Wingdings" pitchFamily="2" charset="2"/>
              <a:buChar char="§"/>
              <a:defRPr/>
            </a:pPr>
            <a:r>
              <a:rPr lang="en-US" sz="2000" dirty="0" smtClean="0">
                <a:solidFill>
                  <a:schemeClr val="bg1"/>
                </a:solidFill>
                <a:latin typeface="+mj-lt"/>
              </a:rPr>
              <a:t>Dams trap sediment, which reduce the rivers load</a:t>
            </a:r>
          </a:p>
          <a:p>
            <a:pPr lvl="1">
              <a:buClr>
                <a:schemeClr val="bg1"/>
              </a:buClr>
              <a:buFont typeface="Wingdings" pitchFamily="2" charset="2"/>
              <a:buChar char="§"/>
              <a:defRPr/>
            </a:pPr>
            <a:r>
              <a:rPr lang="en-US" sz="2000" dirty="0" smtClean="0">
                <a:solidFill>
                  <a:schemeClr val="bg1"/>
                </a:solidFill>
                <a:latin typeface="+mj-lt"/>
              </a:rPr>
              <a:t>Created a faster and deeper river</a:t>
            </a:r>
          </a:p>
          <a:p>
            <a:pPr lvl="1">
              <a:buClr>
                <a:schemeClr val="bg1"/>
              </a:buClr>
              <a:buFont typeface="Wingdings" pitchFamily="2" charset="2"/>
              <a:buChar char="§"/>
              <a:defRPr/>
            </a:pPr>
            <a:r>
              <a:rPr lang="en-US" sz="2000" dirty="0" smtClean="0">
                <a:solidFill>
                  <a:schemeClr val="bg1"/>
                </a:solidFill>
                <a:latin typeface="+mj-lt"/>
              </a:rPr>
              <a:t>Flooding frequency and water flood levels increased over the last 100 years</a:t>
            </a:r>
          </a:p>
          <a:p>
            <a:pPr lvl="1">
              <a:buClr>
                <a:schemeClr val="bg1"/>
              </a:buClr>
              <a:buFont typeface="Wingdings" pitchFamily="2" charset="2"/>
              <a:buChar char="§"/>
              <a:defRPr/>
            </a:pPr>
            <a:r>
              <a:rPr lang="en-US" sz="2000" dirty="0" smtClean="0">
                <a:solidFill>
                  <a:schemeClr val="bg1"/>
                </a:solidFill>
                <a:latin typeface="+mj-lt"/>
              </a:rPr>
              <a:t>Plan to tackle the problem by restoring 100 artificial channels and 11,000 km of river bank</a:t>
            </a:r>
          </a:p>
        </p:txBody>
      </p:sp>
      <p:sp>
        <p:nvSpPr>
          <p:cNvPr id="37893" name="Rectangle 2"/>
          <p:cNvSpPr>
            <a:spLocks noGrp="1"/>
          </p:cNvSpPr>
          <p:nvPr>
            <p:ph type="title"/>
          </p:nvPr>
        </p:nvSpPr>
        <p:spPr>
          <a:xfrm>
            <a:off x="0" y="-228600"/>
            <a:ext cx="9144000" cy="1143000"/>
          </a:xfrm>
        </p:spPr>
        <p:txBody>
          <a:bodyPr/>
          <a:lstStyle/>
          <a:p>
            <a:r>
              <a:rPr lang="en-US" sz="1900" smtClean="0">
                <a:solidFill>
                  <a:srgbClr val="002060"/>
                </a:solidFill>
                <a:latin typeface="Trebuchet MS" pitchFamily="34" charset="0"/>
              </a:rPr>
              <a:t>Chapter 11: Fluvial Processes, Patterns and Landforms, &amp; Human Interaction</a:t>
            </a:r>
          </a:p>
        </p:txBody>
      </p:sp>
    </p:spTree>
    <p:extLst>
      <p:ext uri="{BB962C8B-B14F-4D97-AF65-F5344CB8AC3E}">
        <p14:creationId xmlns:p14="http://schemas.microsoft.com/office/powerpoint/2010/main" val="266972671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38915">
                                            <p:txEl>
                                              <p:pRg st="0" end="0"/>
                                            </p:txEl>
                                          </p:spTgt>
                                        </p:tgtEl>
                                        <p:attrNameLst>
                                          <p:attrName>style.visibility</p:attrName>
                                        </p:attrNameLst>
                                      </p:cBhvr>
                                      <p:to>
                                        <p:strVal val="visible"/>
                                      </p:to>
                                    </p:set>
                                    <p:animEffect transition="in" filter="fade">
                                      <p:cBhvr>
                                        <p:cTn id="11" dur="500"/>
                                        <p:tgtEl>
                                          <p:spTgt spid="38915">
                                            <p:txEl>
                                              <p:pRg st="0" end="0"/>
                                            </p:txEl>
                                          </p:spTgt>
                                        </p:tgtEl>
                                      </p:cBhvr>
                                    </p:animEffect>
                                  </p:childTnLst>
                                </p:cTn>
                              </p:par>
                            </p:childTnLst>
                          </p:cTn>
                        </p:par>
                        <p:par>
                          <p:cTn id="12" fill="hold" nodeType="after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7" presetClass="entr" presetSubtype="0" fill="hold" nodeType="clickEffect">
                                  <p:stCondLst>
                                    <p:cond delay="0"/>
                                  </p:stCondLst>
                                  <p:childTnLst>
                                    <p:set>
                                      <p:cBhvr>
                                        <p:cTn id="19" dur="1" fill="hold">
                                          <p:stCondLst>
                                            <p:cond delay="0"/>
                                          </p:stCondLst>
                                        </p:cTn>
                                        <p:tgtEl>
                                          <p:spTgt spid="38915">
                                            <p:txEl>
                                              <p:pRg st="1" end="1"/>
                                            </p:txEl>
                                          </p:spTgt>
                                        </p:tgtEl>
                                        <p:attrNameLst>
                                          <p:attrName>style.visibility</p:attrName>
                                        </p:attrNameLst>
                                      </p:cBhvr>
                                      <p:to>
                                        <p:strVal val="visible"/>
                                      </p:to>
                                    </p:set>
                                    <p:animEffect transition="in" filter="fade">
                                      <p:cBhvr>
                                        <p:cTn id="20" dur="500"/>
                                        <p:tgtEl>
                                          <p:spTgt spid="38915">
                                            <p:txEl>
                                              <p:pRg st="1" end="1"/>
                                            </p:txEl>
                                          </p:spTgt>
                                        </p:tgtEl>
                                      </p:cBhvr>
                                    </p:animEffect>
                                    <p:anim calcmode="lin" valueType="num">
                                      <p:cBhvr>
                                        <p:cTn id="21" dur="500" fill="hold"/>
                                        <p:tgtEl>
                                          <p:spTgt spid="38915">
                                            <p:txEl>
                                              <p:pRg st="1" end="1"/>
                                            </p:txEl>
                                          </p:spTgt>
                                        </p:tgtEl>
                                        <p:attrNameLst>
                                          <p:attrName>ppt_x</p:attrName>
                                        </p:attrNameLst>
                                      </p:cBhvr>
                                      <p:tavLst>
                                        <p:tav tm="0">
                                          <p:val>
                                            <p:strVal val="#ppt_x"/>
                                          </p:val>
                                        </p:tav>
                                        <p:tav tm="100000">
                                          <p:val>
                                            <p:strVal val="#ppt_x"/>
                                          </p:val>
                                        </p:tav>
                                      </p:tavLst>
                                    </p:anim>
                                    <p:anim calcmode="lin" valueType="num">
                                      <p:cBhvr>
                                        <p:cTn id="22" dur="500" fill="hold"/>
                                        <p:tgtEl>
                                          <p:spTgt spid="3891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47" presetClass="entr" presetSubtype="0" fill="hold" nodeType="clickEffect">
                                  <p:stCondLst>
                                    <p:cond delay="0"/>
                                  </p:stCondLst>
                                  <p:childTnLst>
                                    <p:set>
                                      <p:cBhvr>
                                        <p:cTn id="26" dur="1" fill="hold">
                                          <p:stCondLst>
                                            <p:cond delay="0"/>
                                          </p:stCondLst>
                                        </p:cTn>
                                        <p:tgtEl>
                                          <p:spTgt spid="38915">
                                            <p:txEl>
                                              <p:pRg st="2" end="2"/>
                                            </p:txEl>
                                          </p:spTgt>
                                        </p:tgtEl>
                                        <p:attrNameLst>
                                          <p:attrName>style.visibility</p:attrName>
                                        </p:attrNameLst>
                                      </p:cBhvr>
                                      <p:to>
                                        <p:strVal val="visible"/>
                                      </p:to>
                                    </p:set>
                                    <p:animEffect transition="in" filter="fade">
                                      <p:cBhvr>
                                        <p:cTn id="27" dur="500"/>
                                        <p:tgtEl>
                                          <p:spTgt spid="38915">
                                            <p:txEl>
                                              <p:pRg st="2" end="2"/>
                                            </p:txEl>
                                          </p:spTgt>
                                        </p:tgtEl>
                                      </p:cBhvr>
                                    </p:animEffect>
                                    <p:anim calcmode="lin" valueType="num">
                                      <p:cBhvr>
                                        <p:cTn id="28" dur="500" fill="hold"/>
                                        <p:tgtEl>
                                          <p:spTgt spid="38915">
                                            <p:txEl>
                                              <p:pRg st="2" end="2"/>
                                            </p:txEl>
                                          </p:spTgt>
                                        </p:tgtEl>
                                        <p:attrNameLst>
                                          <p:attrName>ppt_x</p:attrName>
                                        </p:attrNameLst>
                                      </p:cBhvr>
                                      <p:tavLst>
                                        <p:tav tm="0">
                                          <p:val>
                                            <p:strVal val="#ppt_x"/>
                                          </p:val>
                                        </p:tav>
                                        <p:tav tm="100000">
                                          <p:val>
                                            <p:strVal val="#ppt_x"/>
                                          </p:val>
                                        </p:tav>
                                      </p:tavLst>
                                    </p:anim>
                                    <p:anim calcmode="lin" valueType="num">
                                      <p:cBhvr>
                                        <p:cTn id="29" dur="500" fill="hold"/>
                                        <p:tgtEl>
                                          <p:spTgt spid="3891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47" presetClass="entr" presetSubtype="0" fill="hold" nodeType="clickEffect">
                                  <p:stCondLst>
                                    <p:cond delay="0"/>
                                  </p:stCondLst>
                                  <p:childTnLst>
                                    <p:set>
                                      <p:cBhvr>
                                        <p:cTn id="33" dur="1" fill="hold">
                                          <p:stCondLst>
                                            <p:cond delay="0"/>
                                          </p:stCondLst>
                                        </p:cTn>
                                        <p:tgtEl>
                                          <p:spTgt spid="38915">
                                            <p:txEl>
                                              <p:pRg st="3" end="3"/>
                                            </p:txEl>
                                          </p:spTgt>
                                        </p:tgtEl>
                                        <p:attrNameLst>
                                          <p:attrName>style.visibility</p:attrName>
                                        </p:attrNameLst>
                                      </p:cBhvr>
                                      <p:to>
                                        <p:strVal val="visible"/>
                                      </p:to>
                                    </p:set>
                                    <p:animEffect transition="in" filter="fade">
                                      <p:cBhvr>
                                        <p:cTn id="34" dur="500"/>
                                        <p:tgtEl>
                                          <p:spTgt spid="38915">
                                            <p:txEl>
                                              <p:pRg st="3" end="3"/>
                                            </p:txEl>
                                          </p:spTgt>
                                        </p:tgtEl>
                                      </p:cBhvr>
                                    </p:animEffect>
                                    <p:anim calcmode="lin" valueType="num">
                                      <p:cBhvr>
                                        <p:cTn id="35" dur="500" fill="hold"/>
                                        <p:tgtEl>
                                          <p:spTgt spid="38915">
                                            <p:txEl>
                                              <p:pRg st="3" end="3"/>
                                            </p:txEl>
                                          </p:spTgt>
                                        </p:tgtEl>
                                        <p:attrNameLst>
                                          <p:attrName>ppt_x</p:attrName>
                                        </p:attrNameLst>
                                      </p:cBhvr>
                                      <p:tavLst>
                                        <p:tav tm="0">
                                          <p:val>
                                            <p:strVal val="#ppt_x"/>
                                          </p:val>
                                        </p:tav>
                                        <p:tav tm="100000">
                                          <p:val>
                                            <p:strVal val="#ppt_x"/>
                                          </p:val>
                                        </p:tav>
                                      </p:tavLst>
                                    </p:anim>
                                    <p:anim calcmode="lin" valueType="num">
                                      <p:cBhvr>
                                        <p:cTn id="36" dur="500" fill="hold"/>
                                        <p:tgtEl>
                                          <p:spTgt spid="3891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47" presetClass="entr" presetSubtype="0" fill="hold" nodeType="clickEffect">
                                  <p:stCondLst>
                                    <p:cond delay="0"/>
                                  </p:stCondLst>
                                  <p:childTnLst>
                                    <p:set>
                                      <p:cBhvr>
                                        <p:cTn id="40" dur="1" fill="hold">
                                          <p:stCondLst>
                                            <p:cond delay="0"/>
                                          </p:stCondLst>
                                        </p:cTn>
                                        <p:tgtEl>
                                          <p:spTgt spid="38915">
                                            <p:txEl>
                                              <p:pRg st="4" end="4"/>
                                            </p:txEl>
                                          </p:spTgt>
                                        </p:tgtEl>
                                        <p:attrNameLst>
                                          <p:attrName>style.visibility</p:attrName>
                                        </p:attrNameLst>
                                      </p:cBhvr>
                                      <p:to>
                                        <p:strVal val="visible"/>
                                      </p:to>
                                    </p:set>
                                    <p:animEffect transition="in" filter="fade">
                                      <p:cBhvr>
                                        <p:cTn id="41" dur="500"/>
                                        <p:tgtEl>
                                          <p:spTgt spid="38915">
                                            <p:txEl>
                                              <p:pRg st="4" end="4"/>
                                            </p:txEl>
                                          </p:spTgt>
                                        </p:tgtEl>
                                      </p:cBhvr>
                                    </p:animEffect>
                                    <p:anim calcmode="lin" valueType="num">
                                      <p:cBhvr>
                                        <p:cTn id="42" dur="500" fill="hold"/>
                                        <p:tgtEl>
                                          <p:spTgt spid="38915">
                                            <p:txEl>
                                              <p:pRg st="4" end="4"/>
                                            </p:txEl>
                                          </p:spTgt>
                                        </p:tgtEl>
                                        <p:attrNameLst>
                                          <p:attrName>ppt_x</p:attrName>
                                        </p:attrNameLst>
                                      </p:cBhvr>
                                      <p:tavLst>
                                        <p:tav tm="0">
                                          <p:val>
                                            <p:strVal val="#ppt_x"/>
                                          </p:val>
                                        </p:tav>
                                        <p:tav tm="100000">
                                          <p:val>
                                            <p:strVal val="#ppt_x"/>
                                          </p:val>
                                        </p:tav>
                                      </p:tavLst>
                                    </p:anim>
                                    <p:anim calcmode="lin" valueType="num">
                                      <p:cBhvr>
                                        <p:cTn id="43" dur="500" fill="hold"/>
                                        <p:tgtEl>
                                          <p:spTgt spid="3891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 y="836613"/>
            <a:ext cx="9144000" cy="51308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124" name="Rectangle 2"/>
          <p:cNvSpPr>
            <a:spLocks noGrp="1"/>
          </p:cNvSpPr>
          <p:nvPr>
            <p:ph type="title"/>
          </p:nvPr>
        </p:nvSpPr>
        <p:spPr>
          <a:xfrm>
            <a:off x="0" y="-228600"/>
            <a:ext cx="9144000" cy="1143000"/>
          </a:xfrm>
        </p:spPr>
        <p:txBody>
          <a:bodyPr/>
          <a:lstStyle/>
          <a:p>
            <a:r>
              <a:rPr lang="en-US" sz="1900" smtClean="0">
                <a:solidFill>
                  <a:srgbClr val="002060"/>
                </a:solidFill>
                <a:latin typeface="Trebuchet MS" pitchFamily="34" charset="0"/>
              </a:rPr>
              <a:t>Chapter 11: Fluvial Processes, Patterns and Landforms, &amp; Human Interaction</a:t>
            </a:r>
          </a:p>
        </p:txBody>
      </p:sp>
      <p:sp>
        <p:nvSpPr>
          <p:cNvPr id="5125" name="Rectangle 2"/>
          <p:cNvSpPr txBox="1">
            <a:spLocks/>
          </p:cNvSpPr>
          <p:nvPr/>
        </p:nvSpPr>
        <p:spPr bwMode="auto">
          <a:xfrm>
            <a:off x="0" y="-228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000">
                <a:solidFill>
                  <a:srgbClr val="7F7F7F"/>
                </a:solidFill>
                <a:latin typeface="Trebuchet MS" pitchFamily="34" charset="0"/>
                <a:cs typeface="Arial" charset="0"/>
              </a:defRPr>
            </a:lvl1pPr>
            <a:lvl2pPr marL="742950" indent="-285750">
              <a:defRPr sz="2000">
                <a:solidFill>
                  <a:srgbClr val="7F7F7F"/>
                </a:solidFill>
                <a:latin typeface="Trebuchet MS" pitchFamily="34" charset="0"/>
                <a:cs typeface="Arial" charset="0"/>
              </a:defRPr>
            </a:lvl2pPr>
            <a:lvl3pPr marL="1143000" indent="-228600">
              <a:defRPr sz="2000">
                <a:solidFill>
                  <a:srgbClr val="7F7F7F"/>
                </a:solidFill>
                <a:latin typeface="Trebuchet MS" pitchFamily="34" charset="0"/>
                <a:cs typeface="Arial" charset="0"/>
              </a:defRPr>
            </a:lvl3pPr>
            <a:lvl4pPr marL="1600200" indent="-228600">
              <a:defRPr sz="2000">
                <a:solidFill>
                  <a:srgbClr val="7F7F7F"/>
                </a:solidFill>
                <a:latin typeface="Trebuchet MS" pitchFamily="34" charset="0"/>
                <a:cs typeface="Arial" charset="0"/>
              </a:defRPr>
            </a:lvl4pPr>
            <a:lvl5pPr marL="2057400" indent="-228600">
              <a:defRPr sz="2000">
                <a:solidFill>
                  <a:srgbClr val="7F7F7F"/>
                </a:solidFill>
                <a:latin typeface="Trebuchet MS" pitchFamily="34" charset="0"/>
                <a:cs typeface="Arial" charset="0"/>
              </a:defRPr>
            </a:lvl5pPr>
            <a:lvl6pPr marL="2514600" indent="-228600" eaLnBrk="0" fontAlgn="base" hangingPunct="0">
              <a:spcBef>
                <a:spcPct val="20000"/>
              </a:spcBef>
              <a:spcAft>
                <a:spcPct val="0"/>
              </a:spcAft>
              <a:buFont typeface="Arial" charset="0"/>
              <a:defRPr sz="2000">
                <a:solidFill>
                  <a:srgbClr val="7F7F7F"/>
                </a:solidFill>
                <a:latin typeface="Trebuchet MS" pitchFamily="34" charset="0"/>
                <a:cs typeface="Arial" charset="0"/>
              </a:defRPr>
            </a:lvl6pPr>
            <a:lvl7pPr marL="2971800" indent="-228600" eaLnBrk="0" fontAlgn="base" hangingPunct="0">
              <a:spcBef>
                <a:spcPct val="20000"/>
              </a:spcBef>
              <a:spcAft>
                <a:spcPct val="0"/>
              </a:spcAft>
              <a:buFont typeface="Arial" charset="0"/>
              <a:defRPr sz="2000">
                <a:solidFill>
                  <a:srgbClr val="7F7F7F"/>
                </a:solidFill>
                <a:latin typeface="Trebuchet MS" pitchFamily="34" charset="0"/>
                <a:cs typeface="Arial" charset="0"/>
              </a:defRPr>
            </a:lvl7pPr>
            <a:lvl8pPr marL="3429000" indent="-228600" eaLnBrk="0" fontAlgn="base" hangingPunct="0">
              <a:spcBef>
                <a:spcPct val="20000"/>
              </a:spcBef>
              <a:spcAft>
                <a:spcPct val="0"/>
              </a:spcAft>
              <a:buFont typeface="Arial" charset="0"/>
              <a:defRPr sz="2000">
                <a:solidFill>
                  <a:srgbClr val="7F7F7F"/>
                </a:solidFill>
                <a:latin typeface="Trebuchet MS" pitchFamily="34" charset="0"/>
                <a:cs typeface="Arial" charset="0"/>
              </a:defRPr>
            </a:lvl8pPr>
            <a:lvl9pPr marL="3886200" indent="-228600" eaLnBrk="0" fontAlgn="base" hangingPunct="0">
              <a:spcBef>
                <a:spcPct val="20000"/>
              </a:spcBef>
              <a:spcAft>
                <a:spcPct val="0"/>
              </a:spcAft>
              <a:buFont typeface="Arial" charset="0"/>
              <a:defRPr sz="2000">
                <a:solidFill>
                  <a:srgbClr val="7F7F7F"/>
                </a:solidFill>
                <a:latin typeface="Trebuchet MS" pitchFamily="34" charset="0"/>
                <a:cs typeface="Arial" charset="0"/>
              </a:defRPr>
            </a:lvl9pPr>
          </a:lstStyle>
          <a:p>
            <a:pPr algn="ctr">
              <a:spcBef>
                <a:spcPct val="0"/>
              </a:spcBef>
            </a:pPr>
            <a:r>
              <a:rPr lang="en-US" sz="1900" b="1">
                <a:solidFill>
                  <a:schemeClr val="bg1"/>
                </a:solidFill>
              </a:rPr>
              <a:t>Chapter 11: Fluvial Processes, Patterns and Landforms, &amp; Human Interaction</a:t>
            </a:r>
          </a:p>
        </p:txBody>
      </p:sp>
      <p:sp>
        <p:nvSpPr>
          <p:cNvPr id="8" name="Rounded Rectangle 7"/>
          <p:cNvSpPr/>
          <p:nvPr/>
        </p:nvSpPr>
        <p:spPr>
          <a:xfrm>
            <a:off x="827088" y="1854200"/>
            <a:ext cx="7489825" cy="3095625"/>
          </a:xfrm>
          <a:prstGeom prst="roundRect">
            <a:avLst>
              <a:gd name="adj" fmla="val 6080"/>
            </a:avLst>
          </a:prstGeom>
          <a:solidFill>
            <a:srgbClr val="00B0F0">
              <a:alpha val="80000"/>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E"/>
          </a:p>
        </p:txBody>
      </p:sp>
      <p:sp>
        <p:nvSpPr>
          <p:cNvPr id="9" name="Rectangle 3"/>
          <p:cNvSpPr txBox="1">
            <a:spLocks/>
          </p:cNvSpPr>
          <p:nvPr/>
        </p:nvSpPr>
        <p:spPr bwMode="auto">
          <a:xfrm>
            <a:off x="466361" y="923925"/>
            <a:ext cx="7497588" cy="344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lnSpc>
                <a:spcPct val="140000"/>
              </a:lnSpc>
              <a:spcBef>
                <a:spcPct val="20000"/>
              </a:spcBef>
              <a:spcAft>
                <a:spcPct val="50000"/>
              </a:spcAft>
              <a:buFont typeface="Arial" charset="0"/>
              <a:defRPr sz="2400" b="1" kern="1200">
                <a:solidFill>
                  <a:srgbClr val="7F7F7F"/>
                </a:solidFill>
                <a:latin typeface="Trebuchet MS" pitchFamily="-64" charset="0"/>
                <a:ea typeface="+mn-ea"/>
                <a:cs typeface="+mn-cs"/>
              </a:defRPr>
            </a:lvl1pPr>
            <a:lvl2pPr marL="742950" indent="-285750" algn="l" rtl="0" eaLnBrk="0" fontAlgn="base" hangingPunct="0">
              <a:spcBef>
                <a:spcPct val="20000"/>
              </a:spcBef>
              <a:spcAft>
                <a:spcPct val="20000"/>
              </a:spcAft>
              <a:buFont typeface="Times" charset="0"/>
              <a:buChar char="•"/>
              <a:defRPr sz="2200" kern="1200">
                <a:solidFill>
                  <a:srgbClr val="7F7F7F"/>
                </a:solidFill>
                <a:latin typeface="Trebuchet MS" pitchFamily="-64" charset="0"/>
                <a:ea typeface="+mn-ea"/>
                <a:cs typeface="+mn-cs"/>
              </a:defRPr>
            </a:lvl2pPr>
            <a:lvl3pPr marL="1143000" indent="-228600" algn="l" rtl="0" eaLnBrk="0" fontAlgn="base" hangingPunct="0">
              <a:spcBef>
                <a:spcPct val="20000"/>
              </a:spcBef>
              <a:spcAft>
                <a:spcPct val="20000"/>
              </a:spcAft>
              <a:buFont typeface="Times" charset="0"/>
              <a:buChar char="•"/>
              <a:defRPr sz="2000" kern="1200">
                <a:solidFill>
                  <a:srgbClr val="7F7F7F"/>
                </a:solidFill>
                <a:latin typeface="Trebuchet MS" pitchFamily="-64" charset="0"/>
                <a:ea typeface="+mn-ea"/>
                <a:cs typeface="+mn-cs"/>
              </a:defRPr>
            </a:lvl3pPr>
            <a:lvl4pPr marL="1600200" indent="-228600" algn="l" rtl="0" eaLnBrk="0" fontAlgn="base" hangingPunct="0">
              <a:spcBef>
                <a:spcPct val="20000"/>
              </a:spcBef>
              <a:spcAft>
                <a:spcPct val="20000"/>
              </a:spcAft>
              <a:buFont typeface="Arial" charset="0"/>
              <a:buChar char="–"/>
              <a:defRPr sz="1900" kern="1200">
                <a:solidFill>
                  <a:srgbClr val="7F7F7F"/>
                </a:solidFill>
                <a:latin typeface="Trebuchet MS" pitchFamily="-64" charset="0"/>
                <a:ea typeface="+mn-ea"/>
                <a:cs typeface="+mn-cs"/>
              </a:defRPr>
            </a:lvl4pPr>
            <a:lvl5pPr marL="2057400" indent="-228600" algn="l" rtl="0" eaLnBrk="0" fontAlgn="base" hangingPunct="0">
              <a:spcBef>
                <a:spcPct val="20000"/>
              </a:spcBef>
              <a:spcAft>
                <a:spcPct val="20000"/>
              </a:spcAft>
              <a:buFont typeface="Arial" charset="0"/>
              <a:buChar char="»"/>
              <a:defRPr kern="1200">
                <a:solidFill>
                  <a:srgbClr val="7F7F7F"/>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lnSpc>
                <a:spcPct val="130000"/>
              </a:lnSpc>
              <a:buFont typeface="Arial" pitchFamily="34" charset="0"/>
              <a:buNone/>
              <a:defRPr/>
            </a:pPr>
            <a:r>
              <a:rPr lang="en-US" i="1" dirty="0" smtClean="0">
                <a:solidFill>
                  <a:schemeClr val="bg1"/>
                </a:solidFill>
                <a:latin typeface="Times New Roman" pitchFamily="18" charset="0"/>
                <a:cs typeface="Times New Roman" pitchFamily="18" charset="0"/>
              </a:rPr>
              <a:t>Important terms (continued)</a:t>
            </a:r>
            <a:br>
              <a:rPr lang="en-US" i="1" dirty="0" smtClean="0">
                <a:solidFill>
                  <a:schemeClr val="bg1"/>
                </a:solidFill>
                <a:latin typeface="Times New Roman" pitchFamily="18" charset="0"/>
                <a:cs typeface="Times New Roman" pitchFamily="18" charset="0"/>
              </a:rPr>
            </a:br>
            <a:endParaRPr lang="en-US" i="1" dirty="0" smtClean="0">
              <a:solidFill>
                <a:schemeClr val="bg1"/>
              </a:solidFill>
              <a:latin typeface="Times New Roman" pitchFamily="18" charset="0"/>
              <a:cs typeface="Times New Roman" pitchFamily="18" charset="0"/>
            </a:endParaRPr>
          </a:p>
          <a:p>
            <a:pPr lvl="1">
              <a:lnSpc>
                <a:spcPct val="90000"/>
              </a:lnSpc>
              <a:buClr>
                <a:schemeClr val="bg1"/>
              </a:buClr>
              <a:buFont typeface="Wingdings" pitchFamily="2" charset="2"/>
              <a:buChar char="§"/>
              <a:defRPr/>
            </a:pPr>
            <a:r>
              <a:rPr lang="en-US" sz="2400" b="1" dirty="0">
                <a:solidFill>
                  <a:schemeClr val="bg1"/>
                </a:solidFill>
                <a:latin typeface="Times New Roman" pitchFamily="18" charset="0"/>
                <a:cs typeface="Times New Roman" pitchFamily="18" charset="0"/>
              </a:rPr>
              <a:t>Estuary</a:t>
            </a:r>
            <a:r>
              <a:rPr lang="en-US" sz="2400" dirty="0">
                <a:solidFill>
                  <a:schemeClr val="bg1"/>
                </a:solidFill>
                <a:latin typeface="Times New Roman" pitchFamily="18" charset="0"/>
                <a:cs typeface="Times New Roman" pitchFamily="18" charset="0"/>
              </a:rPr>
              <a:t> – where a river mouth is </a:t>
            </a:r>
            <a:r>
              <a:rPr lang="en-US" sz="2400" dirty="0" smtClean="0">
                <a:solidFill>
                  <a:schemeClr val="bg1"/>
                </a:solidFill>
                <a:latin typeface="Times New Roman" pitchFamily="18" charset="0"/>
                <a:cs typeface="Times New Roman" pitchFamily="18" charset="0"/>
              </a:rPr>
              <a:t>__________</a:t>
            </a:r>
            <a:endParaRPr lang="en-US" sz="2400" dirty="0">
              <a:solidFill>
                <a:schemeClr val="bg1"/>
              </a:solidFill>
              <a:latin typeface="Times New Roman" pitchFamily="18" charset="0"/>
              <a:cs typeface="Times New Roman" pitchFamily="18" charset="0"/>
            </a:endParaRPr>
          </a:p>
          <a:p>
            <a:pPr lvl="1">
              <a:lnSpc>
                <a:spcPct val="90000"/>
              </a:lnSpc>
              <a:buClr>
                <a:schemeClr val="bg1"/>
              </a:buClr>
              <a:buFont typeface="Wingdings" pitchFamily="2" charset="2"/>
              <a:buChar char="§"/>
              <a:defRPr/>
            </a:pPr>
            <a:r>
              <a:rPr lang="en-US" sz="2400" b="1" dirty="0">
                <a:solidFill>
                  <a:schemeClr val="bg1"/>
                </a:solidFill>
                <a:latin typeface="Times New Roman" pitchFamily="18" charset="0"/>
                <a:cs typeface="Times New Roman" pitchFamily="18" charset="0"/>
              </a:rPr>
              <a:t>River basin </a:t>
            </a:r>
            <a:r>
              <a:rPr lang="en-US" sz="2400" dirty="0">
                <a:solidFill>
                  <a:schemeClr val="bg1"/>
                </a:solidFill>
                <a:latin typeface="Times New Roman" pitchFamily="18" charset="0"/>
                <a:cs typeface="Times New Roman" pitchFamily="18" charset="0"/>
              </a:rPr>
              <a:t>– the </a:t>
            </a:r>
            <a:r>
              <a:rPr lang="en-US" sz="2400" dirty="0" smtClean="0">
                <a:solidFill>
                  <a:schemeClr val="bg1"/>
                </a:solidFill>
                <a:latin typeface="Times New Roman" pitchFamily="18" charset="0"/>
                <a:cs typeface="Times New Roman" pitchFamily="18" charset="0"/>
              </a:rPr>
              <a:t>_______ ______which </a:t>
            </a:r>
            <a:r>
              <a:rPr lang="en-US" sz="2400" dirty="0">
                <a:solidFill>
                  <a:schemeClr val="bg1"/>
                </a:solidFill>
                <a:latin typeface="Times New Roman" pitchFamily="18" charset="0"/>
                <a:cs typeface="Times New Roman" pitchFamily="18" charset="0"/>
              </a:rPr>
              <a:t>is drained by a river and its tributaries</a:t>
            </a:r>
          </a:p>
          <a:p>
            <a:pPr lvl="1">
              <a:lnSpc>
                <a:spcPct val="90000"/>
              </a:lnSpc>
              <a:buClr>
                <a:schemeClr val="bg1"/>
              </a:buClr>
              <a:buFont typeface="Wingdings" pitchFamily="2" charset="2"/>
              <a:buChar char="§"/>
              <a:defRPr/>
            </a:pPr>
            <a:r>
              <a:rPr lang="en-US" sz="2400" b="1" dirty="0">
                <a:solidFill>
                  <a:schemeClr val="bg1"/>
                </a:solidFill>
                <a:latin typeface="Times New Roman" pitchFamily="18" charset="0"/>
                <a:cs typeface="Times New Roman" pitchFamily="18" charset="0"/>
              </a:rPr>
              <a:t>Watershed</a:t>
            </a:r>
            <a:r>
              <a:rPr lang="en-US" sz="2400" dirty="0">
                <a:solidFill>
                  <a:schemeClr val="bg1"/>
                </a:solidFill>
                <a:latin typeface="Times New Roman" pitchFamily="18" charset="0"/>
                <a:cs typeface="Times New Roman" pitchFamily="18" charset="0"/>
              </a:rPr>
              <a:t> – the high ground that </a:t>
            </a:r>
            <a:r>
              <a:rPr lang="en-US" sz="2400" dirty="0" smtClean="0">
                <a:solidFill>
                  <a:schemeClr val="bg1"/>
                </a:solidFill>
                <a:latin typeface="Times New Roman" pitchFamily="18" charset="0"/>
                <a:cs typeface="Times New Roman" pitchFamily="18" charset="0"/>
              </a:rPr>
              <a:t>____________ </a:t>
            </a:r>
            <a:r>
              <a:rPr lang="en-US" sz="2400" dirty="0">
                <a:solidFill>
                  <a:schemeClr val="bg1"/>
                </a:solidFill>
                <a:latin typeface="Times New Roman" pitchFamily="18" charset="0"/>
                <a:cs typeface="Times New Roman" pitchFamily="18" charset="0"/>
              </a:rPr>
              <a:t>two river basins</a:t>
            </a:r>
          </a:p>
          <a:p>
            <a:pPr lvl="1">
              <a:lnSpc>
                <a:spcPct val="90000"/>
              </a:lnSpc>
              <a:buClr>
                <a:schemeClr val="bg1"/>
              </a:buClr>
              <a:buFont typeface="Wingdings" pitchFamily="2" charset="2"/>
              <a:buChar char="§"/>
              <a:defRPr/>
            </a:pPr>
            <a:r>
              <a:rPr lang="en-US" sz="2400" b="1" dirty="0">
                <a:solidFill>
                  <a:schemeClr val="bg1"/>
                </a:solidFill>
                <a:latin typeface="Times New Roman" pitchFamily="18" charset="0"/>
                <a:cs typeface="Times New Roman" pitchFamily="18" charset="0"/>
              </a:rPr>
              <a:t>River discharge </a:t>
            </a:r>
            <a:r>
              <a:rPr lang="en-US" sz="2400" dirty="0">
                <a:solidFill>
                  <a:schemeClr val="bg1"/>
                </a:solidFill>
                <a:latin typeface="Times New Roman" pitchFamily="18" charset="0"/>
                <a:cs typeface="Times New Roman" pitchFamily="18" charset="0"/>
              </a:rPr>
              <a:t>– the </a:t>
            </a:r>
            <a:r>
              <a:rPr lang="en-US" sz="2400" dirty="0" smtClean="0">
                <a:solidFill>
                  <a:schemeClr val="bg1"/>
                </a:solidFill>
                <a:latin typeface="Times New Roman" pitchFamily="18" charset="0"/>
                <a:cs typeface="Times New Roman" pitchFamily="18" charset="0"/>
              </a:rPr>
              <a:t>__________ </a:t>
            </a:r>
            <a:r>
              <a:rPr lang="en-US" sz="2400" dirty="0">
                <a:solidFill>
                  <a:schemeClr val="bg1"/>
                </a:solidFill>
                <a:latin typeface="Times New Roman" pitchFamily="18" charset="0"/>
                <a:cs typeface="Times New Roman" pitchFamily="18" charset="0"/>
              </a:rPr>
              <a:t>or </a:t>
            </a:r>
            <a:r>
              <a:rPr lang="en-US" sz="2400" dirty="0" smtClean="0">
                <a:solidFill>
                  <a:schemeClr val="bg1"/>
                </a:solidFill>
                <a:latin typeface="Times New Roman" pitchFamily="18" charset="0"/>
                <a:cs typeface="Times New Roman" pitchFamily="18" charset="0"/>
              </a:rPr>
              <a:t>___________ </a:t>
            </a:r>
            <a:r>
              <a:rPr lang="en-US" sz="2400" dirty="0">
                <a:solidFill>
                  <a:schemeClr val="bg1"/>
                </a:solidFill>
                <a:latin typeface="Times New Roman" pitchFamily="18" charset="0"/>
                <a:cs typeface="Times New Roman" pitchFamily="18" charset="0"/>
              </a:rPr>
              <a:t>of water carried by a river at a given time</a:t>
            </a:r>
          </a:p>
        </p:txBody>
      </p:sp>
    </p:spTree>
    <p:extLst>
      <p:ext uri="{BB962C8B-B14F-4D97-AF65-F5344CB8AC3E}">
        <p14:creationId xmlns:p14="http://schemas.microsoft.com/office/powerpoint/2010/main" val="82622607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7"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anim calcmode="lin" valueType="num">
                                      <p:cBhvr>
                                        <p:cTn id="13"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7" presetClass="entr" presetSubtype="0" fill="hold"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Effect transition="in" filter="fade">
                                      <p:cBhvr>
                                        <p:cTn id="19" dur="500"/>
                                        <p:tgtEl>
                                          <p:spTgt spid="9">
                                            <p:txEl>
                                              <p:pRg st="2" end="2"/>
                                            </p:txEl>
                                          </p:spTgt>
                                        </p:tgtEl>
                                      </p:cBhvr>
                                    </p:animEffect>
                                    <p:anim calcmode="lin" valueType="num">
                                      <p:cBhvr>
                                        <p:cTn id="20"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1" dur="5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47" presetClass="entr" presetSubtype="0" fill="hold" nodeType="clickEffect">
                                  <p:stCondLst>
                                    <p:cond delay="0"/>
                                  </p:stCondLst>
                                  <p:childTnLst>
                                    <p:set>
                                      <p:cBhvr>
                                        <p:cTn id="25" dur="1" fill="hold">
                                          <p:stCondLst>
                                            <p:cond delay="0"/>
                                          </p:stCondLst>
                                        </p:cTn>
                                        <p:tgtEl>
                                          <p:spTgt spid="9">
                                            <p:txEl>
                                              <p:pRg st="3" end="3"/>
                                            </p:txEl>
                                          </p:spTgt>
                                        </p:tgtEl>
                                        <p:attrNameLst>
                                          <p:attrName>style.visibility</p:attrName>
                                        </p:attrNameLst>
                                      </p:cBhvr>
                                      <p:to>
                                        <p:strVal val="visible"/>
                                      </p:to>
                                    </p:set>
                                    <p:animEffect transition="in" filter="fade">
                                      <p:cBhvr>
                                        <p:cTn id="26" dur="500"/>
                                        <p:tgtEl>
                                          <p:spTgt spid="9">
                                            <p:txEl>
                                              <p:pRg st="3" end="3"/>
                                            </p:txEl>
                                          </p:spTgt>
                                        </p:tgtEl>
                                      </p:cBhvr>
                                    </p:animEffect>
                                    <p:anim calcmode="lin" valueType="num">
                                      <p:cBhvr>
                                        <p:cTn id="27"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28" dur="5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47" presetClass="entr" presetSubtype="0" fill="hold" nodeType="clickEffect">
                                  <p:stCondLst>
                                    <p:cond delay="0"/>
                                  </p:stCondLst>
                                  <p:childTnLst>
                                    <p:set>
                                      <p:cBhvr>
                                        <p:cTn id="32" dur="1" fill="hold">
                                          <p:stCondLst>
                                            <p:cond delay="0"/>
                                          </p:stCondLst>
                                        </p:cTn>
                                        <p:tgtEl>
                                          <p:spTgt spid="9">
                                            <p:txEl>
                                              <p:pRg st="4" end="4"/>
                                            </p:txEl>
                                          </p:spTgt>
                                        </p:tgtEl>
                                        <p:attrNameLst>
                                          <p:attrName>style.visibility</p:attrName>
                                        </p:attrNameLst>
                                      </p:cBhvr>
                                      <p:to>
                                        <p:strVal val="visible"/>
                                      </p:to>
                                    </p:set>
                                    <p:animEffect transition="in" filter="fade">
                                      <p:cBhvr>
                                        <p:cTn id="33" dur="500"/>
                                        <p:tgtEl>
                                          <p:spTgt spid="9">
                                            <p:txEl>
                                              <p:pRg st="4" end="4"/>
                                            </p:txEl>
                                          </p:spTgt>
                                        </p:tgtEl>
                                      </p:cBhvr>
                                    </p:animEffect>
                                    <p:anim calcmode="lin" valueType="num">
                                      <p:cBhvr>
                                        <p:cTn id="34"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35" dur="5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832947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IE" dirty="0" smtClean="0"/>
              <a:t>How a river moves its load</a:t>
            </a:r>
            <a:endParaRPr lang="en-IE" dirty="0"/>
          </a:p>
        </p:txBody>
      </p:sp>
    </p:spTree>
    <p:extLst>
      <p:ext uri="{BB962C8B-B14F-4D97-AF65-F5344CB8AC3E}">
        <p14:creationId xmlns:p14="http://schemas.microsoft.com/office/powerpoint/2010/main" val="38191327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827088" y="1258750"/>
            <a:ext cx="7358063" cy="2664643"/>
          </a:xfrm>
          <a:prstGeom prst="roundRect">
            <a:avLst>
              <a:gd name="adj" fmla="val 6080"/>
            </a:avLst>
          </a:prstGeom>
          <a:solidFill>
            <a:srgbClr val="00B0F0">
              <a:alpha val="80000"/>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E"/>
          </a:p>
        </p:txBody>
      </p:sp>
      <p:sp>
        <p:nvSpPr>
          <p:cNvPr id="10243" name="Rectangle 3"/>
          <p:cNvSpPr>
            <a:spLocks noGrp="1"/>
          </p:cNvSpPr>
          <p:nvPr>
            <p:ph type="body" idx="1"/>
          </p:nvPr>
        </p:nvSpPr>
        <p:spPr>
          <a:xfrm>
            <a:off x="899592" y="1285893"/>
            <a:ext cx="6632575" cy="2952750"/>
          </a:xfrm>
        </p:spPr>
        <p:txBody>
          <a:bodyPr>
            <a:normAutofit lnSpcReduction="10000"/>
          </a:bodyPr>
          <a:lstStyle/>
          <a:p>
            <a:pPr marL="457200" indent="-457200">
              <a:buFont typeface="Arial" pitchFamily="34" charset="0"/>
              <a:buNone/>
              <a:defRPr/>
            </a:pPr>
            <a:r>
              <a:rPr lang="en-US" sz="2000" i="1" dirty="0" smtClean="0">
                <a:solidFill>
                  <a:schemeClr val="tx1">
                    <a:lumMod val="65000"/>
                    <a:lumOff val="35000"/>
                  </a:schemeClr>
                </a:solidFill>
                <a:latin typeface="Trebuchet MS" pitchFamily="34" charset="0"/>
              </a:rPr>
              <a:t>Processes of transportation</a:t>
            </a:r>
          </a:p>
          <a:p>
            <a:pPr marL="876300" lvl="1" indent="-419100">
              <a:buFont typeface="Times" pitchFamily="-64" charset="0"/>
              <a:buNone/>
              <a:defRPr/>
            </a:pPr>
            <a:r>
              <a:rPr lang="en-US" sz="2000" dirty="0" smtClean="0">
                <a:solidFill>
                  <a:schemeClr val="bg1"/>
                </a:solidFill>
                <a:latin typeface="+mj-lt"/>
              </a:rPr>
              <a:t>Rivers transport their load by four processes:</a:t>
            </a:r>
          </a:p>
          <a:p>
            <a:pPr marL="1295400" lvl="2" indent="-381000">
              <a:buClr>
                <a:schemeClr val="bg1"/>
              </a:buClr>
              <a:buFont typeface="Arial" pitchFamily="34" charset="0"/>
              <a:buAutoNum type="arabicPeriod"/>
              <a:defRPr/>
            </a:pPr>
            <a:r>
              <a:rPr lang="en-US" dirty="0" smtClean="0">
                <a:solidFill>
                  <a:schemeClr val="bg1"/>
                </a:solidFill>
                <a:latin typeface="+mj-lt"/>
              </a:rPr>
              <a:t>Solution</a:t>
            </a:r>
          </a:p>
          <a:p>
            <a:pPr marL="1295400" lvl="2" indent="-381000">
              <a:buClr>
                <a:schemeClr val="bg1"/>
              </a:buClr>
              <a:buFont typeface="Arial" pitchFamily="34" charset="0"/>
              <a:buAutoNum type="arabicPeriod"/>
              <a:defRPr/>
            </a:pPr>
            <a:r>
              <a:rPr lang="en-US" dirty="0" smtClean="0">
                <a:solidFill>
                  <a:schemeClr val="bg1"/>
                </a:solidFill>
                <a:latin typeface="+mj-lt"/>
              </a:rPr>
              <a:t>Suspension</a:t>
            </a:r>
          </a:p>
          <a:p>
            <a:pPr marL="1295400" lvl="2" indent="-381000">
              <a:buClr>
                <a:schemeClr val="bg1"/>
              </a:buClr>
              <a:buFont typeface="Arial" pitchFamily="34" charset="0"/>
              <a:buAutoNum type="arabicPeriod"/>
              <a:defRPr/>
            </a:pPr>
            <a:r>
              <a:rPr lang="en-US" dirty="0" smtClean="0">
                <a:solidFill>
                  <a:schemeClr val="bg1"/>
                </a:solidFill>
                <a:latin typeface="+mj-lt"/>
              </a:rPr>
              <a:t>Saltation</a:t>
            </a:r>
          </a:p>
          <a:p>
            <a:pPr marL="1295400" lvl="2" indent="-381000">
              <a:buClr>
                <a:schemeClr val="bg1"/>
              </a:buClr>
              <a:buFont typeface="Arial" pitchFamily="34" charset="0"/>
              <a:buAutoNum type="arabicPeriod"/>
              <a:defRPr/>
            </a:pPr>
            <a:r>
              <a:rPr lang="en-US" dirty="0" smtClean="0">
                <a:solidFill>
                  <a:schemeClr val="bg1"/>
                </a:solidFill>
                <a:latin typeface="+mj-lt"/>
              </a:rPr>
              <a:t>Traction</a:t>
            </a:r>
          </a:p>
          <a:p>
            <a:pPr marL="1295400" lvl="2" indent="-381000">
              <a:buClr>
                <a:schemeClr val="bg1"/>
              </a:buClr>
              <a:buFont typeface="Arial" pitchFamily="34" charset="0"/>
              <a:buAutoNum type="arabicPeriod"/>
              <a:defRPr/>
            </a:pPr>
            <a:r>
              <a:rPr lang="en-US" dirty="0" smtClean="0">
                <a:solidFill>
                  <a:schemeClr val="bg1"/>
                </a:solidFill>
                <a:latin typeface="+mj-lt"/>
              </a:rPr>
              <a:t>Floatation</a:t>
            </a:r>
          </a:p>
        </p:txBody>
      </p:sp>
      <p:sp>
        <p:nvSpPr>
          <p:cNvPr id="10244" name="Rectangle 2"/>
          <p:cNvSpPr>
            <a:spLocks noGrp="1"/>
          </p:cNvSpPr>
          <p:nvPr>
            <p:ph type="title"/>
          </p:nvPr>
        </p:nvSpPr>
        <p:spPr>
          <a:xfrm>
            <a:off x="0" y="-228600"/>
            <a:ext cx="9144000" cy="1143000"/>
          </a:xfrm>
        </p:spPr>
        <p:txBody>
          <a:bodyPr/>
          <a:lstStyle/>
          <a:p>
            <a:r>
              <a:rPr lang="en-US" sz="1900" dirty="0" smtClean="0">
                <a:solidFill>
                  <a:schemeClr val="bg1">
                    <a:lumMod val="95000"/>
                  </a:schemeClr>
                </a:solidFill>
                <a:latin typeface="Trebuchet MS" pitchFamily="34" charset="0"/>
              </a:rPr>
              <a:t>Chapter 11: Fluvial Processes, Patterns and Landforms, &amp; Human Interaction</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4005064"/>
            <a:ext cx="7358062" cy="26076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285287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Effect transition="in" filter="fade">
                                      <p:cBhvr>
                                        <p:cTn id="7" dur="500"/>
                                        <p:tgtEl>
                                          <p:spTgt spid="10243">
                                            <p:txEl>
                                              <p:pRg st="0" end="0"/>
                                            </p:txEl>
                                          </p:spTgt>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nodeType="afterGroup">
                            <p:stCondLst>
                              <p:cond delay="1000"/>
                            </p:stCondLst>
                            <p:childTnLst>
                              <p:par>
                                <p:cTn id="13" presetID="47" presetClass="entr" presetSubtype="0" fill="hold" nodeType="afterEffect">
                                  <p:stCondLst>
                                    <p:cond delay="0"/>
                                  </p:stCondLst>
                                  <p:childTnLst>
                                    <p:set>
                                      <p:cBhvr>
                                        <p:cTn id="14" dur="1" fill="hold">
                                          <p:stCondLst>
                                            <p:cond delay="0"/>
                                          </p:stCondLst>
                                        </p:cTn>
                                        <p:tgtEl>
                                          <p:spTgt spid="10243">
                                            <p:txEl>
                                              <p:pRg st="1" end="1"/>
                                            </p:txEl>
                                          </p:spTgt>
                                        </p:tgtEl>
                                        <p:attrNameLst>
                                          <p:attrName>style.visibility</p:attrName>
                                        </p:attrNameLst>
                                      </p:cBhvr>
                                      <p:to>
                                        <p:strVal val="visible"/>
                                      </p:to>
                                    </p:set>
                                    <p:animEffect transition="in" filter="fade">
                                      <p:cBhvr>
                                        <p:cTn id="15" dur="500"/>
                                        <p:tgtEl>
                                          <p:spTgt spid="10243">
                                            <p:txEl>
                                              <p:pRg st="1" end="1"/>
                                            </p:txEl>
                                          </p:spTgt>
                                        </p:tgtEl>
                                      </p:cBhvr>
                                    </p:animEffect>
                                    <p:anim calcmode="lin" valueType="num">
                                      <p:cBhvr>
                                        <p:cTn id="16" dur="500" fill="hold"/>
                                        <p:tgtEl>
                                          <p:spTgt spid="10243">
                                            <p:txEl>
                                              <p:pRg st="1" end="1"/>
                                            </p:txEl>
                                          </p:spTgt>
                                        </p:tgtEl>
                                        <p:attrNameLst>
                                          <p:attrName>ppt_x</p:attrName>
                                        </p:attrNameLst>
                                      </p:cBhvr>
                                      <p:tavLst>
                                        <p:tav tm="0">
                                          <p:val>
                                            <p:strVal val="#ppt_x"/>
                                          </p:val>
                                        </p:tav>
                                        <p:tav tm="100000">
                                          <p:val>
                                            <p:strVal val="#ppt_x"/>
                                          </p:val>
                                        </p:tav>
                                      </p:tavLst>
                                    </p:anim>
                                    <p:anim calcmode="lin" valueType="num">
                                      <p:cBhvr>
                                        <p:cTn id="17" dur="500" fill="hold"/>
                                        <p:tgtEl>
                                          <p:spTgt spid="1024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47" presetClass="entr" presetSubtype="0" fill="hold" nodeType="clickEffect">
                                  <p:stCondLst>
                                    <p:cond delay="0"/>
                                  </p:stCondLst>
                                  <p:childTnLst>
                                    <p:set>
                                      <p:cBhvr>
                                        <p:cTn id="21" dur="1" fill="hold">
                                          <p:stCondLst>
                                            <p:cond delay="0"/>
                                          </p:stCondLst>
                                        </p:cTn>
                                        <p:tgtEl>
                                          <p:spTgt spid="10243">
                                            <p:txEl>
                                              <p:pRg st="2" end="2"/>
                                            </p:txEl>
                                          </p:spTgt>
                                        </p:tgtEl>
                                        <p:attrNameLst>
                                          <p:attrName>style.visibility</p:attrName>
                                        </p:attrNameLst>
                                      </p:cBhvr>
                                      <p:to>
                                        <p:strVal val="visible"/>
                                      </p:to>
                                    </p:set>
                                    <p:animEffect transition="in" filter="fade">
                                      <p:cBhvr>
                                        <p:cTn id="22" dur="500"/>
                                        <p:tgtEl>
                                          <p:spTgt spid="10243">
                                            <p:txEl>
                                              <p:pRg st="2" end="2"/>
                                            </p:txEl>
                                          </p:spTgt>
                                        </p:tgtEl>
                                      </p:cBhvr>
                                    </p:animEffect>
                                    <p:anim calcmode="lin" valueType="num">
                                      <p:cBhvr>
                                        <p:cTn id="23" dur="500" fill="hold"/>
                                        <p:tgtEl>
                                          <p:spTgt spid="10243">
                                            <p:txEl>
                                              <p:pRg st="2" end="2"/>
                                            </p:txEl>
                                          </p:spTgt>
                                        </p:tgtEl>
                                        <p:attrNameLst>
                                          <p:attrName>ppt_x</p:attrName>
                                        </p:attrNameLst>
                                      </p:cBhvr>
                                      <p:tavLst>
                                        <p:tav tm="0">
                                          <p:val>
                                            <p:strVal val="#ppt_x"/>
                                          </p:val>
                                        </p:tav>
                                        <p:tav tm="100000">
                                          <p:val>
                                            <p:strVal val="#ppt_x"/>
                                          </p:val>
                                        </p:tav>
                                      </p:tavLst>
                                    </p:anim>
                                    <p:anim calcmode="lin" valueType="num">
                                      <p:cBhvr>
                                        <p:cTn id="24" dur="500" fill="hold"/>
                                        <p:tgtEl>
                                          <p:spTgt spid="1024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47" presetClass="entr" presetSubtype="0" fill="hold" nodeType="clickEffect">
                                  <p:stCondLst>
                                    <p:cond delay="0"/>
                                  </p:stCondLst>
                                  <p:childTnLst>
                                    <p:set>
                                      <p:cBhvr>
                                        <p:cTn id="28" dur="1" fill="hold">
                                          <p:stCondLst>
                                            <p:cond delay="0"/>
                                          </p:stCondLst>
                                        </p:cTn>
                                        <p:tgtEl>
                                          <p:spTgt spid="10243">
                                            <p:txEl>
                                              <p:pRg st="3" end="3"/>
                                            </p:txEl>
                                          </p:spTgt>
                                        </p:tgtEl>
                                        <p:attrNameLst>
                                          <p:attrName>style.visibility</p:attrName>
                                        </p:attrNameLst>
                                      </p:cBhvr>
                                      <p:to>
                                        <p:strVal val="visible"/>
                                      </p:to>
                                    </p:set>
                                    <p:animEffect transition="in" filter="fade">
                                      <p:cBhvr>
                                        <p:cTn id="29" dur="500"/>
                                        <p:tgtEl>
                                          <p:spTgt spid="10243">
                                            <p:txEl>
                                              <p:pRg st="3" end="3"/>
                                            </p:txEl>
                                          </p:spTgt>
                                        </p:tgtEl>
                                      </p:cBhvr>
                                    </p:animEffect>
                                    <p:anim calcmode="lin" valueType="num">
                                      <p:cBhvr>
                                        <p:cTn id="30" dur="500" fill="hold"/>
                                        <p:tgtEl>
                                          <p:spTgt spid="10243">
                                            <p:txEl>
                                              <p:pRg st="3" end="3"/>
                                            </p:txEl>
                                          </p:spTgt>
                                        </p:tgtEl>
                                        <p:attrNameLst>
                                          <p:attrName>ppt_x</p:attrName>
                                        </p:attrNameLst>
                                      </p:cBhvr>
                                      <p:tavLst>
                                        <p:tav tm="0">
                                          <p:val>
                                            <p:strVal val="#ppt_x"/>
                                          </p:val>
                                        </p:tav>
                                        <p:tav tm="100000">
                                          <p:val>
                                            <p:strVal val="#ppt_x"/>
                                          </p:val>
                                        </p:tav>
                                      </p:tavLst>
                                    </p:anim>
                                    <p:anim calcmode="lin" valueType="num">
                                      <p:cBhvr>
                                        <p:cTn id="31" dur="500" fill="hold"/>
                                        <p:tgtEl>
                                          <p:spTgt spid="1024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47" presetClass="entr" presetSubtype="0" fill="hold" nodeType="clickEffect">
                                  <p:stCondLst>
                                    <p:cond delay="0"/>
                                  </p:stCondLst>
                                  <p:childTnLst>
                                    <p:set>
                                      <p:cBhvr>
                                        <p:cTn id="35" dur="1" fill="hold">
                                          <p:stCondLst>
                                            <p:cond delay="0"/>
                                          </p:stCondLst>
                                        </p:cTn>
                                        <p:tgtEl>
                                          <p:spTgt spid="10243">
                                            <p:txEl>
                                              <p:pRg st="4" end="4"/>
                                            </p:txEl>
                                          </p:spTgt>
                                        </p:tgtEl>
                                        <p:attrNameLst>
                                          <p:attrName>style.visibility</p:attrName>
                                        </p:attrNameLst>
                                      </p:cBhvr>
                                      <p:to>
                                        <p:strVal val="visible"/>
                                      </p:to>
                                    </p:set>
                                    <p:animEffect transition="in" filter="fade">
                                      <p:cBhvr>
                                        <p:cTn id="36" dur="500"/>
                                        <p:tgtEl>
                                          <p:spTgt spid="10243">
                                            <p:txEl>
                                              <p:pRg st="4" end="4"/>
                                            </p:txEl>
                                          </p:spTgt>
                                        </p:tgtEl>
                                      </p:cBhvr>
                                    </p:animEffect>
                                    <p:anim calcmode="lin" valueType="num">
                                      <p:cBhvr>
                                        <p:cTn id="37" dur="500" fill="hold"/>
                                        <p:tgtEl>
                                          <p:spTgt spid="10243">
                                            <p:txEl>
                                              <p:pRg st="4" end="4"/>
                                            </p:txEl>
                                          </p:spTgt>
                                        </p:tgtEl>
                                        <p:attrNameLst>
                                          <p:attrName>ppt_x</p:attrName>
                                        </p:attrNameLst>
                                      </p:cBhvr>
                                      <p:tavLst>
                                        <p:tav tm="0">
                                          <p:val>
                                            <p:strVal val="#ppt_x"/>
                                          </p:val>
                                        </p:tav>
                                        <p:tav tm="100000">
                                          <p:val>
                                            <p:strVal val="#ppt_x"/>
                                          </p:val>
                                        </p:tav>
                                      </p:tavLst>
                                    </p:anim>
                                    <p:anim calcmode="lin" valueType="num">
                                      <p:cBhvr>
                                        <p:cTn id="38" dur="500" fill="hold"/>
                                        <p:tgtEl>
                                          <p:spTgt spid="1024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47" presetClass="entr" presetSubtype="0" fill="hold" nodeType="clickEffect">
                                  <p:stCondLst>
                                    <p:cond delay="0"/>
                                  </p:stCondLst>
                                  <p:childTnLst>
                                    <p:set>
                                      <p:cBhvr>
                                        <p:cTn id="42" dur="1" fill="hold">
                                          <p:stCondLst>
                                            <p:cond delay="0"/>
                                          </p:stCondLst>
                                        </p:cTn>
                                        <p:tgtEl>
                                          <p:spTgt spid="10243">
                                            <p:txEl>
                                              <p:pRg st="5" end="5"/>
                                            </p:txEl>
                                          </p:spTgt>
                                        </p:tgtEl>
                                        <p:attrNameLst>
                                          <p:attrName>style.visibility</p:attrName>
                                        </p:attrNameLst>
                                      </p:cBhvr>
                                      <p:to>
                                        <p:strVal val="visible"/>
                                      </p:to>
                                    </p:set>
                                    <p:animEffect transition="in" filter="fade">
                                      <p:cBhvr>
                                        <p:cTn id="43" dur="500"/>
                                        <p:tgtEl>
                                          <p:spTgt spid="10243">
                                            <p:txEl>
                                              <p:pRg st="5" end="5"/>
                                            </p:txEl>
                                          </p:spTgt>
                                        </p:tgtEl>
                                      </p:cBhvr>
                                    </p:animEffect>
                                    <p:anim calcmode="lin" valueType="num">
                                      <p:cBhvr>
                                        <p:cTn id="44" dur="500" fill="hold"/>
                                        <p:tgtEl>
                                          <p:spTgt spid="10243">
                                            <p:txEl>
                                              <p:pRg st="5" end="5"/>
                                            </p:txEl>
                                          </p:spTgt>
                                        </p:tgtEl>
                                        <p:attrNameLst>
                                          <p:attrName>ppt_x</p:attrName>
                                        </p:attrNameLst>
                                      </p:cBhvr>
                                      <p:tavLst>
                                        <p:tav tm="0">
                                          <p:val>
                                            <p:strVal val="#ppt_x"/>
                                          </p:val>
                                        </p:tav>
                                        <p:tav tm="100000">
                                          <p:val>
                                            <p:strVal val="#ppt_x"/>
                                          </p:val>
                                        </p:tav>
                                      </p:tavLst>
                                    </p:anim>
                                    <p:anim calcmode="lin" valueType="num">
                                      <p:cBhvr>
                                        <p:cTn id="45" dur="500" fill="hold"/>
                                        <p:tgtEl>
                                          <p:spTgt spid="1024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7" presetClass="entr" presetSubtype="0" fill="hold" nodeType="clickEffect">
                                  <p:stCondLst>
                                    <p:cond delay="0"/>
                                  </p:stCondLst>
                                  <p:childTnLst>
                                    <p:set>
                                      <p:cBhvr>
                                        <p:cTn id="49" dur="1" fill="hold">
                                          <p:stCondLst>
                                            <p:cond delay="0"/>
                                          </p:stCondLst>
                                        </p:cTn>
                                        <p:tgtEl>
                                          <p:spTgt spid="10243">
                                            <p:txEl>
                                              <p:pRg st="6" end="6"/>
                                            </p:txEl>
                                          </p:spTgt>
                                        </p:tgtEl>
                                        <p:attrNameLst>
                                          <p:attrName>style.visibility</p:attrName>
                                        </p:attrNameLst>
                                      </p:cBhvr>
                                      <p:to>
                                        <p:strVal val="visible"/>
                                      </p:to>
                                    </p:set>
                                    <p:animEffect transition="in" filter="fade">
                                      <p:cBhvr>
                                        <p:cTn id="50" dur="500"/>
                                        <p:tgtEl>
                                          <p:spTgt spid="10243">
                                            <p:txEl>
                                              <p:pRg st="6" end="6"/>
                                            </p:txEl>
                                          </p:spTgt>
                                        </p:tgtEl>
                                      </p:cBhvr>
                                    </p:animEffect>
                                    <p:anim calcmode="lin" valueType="num">
                                      <p:cBhvr>
                                        <p:cTn id="51" dur="500" fill="hold"/>
                                        <p:tgtEl>
                                          <p:spTgt spid="10243">
                                            <p:txEl>
                                              <p:pRg st="6" end="6"/>
                                            </p:txEl>
                                          </p:spTgt>
                                        </p:tgtEl>
                                        <p:attrNameLst>
                                          <p:attrName>ppt_x</p:attrName>
                                        </p:attrNameLst>
                                      </p:cBhvr>
                                      <p:tavLst>
                                        <p:tav tm="0">
                                          <p:val>
                                            <p:strVal val="#ppt_x"/>
                                          </p:val>
                                        </p:tav>
                                        <p:tav tm="100000">
                                          <p:val>
                                            <p:strVal val="#ppt_x"/>
                                          </p:val>
                                        </p:tav>
                                      </p:tavLst>
                                    </p:anim>
                                    <p:anim calcmode="lin" valueType="num">
                                      <p:cBhvr>
                                        <p:cTn id="52" dur="500" fill="hold"/>
                                        <p:tgtEl>
                                          <p:spTgt spid="1024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34589" y="2967335"/>
            <a:ext cx="6874832"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 quick guide to rivers</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798447711"/>
      </p:ext>
    </p:extLst>
  </p:cSld>
  <p:clrMapOvr>
    <a:masterClrMapping/>
  </p:clrMapOvr>
</p:sld>
</file>

<file path=ppt/theme/theme1.xml><?xml version="1.0" encoding="utf-8"?>
<a:theme xmlns:a="http://schemas.openxmlformats.org/drawingml/2006/main" name="PresentationPro_InMotionVide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93E27973-A7DE-4230-97D1-7E42CEDC0C5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PresentationPro_InMotionVideo</Template>
  <TotalTime>344</TotalTime>
  <Words>2129</Words>
  <Application>Microsoft Office PowerPoint</Application>
  <PresentationFormat>On-screen Show (4:3)</PresentationFormat>
  <Paragraphs>286</Paragraphs>
  <Slides>60</Slides>
  <Notes>3</Notes>
  <HiddenSlides>0</HiddenSlides>
  <MMClips>0</MMClips>
  <ScaleCrop>false</ScaleCrop>
  <HeadingPairs>
    <vt:vector size="4" baseType="variant">
      <vt:variant>
        <vt:lpstr>Theme</vt:lpstr>
      </vt:variant>
      <vt:variant>
        <vt:i4>1</vt:i4>
      </vt:variant>
      <vt:variant>
        <vt:lpstr>Slide Titles</vt:lpstr>
      </vt:variant>
      <vt:variant>
        <vt:i4>60</vt:i4>
      </vt:variant>
    </vt:vector>
  </HeadingPairs>
  <TitlesOfParts>
    <vt:vector size="61" baseType="lpstr">
      <vt:lpstr>PresentationPro_InMotionVideo</vt:lpstr>
      <vt:lpstr>PowerPoint Presentation</vt:lpstr>
      <vt:lpstr>Chapter 11: Fluvial Processes, Patterns and Landforms, &amp; Human Interaction</vt:lpstr>
      <vt:lpstr>PowerPoint Presentation</vt:lpstr>
      <vt:lpstr>River terms</vt:lpstr>
      <vt:lpstr>Chapter 11: Fluvial Processes, Patterns and Landforms, &amp; Human Interaction</vt:lpstr>
      <vt:lpstr>Chapter 11: Fluvial Processes, Patterns and Landforms, &amp; Human Interaction</vt:lpstr>
      <vt:lpstr>How a river moves its load</vt:lpstr>
      <vt:lpstr>Chapter 11: Fluvial Processes, Patterns and Landforms, &amp; Human Interaction</vt:lpstr>
      <vt:lpstr>PowerPoint Presentation</vt:lpstr>
      <vt:lpstr>PowerPoint Presentation</vt:lpstr>
      <vt:lpstr>PowerPoint Presentation</vt:lpstr>
      <vt:lpstr>PowerPoint Presentation</vt:lpstr>
      <vt:lpstr>Chapter 11: Fluvial Processes, Patterns and Landforms, &amp; Human Interaction</vt:lpstr>
      <vt:lpstr>Chapter 11: Fluvial Processes, Patterns and Landforms, &amp; Human Interaction</vt:lpstr>
      <vt:lpstr>5 processes of erosion</vt:lpstr>
      <vt:lpstr>Chapter 11: Fluvial Processes, Patterns and Landforms, &amp; Human Interaction</vt:lpstr>
      <vt:lpstr>PowerPoint Presentation</vt:lpstr>
      <vt:lpstr>PowerPoint Presentation</vt:lpstr>
      <vt:lpstr>PowerPoint Presentation</vt:lpstr>
      <vt:lpstr>Chapter 11: Fluvial Processes, Patterns and Landforms, &amp; Human Interaction</vt:lpstr>
      <vt:lpstr>PowerPoint Presentation</vt:lpstr>
      <vt:lpstr>PowerPoint Presentation</vt:lpstr>
      <vt:lpstr>PowerPoint Presentation</vt:lpstr>
      <vt:lpstr>PowerPoint Presentation</vt:lpstr>
      <vt:lpstr>Chapter 11: Fluvial Processes, Patterns and Landforms, &amp; Human Interaction</vt:lpstr>
      <vt:lpstr>Chapter 11: Fluvial Processes, Patterns and Landforms, &amp; Human Interaction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Chapter 11: Fluvial Processes, Patterns and Landforms, &amp; Human Interaction</vt:lpstr>
      <vt:lpstr>Chapter 11: Fluvial Processes, Patterns and Landforms, &amp; Human Interaction</vt:lpstr>
      <vt:lpstr>PowerPoint Presentation</vt:lpstr>
      <vt:lpstr>PowerPoint Presentation</vt:lpstr>
      <vt:lpstr>PowerPoint Presentation</vt:lpstr>
      <vt:lpstr>PowerPoint Presentation</vt:lpstr>
      <vt:lpstr>Chapter 11: Fluvial Processes, Patterns and Landforms, &amp; Human Interaction</vt:lpstr>
      <vt:lpstr>Chapter 11: Fluvial Processes, Patterns and Landforms, &amp; Human Interaction</vt:lpstr>
      <vt:lpstr>Chapter 11: Fluvial Processes, Patterns and Landforms, &amp; Human Interaction</vt:lpstr>
      <vt:lpstr>Chapter 11: Fluvial Processes, Patterns and Landforms, &amp; Human Interaction</vt:lpstr>
      <vt:lpstr>Chapter 11: Fluvial Processes, Patterns and Landforms, &amp; Human Interaction</vt:lpstr>
      <vt:lpstr>PowerPoint Presentation</vt:lpstr>
      <vt:lpstr>Chapter 11: Fluvial Processes, Patterns and Landforms, &amp; Human Interaction</vt:lpstr>
      <vt:lpstr>Chapter 11: Fluvial Processes, Patterns and Landforms, &amp; Human Interaction</vt:lpstr>
      <vt:lpstr>PowerPoint Presentation</vt:lpstr>
      <vt:lpstr>Chapter 11: Fluvial Processes, Patterns and Landforms, &amp; Human Interaction</vt:lpstr>
      <vt:lpstr>Chapter 11: Fluvial Processes, Patterns and Landforms, &amp; Human Interaction</vt:lpstr>
      <vt:lpstr>Chapter 11: Fluvial Processes, Patterns and Landforms, &amp; Human Interaction</vt:lpstr>
      <vt:lpstr>Chapter 11: Fluvial Processes, Patterns and Landforms, &amp; Human Interaction</vt:lpstr>
      <vt:lpstr>Chapter 11: Fluvial Processes, Patterns and Landforms, &amp; Human Interaction</vt:lpstr>
      <vt:lpstr>Chapter 11: Fluvial Processes, Patterns and Landforms, &amp; Human Interaction</vt:lpstr>
      <vt:lpstr>PowerPoint Presentation</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 Teacher</dc:creator>
  <cp:lastModifiedBy>CR Teacher</cp:lastModifiedBy>
  <cp:revision>24</cp:revision>
  <dcterms:created xsi:type="dcterms:W3CDTF">2012-11-20T11:56:58Z</dcterms:created>
  <dcterms:modified xsi:type="dcterms:W3CDTF">2012-12-19T12:25:54Z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TC018813519991</vt:lpwstr>
  </property>
</Properties>
</file>