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4"/>
  </p:notesMasterIdLst>
  <p:sldIdLst>
    <p:sldId id="285" r:id="rId2"/>
    <p:sldId id="286" r:id="rId3"/>
    <p:sldId id="287" r:id="rId4"/>
    <p:sldId id="256" r:id="rId5"/>
    <p:sldId id="257" r:id="rId6"/>
    <p:sldId id="258" r:id="rId7"/>
    <p:sldId id="294" r:id="rId8"/>
    <p:sldId id="259" r:id="rId9"/>
    <p:sldId id="260" r:id="rId10"/>
    <p:sldId id="288" r:id="rId11"/>
    <p:sldId id="289" r:id="rId12"/>
    <p:sldId id="290" r:id="rId13"/>
    <p:sldId id="291" r:id="rId14"/>
    <p:sldId id="292" r:id="rId15"/>
    <p:sldId id="293" r:id="rId16"/>
    <p:sldId id="295" r:id="rId17"/>
    <p:sldId id="296" r:id="rId18"/>
    <p:sldId id="297" r:id="rId19"/>
    <p:sldId id="300" r:id="rId20"/>
    <p:sldId id="301" r:id="rId21"/>
    <p:sldId id="302" r:id="rId22"/>
    <p:sldId id="303" r:id="rId23"/>
    <p:sldId id="304" r:id="rId24"/>
    <p:sldId id="307" r:id="rId25"/>
    <p:sldId id="308" r:id="rId26"/>
    <p:sldId id="309" r:id="rId27"/>
    <p:sldId id="310" r:id="rId28"/>
    <p:sldId id="311" r:id="rId29"/>
    <p:sldId id="312" r:id="rId30"/>
    <p:sldId id="335" r:id="rId31"/>
    <p:sldId id="336" r:id="rId32"/>
    <p:sldId id="337" r:id="rId33"/>
    <p:sldId id="338" r:id="rId34"/>
    <p:sldId id="339" r:id="rId35"/>
    <p:sldId id="313" r:id="rId36"/>
    <p:sldId id="314" r:id="rId37"/>
    <p:sldId id="315" r:id="rId38"/>
    <p:sldId id="316" r:id="rId39"/>
    <p:sldId id="317" r:id="rId40"/>
    <p:sldId id="318" r:id="rId41"/>
    <p:sldId id="319" r:id="rId42"/>
    <p:sldId id="328" r:id="rId43"/>
    <p:sldId id="329" r:id="rId44"/>
    <p:sldId id="330" r:id="rId45"/>
    <p:sldId id="331" r:id="rId46"/>
    <p:sldId id="332" r:id="rId47"/>
    <p:sldId id="334" r:id="rId48"/>
    <p:sldId id="333" r:id="rId49"/>
    <p:sldId id="320" r:id="rId50"/>
    <p:sldId id="322" r:id="rId51"/>
    <p:sldId id="340" r:id="rId52"/>
    <p:sldId id="324" r:id="rId53"/>
    <p:sldId id="325" r:id="rId54"/>
    <p:sldId id="326" r:id="rId55"/>
    <p:sldId id="271" r:id="rId56"/>
    <p:sldId id="272" r:id="rId57"/>
    <p:sldId id="273" r:id="rId58"/>
    <p:sldId id="274" r:id="rId59"/>
    <p:sldId id="284" r:id="rId60"/>
    <p:sldId id="275" r:id="rId61"/>
    <p:sldId id="341" r:id="rId62"/>
    <p:sldId id="344" r:id="rId63"/>
    <p:sldId id="342" r:id="rId64"/>
    <p:sldId id="276" r:id="rId65"/>
    <p:sldId id="277" r:id="rId66"/>
    <p:sldId id="278" r:id="rId67"/>
    <p:sldId id="279" r:id="rId68"/>
    <p:sldId id="280" r:id="rId69"/>
    <p:sldId id="281" r:id="rId70"/>
    <p:sldId id="282" r:id="rId71"/>
    <p:sldId id="283" r:id="rId72"/>
    <p:sldId id="343" r:id="rId73"/>
  </p:sldIdLst>
  <p:sldSz cx="9144000" cy="6858000" type="screen4x3"/>
  <p:notesSz cx="6858000" cy="9144000"/>
  <p:custDataLst>
    <p:tags r:id="rId75"/>
  </p:custDataLst>
  <p:defaultTextStyle>
    <a:defPPr>
      <a:defRPr lang="en-US"/>
    </a:defPPr>
    <a:lvl1pPr algn="l" rtl="0" eaLnBrk="0" fontAlgn="base" hangingPunct="0">
      <a:spcBef>
        <a:spcPct val="20000"/>
      </a:spcBef>
      <a:spcAft>
        <a:spcPct val="0"/>
      </a:spcAft>
      <a:buFont typeface="Arial" charset="0"/>
      <a:defRPr sz="2000" kern="1200">
        <a:solidFill>
          <a:srgbClr val="7F7F7F"/>
        </a:solidFill>
        <a:latin typeface="Trebuchet MS" pitchFamily="34" charset="0"/>
        <a:ea typeface="+mn-ea"/>
        <a:cs typeface="Arial" charset="0"/>
      </a:defRPr>
    </a:lvl1pPr>
    <a:lvl2pPr marL="457200" algn="l" rtl="0" eaLnBrk="0" fontAlgn="base" hangingPunct="0">
      <a:spcBef>
        <a:spcPct val="20000"/>
      </a:spcBef>
      <a:spcAft>
        <a:spcPct val="0"/>
      </a:spcAft>
      <a:buFont typeface="Arial" charset="0"/>
      <a:defRPr sz="2000" kern="1200">
        <a:solidFill>
          <a:srgbClr val="7F7F7F"/>
        </a:solidFill>
        <a:latin typeface="Trebuchet MS" pitchFamily="34" charset="0"/>
        <a:ea typeface="+mn-ea"/>
        <a:cs typeface="Arial" charset="0"/>
      </a:defRPr>
    </a:lvl2pPr>
    <a:lvl3pPr marL="914400" algn="l" rtl="0" eaLnBrk="0" fontAlgn="base" hangingPunct="0">
      <a:spcBef>
        <a:spcPct val="20000"/>
      </a:spcBef>
      <a:spcAft>
        <a:spcPct val="0"/>
      </a:spcAft>
      <a:buFont typeface="Arial" charset="0"/>
      <a:defRPr sz="2000" kern="1200">
        <a:solidFill>
          <a:srgbClr val="7F7F7F"/>
        </a:solidFill>
        <a:latin typeface="Trebuchet MS" pitchFamily="34" charset="0"/>
        <a:ea typeface="+mn-ea"/>
        <a:cs typeface="Arial" charset="0"/>
      </a:defRPr>
    </a:lvl3pPr>
    <a:lvl4pPr marL="1371600" algn="l" rtl="0" eaLnBrk="0" fontAlgn="base" hangingPunct="0">
      <a:spcBef>
        <a:spcPct val="20000"/>
      </a:spcBef>
      <a:spcAft>
        <a:spcPct val="0"/>
      </a:spcAft>
      <a:buFont typeface="Arial" charset="0"/>
      <a:defRPr sz="2000" kern="1200">
        <a:solidFill>
          <a:srgbClr val="7F7F7F"/>
        </a:solidFill>
        <a:latin typeface="Trebuchet MS" pitchFamily="34" charset="0"/>
        <a:ea typeface="+mn-ea"/>
        <a:cs typeface="Arial" charset="0"/>
      </a:defRPr>
    </a:lvl4pPr>
    <a:lvl5pPr marL="1828800" algn="l" rtl="0" eaLnBrk="0" fontAlgn="base" hangingPunct="0">
      <a:spcBef>
        <a:spcPct val="20000"/>
      </a:spcBef>
      <a:spcAft>
        <a:spcPct val="0"/>
      </a:spcAft>
      <a:buFont typeface="Arial" charset="0"/>
      <a:defRPr sz="2000" kern="1200">
        <a:solidFill>
          <a:srgbClr val="7F7F7F"/>
        </a:solidFill>
        <a:latin typeface="Trebuchet MS" pitchFamily="34" charset="0"/>
        <a:ea typeface="+mn-ea"/>
        <a:cs typeface="Arial" charset="0"/>
      </a:defRPr>
    </a:lvl5pPr>
    <a:lvl6pPr marL="2286000" algn="l" defTabSz="914400" rtl="0" eaLnBrk="1" latinLnBrk="0" hangingPunct="1">
      <a:defRPr sz="2000" kern="1200">
        <a:solidFill>
          <a:srgbClr val="7F7F7F"/>
        </a:solidFill>
        <a:latin typeface="Trebuchet MS" pitchFamily="34" charset="0"/>
        <a:ea typeface="+mn-ea"/>
        <a:cs typeface="Arial" charset="0"/>
      </a:defRPr>
    </a:lvl6pPr>
    <a:lvl7pPr marL="2743200" algn="l" defTabSz="914400" rtl="0" eaLnBrk="1" latinLnBrk="0" hangingPunct="1">
      <a:defRPr sz="2000" kern="1200">
        <a:solidFill>
          <a:srgbClr val="7F7F7F"/>
        </a:solidFill>
        <a:latin typeface="Trebuchet MS" pitchFamily="34" charset="0"/>
        <a:ea typeface="+mn-ea"/>
        <a:cs typeface="Arial" charset="0"/>
      </a:defRPr>
    </a:lvl7pPr>
    <a:lvl8pPr marL="3200400" algn="l" defTabSz="914400" rtl="0" eaLnBrk="1" latinLnBrk="0" hangingPunct="1">
      <a:defRPr sz="2000" kern="1200">
        <a:solidFill>
          <a:srgbClr val="7F7F7F"/>
        </a:solidFill>
        <a:latin typeface="Trebuchet MS" pitchFamily="34" charset="0"/>
        <a:ea typeface="+mn-ea"/>
        <a:cs typeface="Arial" charset="0"/>
      </a:defRPr>
    </a:lvl8pPr>
    <a:lvl9pPr marL="3657600" algn="l" defTabSz="914400" rtl="0" eaLnBrk="1" latinLnBrk="0" hangingPunct="1">
      <a:defRPr sz="2000" kern="1200">
        <a:solidFill>
          <a:srgbClr val="7F7F7F"/>
        </a:solidFill>
        <a:latin typeface="Trebuchet MS"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876E41"/>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95677" autoAdjust="0"/>
  </p:normalViewPr>
  <p:slideViewPr>
    <p:cSldViewPr>
      <p:cViewPr>
        <p:scale>
          <a:sx n="80" d="100"/>
          <a:sy n="80" d="100"/>
        </p:scale>
        <p:origin x="-1560"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solidFill>
                  <a:schemeClr val="tx1"/>
                </a:solidFill>
                <a:latin typeface="Arial" charset="0"/>
                <a:cs typeface="Arial" charset="0"/>
              </a:defRPr>
            </a:lvl1pPr>
          </a:lstStyle>
          <a:p>
            <a:pPr>
              <a:defRPr/>
            </a:pPr>
            <a:endParaRPr lang="en-US"/>
          </a:p>
        </p:txBody>
      </p:sp>
      <p:sp>
        <p:nvSpPr>
          <p:cNvPr id="327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solidFill>
                  <a:schemeClr val="tx1"/>
                </a:solidFill>
                <a:latin typeface="Arial" charset="0"/>
                <a:cs typeface="Arial" charset="0"/>
              </a:defRPr>
            </a:lvl1pPr>
          </a:lstStyle>
          <a:p>
            <a:pPr>
              <a:defRPr/>
            </a:pPr>
            <a:fld id="{8AEE7741-3FC4-4AE4-9FEC-67A7B5FAC20B}" type="datetimeFigureOut">
              <a:rPr lang="en-US"/>
              <a:pPr>
                <a:defRPr/>
              </a:pPr>
              <a:t>1/29/2013</a:t>
            </a:fld>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solidFill>
                  <a:schemeClr val="tx1"/>
                </a:solidFill>
                <a:latin typeface="Arial" charset="0"/>
                <a:cs typeface="Arial" charset="0"/>
              </a:defRPr>
            </a:lvl1pPr>
          </a:lstStyle>
          <a:p>
            <a:pPr>
              <a:defRPr/>
            </a:pPr>
            <a:endParaRPr lang="en-US"/>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a:solidFill>
                  <a:schemeClr val="tx1"/>
                </a:solidFill>
                <a:latin typeface="Arial" charset="0"/>
                <a:cs typeface="Arial" charset="0"/>
              </a:defRPr>
            </a:lvl1pPr>
          </a:lstStyle>
          <a:p>
            <a:pPr>
              <a:defRPr/>
            </a:pPr>
            <a:fld id="{2F1AD476-B860-48C6-A201-F7178505C6C1}" type="slidenum">
              <a:rPr lang="en-US"/>
              <a:pPr>
                <a:defRPr/>
              </a:pPr>
              <a:t>‹#›</a:t>
            </a:fld>
            <a:endParaRPr lang="en-US"/>
          </a:p>
        </p:txBody>
      </p:sp>
    </p:spTree>
    <p:extLst>
      <p:ext uri="{BB962C8B-B14F-4D97-AF65-F5344CB8AC3E}">
        <p14:creationId xmlns:p14="http://schemas.microsoft.com/office/powerpoint/2010/main" val="1257827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E584B397-F667-4A15-8F5F-82FD35F6EA6E}" type="datetimeFigureOut">
              <a:rPr lang="en-GB" smtClean="0"/>
              <a:pPr>
                <a:defRPr/>
              </a:pPr>
              <a:t>29/01/2013</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9A475515-302D-43DA-B061-8ACFB5E51FAC}" type="slidenum">
              <a:rPr lang="en-GB" smtClean="0"/>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8944A2-18F1-4561-A2BA-CAC9658E2E6A}" type="datetimeFigureOut">
              <a:rPr lang="en-GB" smtClean="0"/>
              <a:pPr>
                <a:defRPr/>
              </a:pPr>
              <a:t>29/01/2013</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7EB8C6A2-3238-4357-ADEE-6E43A0F05E44}"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3A5162BF-63FF-416C-922B-17EF4AB230A4}" type="datetimeFigureOut">
              <a:rPr lang="en-GB" smtClean="0"/>
              <a:pPr>
                <a:defRPr/>
              </a:pPr>
              <a:t>29/01/2013</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05BEA134-9FD9-4AEB-976B-587E2AB087E1}"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CF8CAA43-4097-40AB-B438-4ECE18082371}" type="datetimeFigureOut">
              <a:rPr lang="en-GB" smtClean="0"/>
              <a:pPr>
                <a:defRPr/>
              </a:pPr>
              <a:t>29/01/2013</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5B5E8C8F-C6EF-4384-9B87-CD417C436210}" type="slidenum">
              <a:rPr lang="en-GB" smtClean="0"/>
              <a:pPr>
                <a:defRPr/>
              </a:pPr>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6BDDD88F-5E04-4CDD-8D7E-E7F1C6E378DB}" type="datetimeFigureOut">
              <a:rPr lang="en-GB" smtClean="0"/>
              <a:pPr>
                <a:defRPr/>
              </a:pPr>
              <a:t>29/01/2013</a:t>
            </a:fld>
            <a:endParaRPr lang="en-GB"/>
          </a:p>
        </p:txBody>
      </p:sp>
      <p:sp>
        <p:nvSpPr>
          <p:cNvPr id="5" name="Footer Placeholder 4"/>
          <p:cNvSpPr>
            <a:spLocks noGrp="1"/>
          </p:cNvSpPr>
          <p:nvPr>
            <p:ph type="ftr" sz="quarter" idx="11"/>
          </p:nvPr>
        </p:nvSpPr>
        <p:spPr/>
        <p:txBody>
          <a:bodyPr/>
          <a:lstStyle>
            <a:extLst/>
          </a:lstStyle>
          <a:p>
            <a:pPr>
              <a:defRPr/>
            </a:pPr>
            <a:endParaRPr lang="en-GB"/>
          </a:p>
        </p:txBody>
      </p:sp>
      <p:sp>
        <p:nvSpPr>
          <p:cNvPr id="6" name="Slide Number Placeholder 5"/>
          <p:cNvSpPr>
            <a:spLocks noGrp="1"/>
          </p:cNvSpPr>
          <p:nvPr>
            <p:ph type="sldNum" sz="quarter" idx="12"/>
          </p:nvPr>
        </p:nvSpPr>
        <p:spPr/>
        <p:txBody>
          <a:bodyPr/>
          <a:lstStyle>
            <a:extLst/>
          </a:lstStyle>
          <a:p>
            <a:pPr>
              <a:defRPr/>
            </a:pPr>
            <a:fld id="{42D77E1B-FD21-43AC-ADC6-52C6B4D2F6A8}" type="slidenum">
              <a:rPr lang="en-GB" smtClean="0"/>
              <a:pPr>
                <a:defRPr/>
              </a:pPr>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034FA620-C906-433A-A144-0D01D0847C96}" type="datetimeFigureOut">
              <a:rPr lang="en-GB" smtClean="0"/>
              <a:pPr>
                <a:defRPr/>
              </a:pPr>
              <a:t>29/01/2013</a:t>
            </a:fld>
            <a:endParaRPr lang="en-GB"/>
          </a:p>
        </p:txBody>
      </p:sp>
      <p:sp>
        <p:nvSpPr>
          <p:cNvPr id="6" name="Footer Placeholder 5"/>
          <p:cNvSpPr>
            <a:spLocks noGrp="1"/>
          </p:cNvSpPr>
          <p:nvPr>
            <p:ph type="ftr" sz="quarter" idx="11"/>
          </p:nvPr>
        </p:nvSpPr>
        <p:spPr/>
        <p:txBody>
          <a:bodyPr/>
          <a:lstStyle>
            <a:extLst/>
          </a:lstStyle>
          <a:p>
            <a:pPr>
              <a:defRPr/>
            </a:pPr>
            <a:endParaRPr lang="en-GB"/>
          </a:p>
        </p:txBody>
      </p:sp>
      <p:sp>
        <p:nvSpPr>
          <p:cNvPr id="7" name="Slide Number Placeholder 6"/>
          <p:cNvSpPr>
            <a:spLocks noGrp="1"/>
          </p:cNvSpPr>
          <p:nvPr>
            <p:ph type="sldNum" sz="quarter" idx="12"/>
          </p:nvPr>
        </p:nvSpPr>
        <p:spPr/>
        <p:txBody>
          <a:bodyPr/>
          <a:lstStyle>
            <a:extLst/>
          </a:lstStyle>
          <a:p>
            <a:pPr>
              <a:defRPr/>
            </a:pPr>
            <a:fld id="{9ED354E3-5B2C-4DE6-9474-E5DA777DEA17}" type="slidenum">
              <a:rPr lang="en-GB" smtClean="0"/>
              <a:pPr>
                <a:defRPr/>
              </a:pPr>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80D39A9-A5B3-49D0-B309-7C31268F799A}" type="datetimeFigureOut">
              <a:rPr lang="en-GB" smtClean="0"/>
              <a:pPr>
                <a:defRPr/>
              </a:pPr>
              <a:t>29/01/2013</a:t>
            </a:fld>
            <a:endParaRPr lang="en-GB"/>
          </a:p>
        </p:txBody>
      </p:sp>
      <p:sp>
        <p:nvSpPr>
          <p:cNvPr id="8" name="Footer Placeholder 7"/>
          <p:cNvSpPr>
            <a:spLocks noGrp="1"/>
          </p:cNvSpPr>
          <p:nvPr>
            <p:ph type="ftr" sz="quarter" idx="11"/>
          </p:nvPr>
        </p:nvSpPr>
        <p:spPr/>
        <p:txBody>
          <a:bodyPr/>
          <a:lstStyle>
            <a:extLst/>
          </a:lstStyle>
          <a:p>
            <a:pPr>
              <a:defRPr/>
            </a:pPr>
            <a:endParaRPr lang="en-GB"/>
          </a:p>
        </p:txBody>
      </p:sp>
      <p:sp>
        <p:nvSpPr>
          <p:cNvPr id="9" name="Slide Number Placeholder 8"/>
          <p:cNvSpPr>
            <a:spLocks noGrp="1"/>
          </p:cNvSpPr>
          <p:nvPr>
            <p:ph type="sldNum" sz="quarter" idx="12"/>
          </p:nvPr>
        </p:nvSpPr>
        <p:spPr/>
        <p:txBody>
          <a:bodyPr/>
          <a:lstStyle>
            <a:extLst/>
          </a:lstStyle>
          <a:p>
            <a:pPr>
              <a:defRPr/>
            </a:pPr>
            <a:fld id="{2695F355-175A-4FF5-B23D-54E0B912530B}" type="slidenum">
              <a:rPr lang="en-GB" smtClean="0"/>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fld id="{377E7E17-63DD-4BFB-842F-CA7CCA66E4BB}" type="datetimeFigureOut">
              <a:rPr lang="en-GB" smtClean="0"/>
              <a:pPr>
                <a:defRPr/>
              </a:pPr>
              <a:t>29/01/2013</a:t>
            </a:fld>
            <a:endParaRPr lang="en-GB"/>
          </a:p>
        </p:txBody>
      </p:sp>
      <p:sp>
        <p:nvSpPr>
          <p:cNvPr id="4" name="Footer Placeholder 3"/>
          <p:cNvSpPr>
            <a:spLocks noGrp="1"/>
          </p:cNvSpPr>
          <p:nvPr>
            <p:ph type="ftr" sz="quarter" idx="11"/>
          </p:nvPr>
        </p:nvSpPr>
        <p:spPr/>
        <p:txBody>
          <a:bodyPr/>
          <a:lstStyle>
            <a:extLst/>
          </a:lstStyle>
          <a:p>
            <a:pPr>
              <a:defRPr/>
            </a:pPr>
            <a:endParaRPr lang="en-GB"/>
          </a:p>
        </p:txBody>
      </p:sp>
      <p:sp>
        <p:nvSpPr>
          <p:cNvPr id="5" name="Slide Number Placeholder 4"/>
          <p:cNvSpPr>
            <a:spLocks noGrp="1"/>
          </p:cNvSpPr>
          <p:nvPr>
            <p:ph type="sldNum" sz="quarter" idx="12"/>
          </p:nvPr>
        </p:nvSpPr>
        <p:spPr/>
        <p:txBody>
          <a:bodyPr/>
          <a:lstStyle>
            <a:extLst/>
          </a:lstStyle>
          <a:p>
            <a:pPr>
              <a:defRPr/>
            </a:pPr>
            <a:fld id="{A8E2D9AD-2D51-4D34-A5DF-E7B11DF6EC93}" type="slidenum">
              <a:rPr lang="en-GB" smtClean="0"/>
              <a:pPr>
                <a:defRPr/>
              </a:pPr>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0E0AA4D7-DC7C-45E2-8C6E-7C1BC2A5101F}" type="datetimeFigureOut">
              <a:rPr lang="en-GB" smtClean="0"/>
              <a:pPr>
                <a:defRPr/>
              </a:pPr>
              <a:t>29/01/2013</a:t>
            </a:fld>
            <a:endParaRPr lang="en-GB"/>
          </a:p>
        </p:txBody>
      </p:sp>
      <p:sp>
        <p:nvSpPr>
          <p:cNvPr id="3" name="Footer Placeholder 2"/>
          <p:cNvSpPr>
            <a:spLocks noGrp="1"/>
          </p:cNvSpPr>
          <p:nvPr>
            <p:ph type="ftr" sz="quarter" idx="11"/>
          </p:nvPr>
        </p:nvSpPr>
        <p:spPr/>
        <p:txBody>
          <a:bodyPr/>
          <a:lstStyle>
            <a:extLst/>
          </a:lstStyle>
          <a:p>
            <a:pPr>
              <a:defRPr/>
            </a:pPr>
            <a:endParaRPr lang="en-GB"/>
          </a:p>
        </p:txBody>
      </p:sp>
      <p:sp>
        <p:nvSpPr>
          <p:cNvPr id="4" name="Slide Number Placeholder 3"/>
          <p:cNvSpPr>
            <a:spLocks noGrp="1"/>
          </p:cNvSpPr>
          <p:nvPr>
            <p:ph type="sldNum" sz="quarter" idx="12"/>
          </p:nvPr>
        </p:nvSpPr>
        <p:spPr/>
        <p:txBody>
          <a:bodyPr/>
          <a:lstStyle>
            <a:extLst/>
          </a:lstStyle>
          <a:p>
            <a:pPr>
              <a:defRPr/>
            </a:pPr>
            <a:fld id="{9F3EB62E-E80F-484E-A877-9CA05CB68746}"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fld id="{BEC41AC9-7ED3-4208-8C96-4914D076E7F8}" type="datetimeFigureOut">
              <a:rPr lang="en-GB" smtClean="0"/>
              <a:pPr>
                <a:defRPr/>
              </a:pPr>
              <a:t>29/01/2013</a:t>
            </a:fld>
            <a:endParaRPr lang="en-GB"/>
          </a:p>
        </p:txBody>
      </p:sp>
      <p:sp>
        <p:nvSpPr>
          <p:cNvPr id="6" name="Footer Placeholder 5"/>
          <p:cNvSpPr>
            <a:spLocks noGrp="1"/>
          </p:cNvSpPr>
          <p:nvPr>
            <p:ph type="ftr" sz="quarter" idx="11"/>
          </p:nvPr>
        </p:nvSpPr>
        <p:spPr/>
        <p:txBody>
          <a:bodyPr/>
          <a:lstStyle>
            <a:extLst/>
          </a:lstStyle>
          <a:p>
            <a:pPr>
              <a:defRPr/>
            </a:pPr>
            <a:endParaRPr lang="en-GB"/>
          </a:p>
        </p:txBody>
      </p:sp>
      <p:sp>
        <p:nvSpPr>
          <p:cNvPr id="7" name="Slide Number Placeholder 6"/>
          <p:cNvSpPr>
            <a:spLocks noGrp="1"/>
          </p:cNvSpPr>
          <p:nvPr>
            <p:ph type="sldNum" sz="quarter" idx="12"/>
          </p:nvPr>
        </p:nvSpPr>
        <p:spPr/>
        <p:txBody>
          <a:bodyPr/>
          <a:lstStyle>
            <a:extLst/>
          </a:lstStyle>
          <a:p>
            <a:pPr>
              <a:defRPr/>
            </a:pPr>
            <a:fld id="{8C7916C7-698A-42AA-A6B7-A92B1071CBA0}" type="slidenum">
              <a:rPr lang="en-GB" smtClean="0"/>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DB39AADA-3F49-471B-807E-C23242C04655}" type="datetimeFigureOut">
              <a:rPr lang="en-GB" smtClean="0"/>
              <a:pPr>
                <a:defRPr/>
              </a:pPr>
              <a:t>29/01/2013</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0C03B385-BC7F-4398-A8E2-A56081C59465}" type="slidenum">
              <a:rPr lang="en-GB" smtClean="0"/>
              <a:pPr>
                <a:defRPr/>
              </a:pPr>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02089860-F323-400B-9EF4-D4B9AC9C7ACC}" type="datetimeFigureOut">
              <a:rPr lang="en-GB" smtClean="0"/>
              <a:pPr>
                <a:defRPr/>
              </a:pPr>
              <a:t>29/01/2013</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5809EF5A-BD5D-44CC-837F-94C9B37FFAB5}" type="slidenum">
              <a:rPr lang="en-GB" smtClean="0"/>
              <a:pPr>
                <a:defRPr/>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44575" y="4289425"/>
            <a:ext cx="7488238"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pitchFamily="34" charset="0"/>
              <a:buNone/>
              <a:defRPr/>
            </a:pPr>
            <a:r>
              <a:rPr lang="en-IE" b="1" i="1" dirty="0" smtClean="0">
                <a:effectLst>
                  <a:outerShdw blurRad="38100" dist="38100" dir="2700000" algn="tl">
                    <a:srgbClr val="000000">
                      <a:alpha val="43137"/>
                    </a:srgbClr>
                  </a:outerShdw>
                </a:effectLst>
                <a:latin typeface="Trebuchet MS" pitchFamily="34" charset="0"/>
              </a:rPr>
              <a:t>Coastal </a:t>
            </a:r>
            <a:r>
              <a:rPr lang="en-IE" b="1" i="1" dirty="0">
                <a:effectLst>
                  <a:outerShdw blurRad="38100" dist="38100" dir="2700000" algn="tl">
                    <a:srgbClr val="000000">
                      <a:alpha val="43137"/>
                    </a:srgbClr>
                  </a:outerShdw>
                </a:effectLst>
                <a:latin typeface="Trebuchet MS" pitchFamily="34" charset="0"/>
              </a:rPr>
              <a:t>processes, patterns and associated landforms </a:t>
            </a:r>
          </a:p>
          <a:p>
            <a:pPr>
              <a:buFont typeface="Arial" pitchFamily="34" charset="0"/>
              <a:buNone/>
              <a:defRPr/>
            </a:pPr>
            <a:endParaRPr lang="en-IE" b="1" i="1" dirty="0">
              <a:effectLst>
                <a:outerShdw blurRad="38100" dist="38100" dir="2700000" algn="tl">
                  <a:srgbClr val="000000">
                    <a:alpha val="43137"/>
                  </a:srgbClr>
                </a:outerShdw>
              </a:effectLst>
              <a:latin typeface="Trebuchet MS" pitchFamily="34" charset="0"/>
            </a:endParaRPr>
          </a:p>
          <a:p>
            <a:pPr>
              <a:buFont typeface="Arial" pitchFamily="34" charset="0"/>
              <a:buNone/>
              <a:defRPr/>
            </a:pPr>
            <a:r>
              <a:rPr lang="en-IE" b="1" i="1" dirty="0" smtClean="0">
                <a:effectLst>
                  <a:outerShdw blurRad="38100" dist="38100" dir="2700000" algn="tl">
                    <a:srgbClr val="000000">
                      <a:alpha val="43137"/>
                    </a:srgbClr>
                  </a:outerShdw>
                </a:effectLst>
                <a:latin typeface="Trebuchet MS" pitchFamily="34" charset="0"/>
              </a:rPr>
              <a:t>Coastal </a:t>
            </a:r>
            <a:r>
              <a:rPr lang="en-IE" b="1" i="1" dirty="0">
                <a:effectLst>
                  <a:outerShdw blurRad="38100" dist="38100" dir="2700000" algn="tl">
                    <a:srgbClr val="000000">
                      <a:alpha val="43137"/>
                    </a:srgbClr>
                  </a:outerShdw>
                </a:effectLst>
                <a:latin typeface="Trebuchet MS" pitchFamily="34" charset="0"/>
              </a:rPr>
              <a:t>processes and the impact of recreational pressures, coastal defence work, conservation and management measures </a:t>
            </a:r>
            <a:r>
              <a:rPr lang="en-GB" b="1" i="1" dirty="0" smtClean="0">
                <a:effectLst>
                  <a:outerShdw blurRad="38100" dist="38100" dir="2700000" algn="tl">
                    <a:srgbClr val="000000">
                      <a:alpha val="43137"/>
                    </a:srgbClr>
                  </a:outerShdw>
                </a:effectLst>
                <a:latin typeface="Trebuchet MS" pitchFamily="34" charset="0"/>
              </a:rPr>
              <a:t/>
            </a:r>
            <a:br>
              <a:rPr lang="en-GB" b="1" i="1" dirty="0" smtClean="0">
                <a:effectLst>
                  <a:outerShdw blurRad="38100" dist="38100" dir="2700000" algn="tl">
                    <a:srgbClr val="000000">
                      <a:alpha val="43137"/>
                    </a:srgbClr>
                  </a:outerShdw>
                </a:effectLst>
                <a:latin typeface="Trebuchet MS" pitchFamily="34" charset="0"/>
              </a:rPr>
            </a:br>
            <a:endParaRPr lang="en-GB" b="1" i="1" dirty="0" smtClean="0">
              <a:effectLst>
                <a:outerShdw blurRad="38100" dist="38100" dir="2700000" algn="tl">
                  <a:srgbClr val="000000">
                    <a:alpha val="43137"/>
                  </a:srgbClr>
                </a:outerShdw>
              </a:effectLst>
              <a:latin typeface="Trebuchet MS" pitchFamily="34" charset="0"/>
            </a:endParaRPr>
          </a:p>
        </p:txBody>
      </p:sp>
      <p:sp>
        <p:nvSpPr>
          <p:cNvPr id="5" name="Oval 4"/>
          <p:cNvSpPr/>
          <p:nvPr/>
        </p:nvSpPr>
        <p:spPr>
          <a:xfrm>
            <a:off x="827584" y="4437112"/>
            <a:ext cx="144016" cy="144016"/>
          </a:xfrm>
          <a:prstGeom prst="ellipse">
            <a:avLst/>
          </a:prstGeom>
          <a:gradFill flip="none" rotWithShape="1">
            <a:gsLst>
              <a:gs pos="0">
                <a:srgbClr val="FCD904"/>
              </a:gs>
              <a:gs pos="100000">
                <a:srgbClr val="EE9012"/>
              </a:gs>
            </a:gsLst>
            <a:path path="circle">
              <a:fillToRect l="50000" t="50000" r="50000" b="50000"/>
            </a:path>
            <a:tileRect/>
          </a:gra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dirty="0"/>
          </a:p>
        </p:txBody>
      </p:sp>
      <p:sp>
        <p:nvSpPr>
          <p:cNvPr id="6" name="Oval 5"/>
          <p:cNvSpPr/>
          <p:nvPr/>
        </p:nvSpPr>
        <p:spPr>
          <a:xfrm>
            <a:off x="832782" y="5157192"/>
            <a:ext cx="144016" cy="144016"/>
          </a:xfrm>
          <a:prstGeom prst="ellipse">
            <a:avLst/>
          </a:prstGeom>
          <a:gradFill flip="none" rotWithShape="1">
            <a:gsLst>
              <a:gs pos="0">
                <a:srgbClr val="FCD904"/>
              </a:gs>
              <a:gs pos="100000">
                <a:srgbClr val="EE9012"/>
              </a:gs>
            </a:gsLst>
            <a:path path="circle">
              <a:fillToRect l="50000" t="50000" r="50000" b="50000"/>
            </a:path>
            <a:tileRect/>
          </a:gra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dirty="0"/>
          </a:p>
        </p:txBody>
      </p:sp>
      <p:sp>
        <p:nvSpPr>
          <p:cNvPr id="8" name="TextBox 7"/>
          <p:cNvSpPr txBox="1"/>
          <p:nvPr/>
        </p:nvSpPr>
        <p:spPr>
          <a:xfrm>
            <a:off x="331788" y="1700213"/>
            <a:ext cx="8416925" cy="1944687"/>
          </a:xfrm>
          <a:prstGeom prst="rect">
            <a:avLst/>
          </a:prstGeom>
          <a:noFill/>
          <a:effectLst>
            <a:outerShdw blurRad="50800" dist="38100" dir="2700000" algn="tl" rotWithShape="0">
              <a:prstClr val="black">
                <a:alpha val="40000"/>
              </a:prstClr>
            </a:outerShdw>
          </a:effectLst>
        </p:spPr>
        <p:txBody>
          <a:bodyPr>
            <a:spAutoFit/>
          </a:bodyPr>
          <a:lstStyle/>
          <a:p>
            <a:pPr algn="ctr">
              <a:defRPr/>
            </a:pPr>
            <a:r>
              <a:rPr lang="en-IE" sz="5000" b="1" dirty="0">
                <a:solidFill>
                  <a:srgbClr val="F3A10D"/>
                </a:solidFill>
                <a:effectLst>
                  <a:outerShdw blurRad="38100" dist="38100" dir="2700000" algn="tl">
                    <a:srgbClr val="000000">
                      <a:alpha val="43137"/>
                    </a:srgbClr>
                  </a:outerShdw>
                </a:effectLst>
                <a:latin typeface="Impact" pitchFamily="34" charset="0"/>
                <a:cs typeface="Arial" pitchFamily="34" charset="0"/>
              </a:rPr>
              <a:t>12</a:t>
            </a:r>
            <a:r>
              <a:rPr lang="en-IE" sz="5000" b="1" dirty="0">
                <a:solidFill>
                  <a:srgbClr val="EE9012"/>
                </a:solidFill>
                <a:effectLst>
                  <a:outerShdw blurRad="38100" dist="38100" dir="2700000" algn="tl">
                    <a:srgbClr val="000000">
                      <a:alpha val="43137"/>
                    </a:srgbClr>
                  </a:outerShdw>
                </a:effectLst>
                <a:latin typeface="Impact" pitchFamily="34" charset="0"/>
                <a:cs typeface="Arial" pitchFamily="34" charset="0"/>
              </a:rPr>
              <a:t>  </a:t>
            </a:r>
            <a:r>
              <a:rPr lang="en-US" sz="3200" b="1" dirty="0">
                <a:solidFill>
                  <a:srgbClr val="FF0000"/>
                </a:solidFill>
                <a:latin typeface="Arial Black" pitchFamily="34" charset="0"/>
                <a:cs typeface="Arial" pitchFamily="34" charset="0"/>
              </a:rPr>
              <a:t>Coastal Processes, Patterns and           </a:t>
            </a:r>
            <a:br>
              <a:rPr lang="en-US" sz="3200" b="1" dirty="0">
                <a:solidFill>
                  <a:srgbClr val="FF0000"/>
                </a:solidFill>
                <a:latin typeface="Arial Black" pitchFamily="34" charset="0"/>
                <a:cs typeface="Arial" pitchFamily="34" charset="0"/>
              </a:rPr>
            </a:br>
            <a:r>
              <a:rPr lang="en-US" sz="3200" b="1" dirty="0">
                <a:solidFill>
                  <a:srgbClr val="FF0000"/>
                </a:solidFill>
                <a:latin typeface="Arial Black" pitchFamily="34" charset="0"/>
                <a:cs typeface="Arial" pitchFamily="34" charset="0"/>
              </a:rPr>
              <a:t>Associated Landforms, and </a:t>
            </a:r>
          </a:p>
          <a:p>
            <a:pPr algn="ctr">
              <a:defRPr/>
            </a:pPr>
            <a:r>
              <a:rPr lang="en-US" sz="3200" b="1" dirty="0">
                <a:solidFill>
                  <a:srgbClr val="FF0000"/>
                </a:solidFill>
                <a:latin typeface="Arial Black" pitchFamily="34" charset="0"/>
                <a:cs typeface="Arial" pitchFamily="34" charset="0"/>
              </a:rPr>
              <a:t>Human Interaction</a:t>
            </a:r>
            <a:endParaRPr lang="en-IE" sz="3200" b="1" spc="-150"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0688"/>
            <a:ext cx="8712968" cy="1066800"/>
          </a:xfrm>
        </p:spPr>
        <p:txBody>
          <a:bodyPr>
            <a:normAutofit/>
          </a:bodyPr>
          <a:lstStyle/>
          <a:p>
            <a:r>
              <a:rPr lang="en-IE" dirty="0" smtClean="0">
                <a:solidFill>
                  <a:schemeClr val="accent2"/>
                </a:solidFill>
              </a:rPr>
              <a:t>Processes of erosion </a:t>
            </a:r>
            <a:r>
              <a:rPr lang="en-IE" sz="1600" dirty="0" smtClean="0">
                <a:solidFill>
                  <a:schemeClr val="accent5">
                    <a:lumMod val="20000"/>
                    <a:lumOff val="80000"/>
                  </a:schemeClr>
                </a:solidFill>
              </a:rPr>
              <a:t>(how the sea erodes the land it meets)</a:t>
            </a:r>
            <a:endParaRPr lang="en-IE" sz="1600" dirty="0">
              <a:solidFill>
                <a:schemeClr val="accent5">
                  <a:lumMod val="20000"/>
                  <a:lumOff val="80000"/>
                </a:schemeClr>
              </a:solidFill>
            </a:endParaRPr>
          </a:p>
        </p:txBody>
      </p:sp>
      <p:sp>
        <p:nvSpPr>
          <p:cNvPr id="3" name="Content Placeholder 2"/>
          <p:cNvSpPr>
            <a:spLocks noGrp="1"/>
          </p:cNvSpPr>
          <p:nvPr>
            <p:ph idx="1"/>
          </p:nvPr>
        </p:nvSpPr>
        <p:spPr>
          <a:xfrm>
            <a:off x="323528" y="1628800"/>
            <a:ext cx="8229600" cy="4325112"/>
          </a:xfrm>
        </p:spPr>
        <p:txBody>
          <a:bodyPr>
            <a:normAutofit/>
          </a:bodyPr>
          <a:lstStyle/>
          <a:p>
            <a:r>
              <a:rPr lang="en-IE" sz="4000" dirty="0" smtClean="0"/>
              <a:t>Hydraulic Action</a:t>
            </a:r>
          </a:p>
          <a:p>
            <a:r>
              <a:rPr lang="en-IE" sz="4000" dirty="0" smtClean="0"/>
              <a:t>Abrasion</a:t>
            </a:r>
          </a:p>
          <a:p>
            <a:r>
              <a:rPr lang="en-IE" sz="4000" dirty="0" smtClean="0"/>
              <a:t>Compressed air</a:t>
            </a:r>
          </a:p>
          <a:p>
            <a:r>
              <a:rPr lang="en-IE" sz="4000" dirty="0" smtClean="0"/>
              <a:t>Attrition</a:t>
            </a:r>
          </a:p>
          <a:p>
            <a:r>
              <a:rPr lang="en-IE" sz="4000" dirty="0" smtClean="0"/>
              <a:t>Chemical solution</a:t>
            </a:r>
            <a:endParaRPr lang="en-IE" sz="4000" dirty="0"/>
          </a:p>
        </p:txBody>
      </p:sp>
    </p:spTree>
    <p:extLst>
      <p:ext uri="{BB962C8B-B14F-4D97-AF65-F5344CB8AC3E}">
        <p14:creationId xmlns:p14="http://schemas.microsoft.com/office/powerpoint/2010/main" val="234465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052736"/>
            <a:ext cx="637065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Hydraulic Action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8" b="10278"/>
          <a:stretch/>
        </p:blipFill>
        <p:spPr bwMode="auto">
          <a:xfrm>
            <a:off x="6300192" y="4653136"/>
            <a:ext cx="2714625" cy="197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2276872"/>
            <a:ext cx="5400600" cy="3046988"/>
          </a:xfrm>
          <a:prstGeom prst="rect">
            <a:avLst/>
          </a:prstGeom>
          <a:noFill/>
        </p:spPr>
        <p:txBody>
          <a:bodyPr wrap="square" rtlCol="0">
            <a:spAutoFit/>
          </a:bodyPr>
          <a:lstStyle/>
          <a:p>
            <a:r>
              <a:rPr lang="en-IE" sz="3200" dirty="0" smtClean="0"/>
              <a:t>The force of the waves as they pound the coastline.</a:t>
            </a:r>
          </a:p>
          <a:p>
            <a:r>
              <a:rPr lang="en-IE" sz="3200" dirty="0" smtClean="0"/>
              <a:t>The greater the fetch, wave and wind the greater the power of the approaching waves.</a:t>
            </a:r>
            <a:endParaRPr lang="en-IE" sz="3200" dirty="0"/>
          </a:p>
        </p:txBody>
      </p:sp>
    </p:spTree>
    <p:extLst>
      <p:ext uri="{BB962C8B-B14F-4D97-AF65-F5344CB8AC3E}">
        <p14:creationId xmlns:p14="http://schemas.microsoft.com/office/powerpoint/2010/main" val="144236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764704"/>
            <a:ext cx="34996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Abrasion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611560" y="2060848"/>
            <a:ext cx="7992888" cy="2123658"/>
          </a:xfrm>
          <a:prstGeom prst="rect">
            <a:avLst/>
          </a:prstGeom>
          <a:noFill/>
        </p:spPr>
        <p:txBody>
          <a:bodyPr wrap="square" rtlCol="0">
            <a:spAutoFit/>
          </a:bodyPr>
          <a:lstStyle/>
          <a:p>
            <a:r>
              <a:rPr lang="en-IE" sz="4400" dirty="0" smtClean="0"/>
              <a:t>Abrasion is the wearing away of the coastline by the seas load scraping the sea bed and cliffs.</a:t>
            </a:r>
            <a:endParaRPr lang="en-IE" sz="4400" dirty="0"/>
          </a:p>
        </p:txBody>
      </p:sp>
    </p:spTree>
    <p:extLst>
      <p:ext uri="{BB962C8B-B14F-4D97-AF65-F5344CB8AC3E}">
        <p14:creationId xmlns:p14="http://schemas.microsoft.com/office/powerpoint/2010/main" val="136291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980728"/>
            <a:ext cx="58833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Compressed air</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67544" y="2060848"/>
            <a:ext cx="8424936" cy="3785652"/>
          </a:xfrm>
          <a:prstGeom prst="rect">
            <a:avLst/>
          </a:prstGeom>
          <a:noFill/>
        </p:spPr>
        <p:txBody>
          <a:bodyPr wrap="square" rtlCol="0">
            <a:spAutoFit/>
          </a:bodyPr>
          <a:lstStyle/>
          <a:p>
            <a:r>
              <a:rPr lang="en-IE" sz="4000" dirty="0" smtClean="0"/>
              <a:t>Approaching waves trap air in the cracks and crevices along the coastline.  As the air is trapped it expands and the pressure enlarges the cracks causing the cliff face to shatter.</a:t>
            </a:r>
            <a:endParaRPr lang="en-IE" sz="4000" dirty="0"/>
          </a:p>
        </p:txBody>
      </p:sp>
    </p:spTree>
    <p:extLst>
      <p:ext uri="{BB962C8B-B14F-4D97-AF65-F5344CB8AC3E}">
        <p14:creationId xmlns:p14="http://schemas.microsoft.com/office/powerpoint/2010/main" val="424419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980728"/>
            <a:ext cx="336502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Attrition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611560" y="2132856"/>
            <a:ext cx="8136904" cy="2554545"/>
          </a:xfrm>
          <a:prstGeom prst="rect">
            <a:avLst/>
          </a:prstGeom>
          <a:noFill/>
        </p:spPr>
        <p:txBody>
          <a:bodyPr wrap="square" rtlCol="0">
            <a:spAutoFit/>
          </a:bodyPr>
          <a:lstStyle/>
          <a:p>
            <a:r>
              <a:rPr lang="en-IE" sz="4000" dirty="0" smtClean="0"/>
              <a:t>The seas load constantly collides together causing rocks and stones to break down into smaller pieces.  Sand is the main result of attrition.</a:t>
            </a:r>
            <a:endParaRPr lang="en-IE" sz="4000" dirty="0"/>
          </a:p>
        </p:txBody>
      </p:sp>
    </p:spTree>
    <p:extLst>
      <p:ext uri="{BB962C8B-B14F-4D97-AF65-F5344CB8AC3E}">
        <p14:creationId xmlns:p14="http://schemas.microsoft.com/office/powerpoint/2010/main" val="116742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908720"/>
            <a:ext cx="67425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Chemical solution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539552" y="1988840"/>
            <a:ext cx="8136904" cy="2554545"/>
          </a:xfrm>
          <a:prstGeom prst="rect">
            <a:avLst/>
          </a:prstGeom>
          <a:noFill/>
        </p:spPr>
        <p:txBody>
          <a:bodyPr wrap="square" rtlCol="0">
            <a:spAutoFit/>
          </a:bodyPr>
          <a:lstStyle/>
          <a:p>
            <a:r>
              <a:rPr lang="en-IE" sz="4000" dirty="0" smtClean="0"/>
              <a:t>Salts, minerals and chemicals in the sea water dissolve and decompose rocks along the coastline in a chemical reaction.</a:t>
            </a:r>
            <a:endParaRPr lang="en-IE" sz="4000" dirty="0"/>
          </a:p>
        </p:txBody>
      </p:sp>
    </p:spTree>
    <p:extLst>
      <p:ext uri="{BB962C8B-B14F-4D97-AF65-F5344CB8AC3E}">
        <p14:creationId xmlns:p14="http://schemas.microsoft.com/office/powerpoint/2010/main" val="400867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4285" y="2967335"/>
            <a:ext cx="72154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Features of erosion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5147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8280920" cy="4801314"/>
          </a:xfrm>
          <a:prstGeom prst="rect">
            <a:avLst/>
          </a:prstGeom>
          <a:noFill/>
        </p:spPr>
        <p:txBody>
          <a:bodyPr wrap="square" rtlCol="0">
            <a:spAutoFit/>
          </a:bodyPr>
          <a:lstStyle/>
          <a:p>
            <a:r>
              <a:rPr lang="en-IE" sz="3600" b="1" dirty="0" smtClean="0">
                <a:solidFill>
                  <a:srgbClr val="FF0000"/>
                </a:solidFill>
              </a:rPr>
              <a:t>The main features we will study are:</a:t>
            </a:r>
          </a:p>
          <a:p>
            <a:endParaRPr lang="en-IE" dirty="0" smtClean="0"/>
          </a:p>
          <a:p>
            <a:pPr marL="571500" indent="-571500">
              <a:buFont typeface="Arial" pitchFamily="34" charset="0"/>
              <a:buChar char="•"/>
            </a:pPr>
            <a:r>
              <a:rPr lang="en-IE" sz="3600" dirty="0" smtClean="0"/>
              <a:t>Cliffs</a:t>
            </a:r>
          </a:p>
          <a:p>
            <a:pPr marL="571500" indent="-571500">
              <a:buFont typeface="Arial" pitchFamily="34" charset="0"/>
              <a:buChar char="•"/>
            </a:pPr>
            <a:r>
              <a:rPr lang="en-IE" sz="3600" dirty="0" smtClean="0"/>
              <a:t>Wave cut platforms (with wave built terraces)</a:t>
            </a:r>
          </a:p>
          <a:p>
            <a:pPr marL="571500" indent="-571500">
              <a:buFont typeface="Arial" pitchFamily="34" charset="0"/>
              <a:buChar char="•"/>
            </a:pPr>
            <a:r>
              <a:rPr lang="en-IE" sz="3600" dirty="0" smtClean="0"/>
              <a:t>Bays &amp; Headlands</a:t>
            </a:r>
          </a:p>
          <a:p>
            <a:pPr marL="571500" indent="-571500">
              <a:buFont typeface="Arial" pitchFamily="34" charset="0"/>
              <a:buChar char="•"/>
            </a:pPr>
            <a:r>
              <a:rPr lang="en-IE" sz="3600" dirty="0" smtClean="0"/>
              <a:t>Caves – Arch – Stacks stumps and blowholes</a:t>
            </a:r>
            <a:endParaRPr lang="en-IE" sz="3600" dirty="0"/>
          </a:p>
        </p:txBody>
      </p:sp>
    </p:spTree>
    <p:extLst>
      <p:ext uri="{BB962C8B-B14F-4D97-AF65-F5344CB8AC3E}">
        <p14:creationId xmlns:p14="http://schemas.microsoft.com/office/powerpoint/2010/main" val="387356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8280920" cy="4801314"/>
          </a:xfrm>
          <a:prstGeom prst="rect">
            <a:avLst/>
          </a:prstGeom>
          <a:noFill/>
        </p:spPr>
        <p:txBody>
          <a:bodyPr wrap="square" rtlCol="0">
            <a:spAutoFit/>
          </a:bodyPr>
          <a:lstStyle/>
          <a:p>
            <a:r>
              <a:rPr lang="en-IE" sz="3600" b="1" dirty="0" smtClean="0">
                <a:solidFill>
                  <a:srgbClr val="FF0000"/>
                </a:solidFill>
              </a:rPr>
              <a:t>The main features we will study are:</a:t>
            </a:r>
          </a:p>
          <a:p>
            <a:endParaRPr lang="en-IE" dirty="0" smtClean="0"/>
          </a:p>
          <a:p>
            <a:pPr marL="571500" indent="-571500">
              <a:buFont typeface="Arial" pitchFamily="34" charset="0"/>
              <a:buChar char="•"/>
            </a:pPr>
            <a:r>
              <a:rPr lang="en-IE" sz="3600" dirty="0" smtClean="0"/>
              <a:t>Cliffs</a:t>
            </a:r>
          </a:p>
          <a:p>
            <a:pPr marL="571500" indent="-571500">
              <a:buFont typeface="Arial" pitchFamily="34" charset="0"/>
              <a:buChar char="•"/>
            </a:pPr>
            <a:r>
              <a:rPr lang="en-IE" sz="3600" dirty="0" smtClean="0"/>
              <a:t>Wave cut platforms (with wave built terraces)</a:t>
            </a:r>
          </a:p>
          <a:p>
            <a:pPr marL="571500" indent="-571500">
              <a:buFont typeface="Arial" pitchFamily="34" charset="0"/>
              <a:buChar char="•"/>
            </a:pPr>
            <a:r>
              <a:rPr lang="en-IE" sz="3600" b="1" dirty="0" smtClean="0">
                <a:solidFill>
                  <a:srgbClr val="00B050"/>
                </a:solidFill>
              </a:rPr>
              <a:t>Bays &amp; Headlands</a:t>
            </a:r>
          </a:p>
          <a:p>
            <a:pPr marL="571500" indent="-571500">
              <a:buFont typeface="Arial" pitchFamily="34" charset="0"/>
              <a:buChar char="•"/>
            </a:pPr>
            <a:r>
              <a:rPr lang="en-IE" sz="3600" dirty="0" smtClean="0"/>
              <a:t>Caves – Arch – Stacks stumps and blowholes</a:t>
            </a:r>
            <a:endParaRPr lang="en-IE" sz="3600" dirty="0"/>
          </a:p>
        </p:txBody>
      </p:sp>
    </p:spTree>
    <p:extLst>
      <p:ext uri="{BB962C8B-B14F-4D97-AF65-F5344CB8AC3E}">
        <p14:creationId xmlns:p14="http://schemas.microsoft.com/office/powerpoint/2010/main" val="108949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39" y="548680"/>
            <a:ext cx="8229600" cy="1066800"/>
          </a:xfrm>
        </p:spPr>
        <p:txBody>
          <a:bodyPr/>
          <a:lstStyle/>
          <a:p>
            <a:pPr algn="ctr"/>
            <a:r>
              <a:rPr lang="en-IE" b="1" dirty="0" smtClean="0"/>
              <a:t>Cliffs</a:t>
            </a:r>
            <a:endParaRPr lang="en-IE"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484783"/>
            <a:ext cx="3038103" cy="303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836712"/>
            <a:ext cx="54102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19" y="571364"/>
            <a:ext cx="21018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Cliffs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251519" y="4653136"/>
            <a:ext cx="8650561" cy="1200329"/>
          </a:xfrm>
          <a:prstGeom prst="rect">
            <a:avLst/>
          </a:prstGeom>
          <a:noFill/>
        </p:spPr>
        <p:txBody>
          <a:bodyPr wrap="square" rtlCol="0">
            <a:spAutoFit/>
          </a:bodyPr>
          <a:lstStyle/>
          <a:p>
            <a:r>
              <a:rPr lang="en-IE" sz="3600" b="1" dirty="0" smtClean="0"/>
              <a:t>When you think of cliffs….what words pop into your mind?</a:t>
            </a:r>
            <a:endParaRPr lang="en-IE" sz="3600" b="1" dirty="0"/>
          </a:p>
        </p:txBody>
      </p:sp>
    </p:spTree>
    <p:extLst>
      <p:ext uri="{BB962C8B-B14F-4D97-AF65-F5344CB8AC3E}">
        <p14:creationId xmlns:p14="http://schemas.microsoft.com/office/powerpoint/2010/main" val="363673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16832"/>
            <a:ext cx="3035692" cy="2769242"/>
          </a:xfrm>
        </p:spPr>
        <p:txBody>
          <a:bodyPr>
            <a:noAutofit/>
          </a:bodyPr>
          <a:lstStyle/>
          <a:p>
            <a:r>
              <a:rPr lang="en-IE" sz="4000" b="1" dirty="0" smtClean="0">
                <a:effectLst>
                  <a:outerShdw blurRad="38100" dist="38100" dir="2700000" algn="tl">
                    <a:srgbClr val="000000">
                      <a:alpha val="43137"/>
                    </a:srgbClr>
                  </a:outerShdw>
                </a:effectLst>
              </a:rPr>
              <a:t>Layout of this chapter</a:t>
            </a:r>
            <a:endParaRPr lang="en-IE"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71800" y="692696"/>
            <a:ext cx="6264696" cy="5904656"/>
          </a:xfrm>
        </p:spPr>
        <p:txBody>
          <a:bodyPr>
            <a:noAutofit/>
          </a:bodyPr>
          <a:lstStyle/>
          <a:p>
            <a:r>
              <a:rPr lang="en-IE" sz="3600" dirty="0" smtClean="0">
                <a:solidFill>
                  <a:schemeClr val="accent1">
                    <a:lumMod val="75000"/>
                  </a:schemeClr>
                </a:solidFill>
              </a:rPr>
              <a:t>Introduction and terms</a:t>
            </a:r>
          </a:p>
          <a:p>
            <a:r>
              <a:rPr lang="en-IE" sz="3600" dirty="0" smtClean="0">
                <a:solidFill>
                  <a:schemeClr val="bg2">
                    <a:lumMod val="10000"/>
                  </a:schemeClr>
                </a:solidFill>
              </a:rPr>
              <a:t>Processes of erosion</a:t>
            </a:r>
          </a:p>
          <a:p>
            <a:r>
              <a:rPr lang="en-IE" sz="3600" dirty="0" smtClean="0">
                <a:solidFill>
                  <a:schemeClr val="accent1">
                    <a:lumMod val="75000"/>
                  </a:schemeClr>
                </a:solidFill>
              </a:rPr>
              <a:t>Factors affecting erosion</a:t>
            </a:r>
          </a:p>
          <a:p>
            <a:r>
              <a:rPr lang="en-IE" sz="3600" dirty="0" smtClean="0">
                <a:solidFill>
                  <a:schemeClr val="bg2">
                    <a:lumMod val="10000"/>
                  </a:schemeClr>
                </a:solidFill>
              </a:rPr>
              <a:t>Features of erosion</a:t>
            </a:r>
          </a:p>
          <a:p>
            <a:r>
              <a:rPr lang="en-IE" sz="3600" dirty="0" smtClean="0">
                <a:solidFill>
                  <a:schemeClr val="accent1">
                    <a:lumMod val="75000"/>
                  </a:schemeClr>
                </a:solidFill>
              </a:rPr>
              <a:t>Transportation of the seas load</a:t>
            </a:r>
          </a:p>
          <a:p>
            <a:r>
              <a:rPr lang="en-IE" sz="3600" dirty="0" smtClean="0">
                <a:solidFill>
                  <a:schemeClr val="bg2">
                    <a:lumMod val="10000"/>
                  </a:schemeClr>
                </a:solidFill>
              </a:rPr>
              <a:t>Features of deposition</a:t>
            </a:r>
          </a:p>
          <a:p>
            <a:r>
              <a:rPr lang="en-IE" sz="3600" dirty="0" smtClean="0">
                <a:solidFill>
                  <a:schemeClr val="accent1">
                    <a:lumMod val="75000"/>
                  </a:schemeClr>
                </a:solidFill>
              </a:rPr>
              <a:t>Case studies, human involvement</a:t>
            </a:r>
            <a:endParaRPr lang="en-IE" sz="3600" dirty="0">
              <a:solidFill>
                <a:schemeClr val="accent1">
                  <a:lumMod val="75000"/>
                </a:schemeClr>
              </a:solidFill>
            </a:endParaRPr>
          </a:p>
        </p:txBody>
      </p:sp>
    </p:spTree>
    <p:extLst>
      <p:ext uri="{BB962C8B-B14F-4D97-AF65-F5344CB8AC3E}">
        <p14:creationId xmlns:p14="http://schemas.microsoft.com/office/powerpoint/2010/main" val="193445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484783"/>
            <a:ext cx="3038103" cy="303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983897"/>
            <a:ext cx="5194176" cy="353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19" y="571364"/>
            <a:ext cx="21018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Cliffs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51519" y="4725144"/>
            <a:ext cx="8650561" cy="1107996"/>
          </a:xfrm>
          <a:prstGeom prst="rect">
            <a:avLst/>
          </a:prstGeom>
          <a:noFill/>
        </p:spPr>
        <p:txBody>
          <a:bodyPr wrap="square" rtlCol="0">
            <a:spAutoFit/>
          </a:bodyPr>
          <a:lstStyle/>
          <a:p>
            <a:r>
              <a:rPr lang="en-IE" sz="2200" dirty="0" smtClean="0">
                <a:solidFill>
                  <a:schemeClr val="bg2">
                    <a:lumMod val="10000"/>
                  </a:schemeClr>
                </a:solidFill>
              </a:rPr>
              <a:t>Steep, notch, overhang, enlarged, unsupported, collapses, debris, removed, sea bed, wave-built terrace, retreat, slumping, wave-cut platform, vertical, sloping, horizontal, dipping, cliff face</a:t>
            </a:r>
            <a:endParaRPr lang="en-IE" sz="2200" dirty="0">
              <a:solidFill>
                <a:schemeClr val="bg2">
                  <a:lumMod val="10000"/>
                </a:schemeClr>
              </a:solidFill>
            </a:endParaRPr>
          </a:p>
        </p:txBody>
      </p:sp>
    </p:spTree>
    <p:extLst>
      <p:ext uri="{BB962C8B-B14F-4D97-AF65-F5344CB8AC3E}">
        <p14:creationId xmlns:p14="http://schemas.microsoft.com/office/powerpoint/2010/main" val="44659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1831" y="116632"/>
            <a:ext cx="752000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Bays and Headlands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561375" y="1039962"/>
            <a:ext cx="8280920" cy="4228850"/>
          </a:xfrm>
          <a:prstGeom prst="rect">
            <a:avLst/>
          </a:prstGeom>
          <a:noFill/>
        </p:spPr>
        <p:txBody>
          <a:bodyPr wrap="square" rtlCol="0">
            <a:spAutoFit/>
          </a:bodyPr>
          <a:lstStyle/>
          <a:p>
            <a:r>
              <a:rPr lang="en-IE" sz="2400" dirty="0" smtClean="0">
                <a:solidFill>
                  <a:schemeClr val="bg2">
                    <a:lumMod val="10000"/>
                  </a:schemeClr>
                </a:solidFill>
              </a:rPr>
              <a:t>F:	Feature (name and one sentence introduction)</a:t>
            </a:r>
          </a:p>
          <a:p>
            <a:endParaRPr lang="en-IE" sz="2400" dirty="0">
              <a:solidFill>
                <a:schemeClr val="bg2">
                  <a:lumMod val="10000"/>
                </a:schemeClr>
              </a:solidFill>
            </a:endParaRPr>
          </a:p>
          <a:p>
            <a:r>
              <a:rPr lang="en-IE" sz="2400" dirty="0" smtClean="0">
                <a:solidFill>
                  <a:schemeClr val="bg2">
                    <a:lumMod val="10000"/>
                  </a:schemeClr>
                </a:solidFill>
              </a:rPr>
              <a:t>E:	Explain how this feature is formed with at least two 	processes named 	and explained as part of the 	explanation</a:t>
            </a:r>
          </a:p>
          <a:p>
            <a:endParaRPr lang="en-IE" sz="2400" dirty="0">
              <a:solidFill>
                <a:schemeClr val="bg2">
                  <a:lumMod val="10000"/>
                </a:schemeClr>
              </a:solidFill>
            </a:endParaRPr>
          </a:p>
          <a:p>
            <a:r>
              <a:rPr lang="en-IE" sz="2400" dirty="0" smtClean="0">
                <a:solidFill>
                  <a:schemeClr val="bg2">
                    <a:lumMod val="10000"/>
                  </a:schemeClr>
                </a:solidFill>
              </a:rPr>
              <a:t>E:	Examples x 3 – with one being Irish</a:t>
            </a:r>
          </a:p>
          <a:p>
            <a:endParaRPr lang="en-IE" sz="2400" dirty="0">
              <a:solidFill>
                <a:schemeClr val="bg2">
                  <a:lumMod val="10000"/>
                </a:schemeClr>
              </a:solidFill>
            </a:endParaRPr>
          </a:p>
          <a:p>
            <a:r>
              <a:rPr lang="en-IE" sz="2400" dirty="0" smtClean="0">
                <a:solidFill>
                  <a:schemeClr val="bg2">
                    <a:lumMod val="10000"/>
                  </a:schemeClr>
                </a:solidFill>
              </a:rPr>
              <a:t>D:	Draw / Colour / Label a clear diagram with frame 	and key</a:t>
            </a:r>
            <a:endParaRPr lang="en-IE" sz="2400" dirty="0">
              <a:solidFill>
                <a:schemeClr val="bg2">
                  <a:lumMod val="10000"/>
                </a:schemeClr>
              </a:solidFill>
            </a:endParaRPr>
          </a:p>
        </p:txBody>
      </p:sp>
    </p:spTree>
    <p:extLst>
      <p:ext uri="{BB962C8B-B14F-4D97-AF65-F5344CB8AC3E}">
        <p14:creationId xmlns:p14="http://schemas.microsoft.com/office/powerpoint/2010/main" val="90576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11" y="1052736"/>
            <a:ext cx="820717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0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77686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086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194" y="2780928"/>
            <a:ext cx="7537641" cy="1323439"/>
          </a:xfrm>
          <a:prstGeom prst="rect">
            <a:avLst/>
          </a:prstGeom>
          <a:noFill/>
        </p:spPr>
        <p:txBody>
          <a:bodyPr wrap="none" lIns="91440" tIns="45720" rIns="91440" bIns="45720">
            <a:spAutoFit/>
          </a:bodyPr>
          <a:lstStyle/>
          <a:p>
            <a:pPr algn="ctr"/>
            <a:r>
              <a:rPr lang="en-US" sz="4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What were the main details </a:t>
            </a:r>
          </a:p>
          <a:p>
            <a:pPr algn="ctr"/>
            <a:r>
              <a:rPr lang="en-US" sz="4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we need to remember?</a:t>
            </a:r>
            <a:endParaRPr lang="en-US" sz="4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939012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720" y="30907"/>
            <a:ext cx="45977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Explanation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67544" y="836712"/>
            <a:ext cx="8424936" cy="4524315"/>
          </a:xfrm>
          <a:prstGeom prst="rect">
            <a:avLst/>
          </a:prstGeom>
          <a:noFill/>
        </p:spPr>
        <p:txBody>
          <a:bodyPr wrap="square" rtlCol="0">
            <a:spAutoFit/>
          </a:bodyPr>
          <a:lstStyle/>
          <a:p>
            <a:r>
              <a:rPr lang="en-IE" sz="2400" dirty="0" smtClean="0"/>
              <a:t>The following details need to be explained in a sentence (each):</a:t>
            </a:r>
          </a:p>
          <a:p>
            <a:endParaRPr lang="en-IE" sz="2400" dirty="0"/>
          </a:p>
          <a:p>
            <a:pPr marL="457200" indent="-457200">
              <a:buFont typeface="+mj-lt"/>
              <a:buAutoNum type="arabicPeriod"/>
            </a:pPr>
            <a:r>
              <a:rPr lang="en-IE" sz="2400" dirty="0" smtClean="0"/>
              <a:t>Alternative bands of hard and soft rock</a:t>
            </a:r>
          </a:p>
          <a:p>
            <a:pPr marL="457200" indent="-457200">
              <a:buFont typeface="+mj-lt"/>
              <a:buAutoNum type="arabicPeriod"/>
            </a:pPr>
            <a:r>
              <a:rPr lang="en-IE" sz="2400" dirty="0" smtClean="0"/>
              <a:t>Hydraulic action</a:t>
            </a:r>
          </a:p>
          <a:p>
            <a:pPr marL="457200" indent="-457200">
              <a:buFont typeface="+mj-lt"/>
              <a:buAutoNum type="arabicPeriod"/>
            </a:pPr>
            <a:r>
              <a:rPr lang="en-IE" sz="2400" dirty="0" smtClean="0"/>
              <a:t>Abrasion</a:t>
            </a:r>
          </a:p>
          <a:p>
            <a:pPr marL="457200" indent="-457200">
              <a:buFont typeface="+mj-lt"/>
              <a:buAutoNum type="arabicPeriod"/>
            </a:pPr>
            <a:r>
              <a:rPr lang="en-IE" sz="2400" dirty="0" smtClean="0"/>
              <a:t>Wave refraction</a:t>
            </a:r>
          </a:p>
          <a:p>
            <a:pPr marL="457200" indent="-457200">
              <a:buFont typeface="+mj-lt"/>
              <a:buAutoNum type="arabicPeriod"/>
            </a:pPr>
            <a:r>
              <a:rPr lang="en-IE" sz="2400" dirty="0" smtClean="0"/>
              <a:t>Destructive waves</a:t>
            </a:r>
          </a:p>
          <a:p>
            <a:pPr marL="457200" indent="-457200">
              <a:buFont typeface="+mj-lt"/>
              <a:buAutoNum type="arabicPeriod"/>
            </a:pPr>
            <a:r>
              <a:rPr lang="en-IE" sz="2400" dirty="0" smtClean="0"/>
              <a:t>Swash and backwash</a:t>
            </a:r>
          </a:p>
          <a:p>
            <a:pPr marL="457200" indent="-457200">
              <a:buFont typeface="+mj-lt"/>
              <a:buAutoNum type="arabicPeriod"/>
            </a:pPr>
            <a:r>
              <a:rPr lang="en-IE" sz="2400" dirty="0" smtClean="0"/>
              <a:t>Differential </a:t>
            </a:r>
            <a:r>
              <a:rPr lang="en-IE" sz="2400" dirty="0"/>
              <a:t>erosion</a:t>
            </a:r>
            <a:endParaRPr lang="en-IE" sz="2400" dirty="0" smtClean="0"/>
          </a:p>
          <a:p>
            <a:pPr marL="457200" indent="-457200">
              <a:buFont typeface="+mj-lt"/>
              <a:buAutoNum type="arabicPeriod"/>
            </a:pPr>
            <a:r>
              <a:rPr lang="en-IE" sz="2400" dirty="0" smtClean="0"/>
              <a:t>Headlands protect bays</a:t>
            </a:r>
          </a:p>
          <a:p>
            <a:pPr marL="457200" indent="-457200">
              <a:buFont typeface="+mj-lt"/>
              <a:buAutoNum type="arabicPeriod"/>
            </a:pPr>
            <a:r>
              <a:rPr lang="en-IE" sz="2400" dirty="0" smtClean="0"/>
              <a:t>Cycle of erosion</a:t>
            </a:r>
            <a:endParaRPr lang="en-IE" sz="2400" dirty="0"/>
          </a:p>
        </p:txBody>
      </p:sp>
    </p:spTree>
    <p:extLst>
      <p:ext uri="{BB962C8B-B14F-4D97-AF65-F5344CB8AC3E}">
        <p14:creationId xmlns:p14="http://schemas.microsoft.com/office/powerpoint/2010/main" val="426837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691062"/>
          </a:xfrm>
          <a:prstGeom prst="rect">
            <a:avLst/>
          </a:prstGeom>
          <a:noFill/>
        </p:spPr>
        <p:txBody>
          <a:bodyPr wrap="square" rtlCol="0">
            <a:spAutoFit/>
          </a:bodyPr>
          <a:lstStyle/>
          <a:p>
            <a:r>
              <a:rPr lang="en-IE" sz="24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Bays and Headlands</a:t>
            </a:r>
            <a:endParaRPr lang="en-IE" sz="2200" dirty="0" smtClean="0">
              <a:solidFill>
                <a:schemeClr val="bg2">
                  <a:lumMod val="10000"/>
                </a:schemeClr>
              </a:solidFill>
              <a:latin typeface="Times New Roman" pitchFamily="18" charset="0"/>
              <a:cs typeface="Times New Roman" pitchFamily="18" charset="0"/>
            </a:endParaRPr>
          </a:p>
          <a:p>
            <a:pPr>
              <a:lnSpc>
                <a:spcPct val="150000"/>
              </a:lnSpc>
            </a:pPr>
            <a:r>
              <a:rPr lang="en-IE" sz="2200" dirty="0" smtClean="0">
                <a:solidFill>
                  <a:schemeClr val="bg2">
                    <a:lumMod val="10000"/>
                  </a:schemeClr>
                </a:solidFill>
                <a:latin typeface="Times New Roman" pitchFamily="18" charset="0"/>
                <a:cs typeface="Times New Roman" pitchFamily="18" charset="0"/>
              </a:rPr>
              <a:t>Bays and headlands are features of erosion found along the coastline.   Bays are inlets between protruding  pieces of land called headlands.</a:t>
            </a:r>
            <a:endParaRPr lang="en-IE" sz="2200" dirty="0">
              <a:solidFill>
                <a:schemeClr val="bg2">
                  <a:lumMod val="10000"/>
                </a:schemeClr>
              </a:solidFill>
              <a:latin typeface="Times New Roman" pitchFamily="18" charset="0"/>
              <a:cs typeface="Times New Roman" pitchFamily="18" charset="0"/>
            </a:endParaRPr>
          </a:p>
          <a:p>
            <a:pPr>
              <a:lnSpc>
                <a:spcPct val="150000"/>
              </a:lnSpc>
            </a:pPr>
            <a:r>
              <a:rPr lang="en-IE" sz="2200" dirty="0" smtClean="0">
                <a:solidFill>
                  <a:schemeClr val="bg2">
                    <a:lumMod val="10000"/>
                  </a:schemeClr>
                </a:solidFill>
                <a:latin typeface="Times New Roman" pitchFamily="18" charset="0"/>
                <a:cs typeface="Times New Roman" pitchFamily="18" charset="0"/>
              </a:rPr>
              <a:t>Bays and headlands are found in areas of alternative rock (bands of hard and soft rock).  Bays are formed in areas of soft rock while the headlands are areas of hard rock.  The main processes of erosion such as hydraulic action (the power and force of the sea pounding the coastline) and abrasion (the scraping of the seas load against the coast) enlarge faults and fissures and cause the coastline to erode.  Wave refraction occurs where approaching waves are bent towards the headlands due to the shallow waters found below the headlands. </a:t>
            </a:r>
            <a:r>
              <a:rPr lang="en-IE" sz="2200" dirty="0">
                <a:solidFill>
                  <a:schemeClr val="bg2">
                    <a:lumMod val="10000"/>
                  </a:schemeClr>
                </a:solidFill>
                <a:latin typeface="Times New Roman" pitchFamily="18" charset="0"/>
                <a:cs typeface="Times New Roman" pitchFamily="18" charset="0"/>
              </a:rPr>
              <a:t>As the soft rock is eroded the headlands actually protect the bays from the most powerful </a:t>
            </a:r>
            <a:r>
              <a:rPr lang="en-IE" sz="2200" dirty="0" smtClean="0">
                <a:solidFill>
                  <a:schemeClr val="bg2">
                    <a:lumMod val="10000"/>
                  </a:schemeClr>
                </a:solidFill>
                <a:latin typeface="Times New Roman" pitchFamily="18" charset="0"/>
                <a:cs typeface="Times New Roman" pitchFamily="18" charset="0"/>
              </a:rPr>
              <a:t>waves </a:t>
            </a:r>
            <a:r>
              <a:rPr lang="en-IE" sz="2200" dirty="0">
                <a:solidFill>
                  <a:schemeClr val="bg2">
                    <a:lumMod val="10000"/>
                  </a:schemeClr>
                </a:solidFill>
                <a:latin typeface="Times New Roman" pitchFamily="18" charset="0"/>
                <a:cs typeface="Times New Roman" pitchFamily="18" charset="0"/>
              </a:rPr>
              <a:t>by taking the greatest impact of the powerful approaching waves</a:t>
            </a:r>
            <a:r>
              <a:rPr lang="en-IE" dirty="0">
                <a:latin typeface="Times New Roman" pitchFamily="18" charset="0"/>
                <a:cs typeface="Times New Roman" pitchFamily="18" charset="0"/>
              </a:rPr>
              <a:t>.</a:t>
            </a:r>
          </a:p>
        </p:txBody>
      </p:sp>
    </p:spTree>
    <p:extLst>
      <p:ext uri="{BB962C8B-B14F-4D97-AF65-F5344CB8AC3E}">
        <p14:creationId xmlns:p14="http://schemas.microsoft.com/office/powerpoint/2010/main" val="16595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32656"/>
            <a:ext cx="8784976" cy="4524315"/>
          </a:xfrm>
          <a:prstGeom prst="rect">
            <a:avLst/>
          </a:prstGeom>
        </p:spPr>
        <p:txBody>
          <a:bodyPr wrap="square">
            <a:spAutoFit/>
          </a:bodyPr>
          <a:lstStyle/>
          <a:p>
            <a:pPr>
              <a:lnSpc>
                <a:spcPct val="150000"/>
              </a:lnSpc>
            </a:pPr>
            <a:r>
              <a:rPr lang="en-IE" sz="2400" dirty="0">
                <a:solidFill>
                  <a:schemeClr val="bg2">
                    <a:lumMod val="10000"/>
                  </a:schemeClr>
                </a:solidFill>
                <a:latin typeface="Times New Roman" pitchFamily="18" charset="0"/>
                <a:cs typeface="Times New Roman" pitchFamily="18" charset="0"/>
              </a:rPr>
              <a:t>In addition the coast is eroded by </a:t>
            </a:r>
            <a:r>
              <a:rPr lang="en-IE" sz="2400" b="1" dirty="0">
                <a:solidFill>
                  <a:schemeClr val="bg2">
                    <a:lumMod val="10000"/>
                  </a:schemeClr>
                </a:solidFill>
                <a:latin typeface="Times New Roman" pitchFamily="18" charset="0"/>
                <a:cs typeface="Times New Roman" pitchFamily="18" charset="0"/>
              </a:rPr>
              <a:t>destructive waves</a:t>
            </a:r>
            <a:r>
              <a:rPr lang="en-IE" sz="2400" dirty="0">
                <a:solidFill>
                  <a:schemeClr val="bg2">
                    <a:lumMod val="10000"/>
                  </a:schemeClr>
                </a:solidFill>
                <a:latin typeface="Times New Roman" pitchFamily="18" charset="0"/>
                <a:cs typeface="Times New Roman" pitchFamily="18" charset="0"/>
              </a:rPr>
              <a:t>. This is when the </a:t>
            </a:r>
            <a:r>
              <a:rPr lang="en-IE" sz="2400" b="1" dirty="0">
                <a:solidFill>
                  <a:schemeClr val="bg2">
                    <a:lumMod val="10000"/>
                  </a:schemeClr>
                </a:solidFill>
                <a:latin typeface="Times New Roman" pitchFamily="18" charset="0"/>
                <a:cs typeface="Times New Roman" pitchFamily="18" charset="0"/>
              </a:rPr>
              <a:t>backwash</a:t>
            </a:r>
            <a:r>
              <a:rPr lang="en-IE" sz="2400" dirty="0">
                <a:solidFill>
                  <a:schemeClr val="bg2">
                    <a:lumMod val="10000"/>
                  </a:schemeClr>
                </a:solidFill>
                <a:latin typeface="Times New Roman" pitchFamily="18" charset="0"/>
                <a:cs typeface="Times New Roman" pitchFamily="18" charset="0"/>
              </a:rPr>
              <a:t> is more powerful than the </a:t>
            </a:r>
            <a:r>
              <a:rPr lang="en-IE" sz="2400" b="1" dirty="0">
                <a:solidFill>
                  <a:schemeClr val="bg2">
                    <a:lumMod val="10000"/>
                  </a:schemeClr>
                </a:solidFill>
                <a:latin typeface="Times New Roman" pitchFamily="18" charset="0"/>
                <a:cs typeface="Times New Roman" pitchFamily="18" charset="0"/>
              </a:rPr>
              <a:t>swash</a:t>
            </a:r>
            <a:r>
              <a:rPr lang="en-IE" sz="2400" dirty="0">
                <a:solidFill>
                  <a:schemeClr val="bg2">
                    <a:lumMod val="10000"/>
                  </a:schemeClr>
                </a:solidFill>
                <a:latin typeface="Times New Roman" pitchFamily="18" charset="0"/>
                <a:cs typeface="Times New Roman" pitchFamily="18" charset="0"/>
              </a:rPr>
              <a:t> removing material from the coastline.  As the soft rock is </a:t>
            </a:r>
            <a:r>
              <a:rPr lang="en-IE" sz="2400" b="1" dirty="0">
                <a:solidFill>
                  <a:schemeClr val="bg2">
                    <a:lumMod val="10000"/>
                  </a:schemeClr>
                </a:solidFill>
                <a:latin typeface="Times New Roman" pitchFamily="18" charset="0"/>
                <a:cs typeface="Times New Roman" pitchFamily="18" charset="0"/>
              </a:rPr>
              <a:t>weaker</a:t>
            </a:r>
            <a:r>
              <a:rPr lang="en-IE" sz="2400" dirty="0">
                <a:solidFill>
                  <a:schemeClr val="bg2">
                    <a:lumMod val="10000"/>
                  </a:schemeClr>
                </a:solidFill>
                <a:latin typeface="Times New Roman" pitchFamily="18" charset="0"/>
                <a:cs typeface="Times New Roman" pitchFamily="18" charset="0"/>
              </a:rPr>
              <a:t>, it is eroded quicker than the resistant hard rock. This is known as </a:t>
            </a:r>
            <a:r>
              <a:rPr lang="en-IE" sz="2400" b="1" dirty="0">
                <a:solidFill>
                  <a:schemeClr val="bg2">
                    <a:lumMod val="10000"/>
                  </a:schemeClr>
                </a:solidFill>
                <a:latin typeface="Times New Roman" pitchFamily="18" charset="0"/>
                <a:cs typeface="Times New Roman" pitchFamily="18" charset="0"/>
              </a:rPr>
              <a:t>differential erosion</a:t>
            </a:r>
            <a:r>
              <a:rPr lang="en-IE" sz="2400" dirty="0">
                <a:solidFill>
                  <a:schemeClr val="bg2">
                    <a:lumMod val="10000"/>
                  </a:schemeClr>
                </a:solidFill>
                <a:latin typeface="Times New Roman" pitchFamily="18" charset="0"/>
                <a:cs typeface="Times New Roman" pitchFamily="18" charset="0"/>
              </a:rPr>
              <a:t>.  This leads to the formation of the bays (inlets) and the remaining protruding hard rock which are headlands. </a:t>
            </a:r>
            <a:r>
              <a:rPr lang="en-IE" sz="2400" dirty="0" smtClean="0">
                <a:solidFill>
                  <a:schemeClr val="bg2">
                    <a:lumMod val="10000"/>
                  </a:schemeClr>
                </a:solidFill>
                <a:latin typeface="Times New Roman" pitchFamily="18" charset="0"/>
                <a:cs typeface="Times New Roman" pitchFamily="18" charset="0"/>
              </a:rPr>
              <a:t>However </a:t>
            </a:r>
            <a:r>
              <a:rPr lang="en-IE" sz="2400" dirty="0">
                <a:solidFill>
                  <a:schemeClr val="bg2">
                    <a:lumMod val="10000"/>
                  </a:schemeClr>
                </a:solidFill>
                <a:latin typeface="Times New Roman" pitchFamily="18" charset="0"/>
                <a:cs typeface="Times New Roman" pitchFamily="18" charset="0"/>
              </a:rPr>
              <a:t>while the hard rock is stronger than the soft rock it is slowly but surely eroded back and a </a:t>
            </a:r>
            <a:r>
              <a:rPr lang="en-IE" sz="2400" b="1" dirty="0">
                <a:solidFill>
                  <a:schemeClr val="bg2">
                    <a:lumMod val="10000"/>
                  </a:schemeClr>
                </a:solidFill>
                <a:latin typeface="Times New Roman" pitchFamily="18" charset="0"/>
                <a:cs typeface="Times New Roman" pitchFamily="18" charset="0"/>
              </a:rPr>
              <a:t>cycle of erosion </a:t>
            </a:r>
            <a:r>
              <a:rPr lang="en-IE" sz="2400" dirty="0">
                <a:solidFill>
                  <a:schemeClr val="bg2">
                    <a:lumMod val="10000"/>
                  </a:schemeClr>
                </a:solidFill>
                <a:latin typeface="Times New Roman" pitchFamily="18" charset="0"/>
                <a:cs typeface="Times New Roman" pitchFamily="18" charset="0"/>
              </a:rPr>
              <a:t>begins all over again.</a:t>
            </a:r>
          </a:p>
        </p:txBody>
      </p:sp>
    </p:spTree>
    <p:extLst>
      <p:ext uri="{BB962C8B-B14F-4D97-AF65-F5344CB8AC3E}">
        <p14:creationId xmlns:p14="http://schemas.microsoft.com/office/powerpoint/2010/main" val="1019010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0373" y="764704"/>
            <a:ext cx="37032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Examples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827584" y="1916832"/>
            <a:ext cx="7776864" cy="3108543"/>
          </a:xfrm>
          <a:prstGeom prst="rect">
            <a:avLst/>
          </a:prstGeom>
          <a:noFill/>
        </p:spPr>
        <p:txBody>
          <a:bodyPr wrap="square" rtlCol="0">
            <a:spAutoFit/>
          </a:bodyPr>
          <a:lstStyle/>
          <a:p>
            <a:r>
              <a:rPr lang="en-IE" sz="3200" dirty="0" smtClean="0"/>
              <a:t>1:	Silver strand, Wicklow</a:t>
            </a:r>
          </a:p>
          <a:p>
            <a:endParaRPr lang="en-IE" sz="3200" dirty="0"/>
          </a:p>
          <a:p>
            <a:r>
              <a:rPr lang="en-IE" sz="3200" dirty="0" smtClean="0"/>
              <a:t>2	Hook Head, Co. Wexford</a:t>
            </a:r>
          </a:p>
          <a:p>
            <a:endParaRPr lang="en-IE" sz="3200" dirty="0"/>
          </a:p>
          <a:p>
            <a:r>
              <a:rPr lang="en-IE" sz="3200" dirty="0" smtClean="0"/>
              <a:t>3	The Algarve, Portugal</a:t>
            </a:r>
          </a:p>
          <a:p>
            <a:endParaRPr lang="en-IE" dirty="0"/>
          </a:p>
          <a:p>
            <a:endParaRPr lang="en-IE" dirty="0"/>
          </a:p>
        </p:txBody>
      </p:sp>
    </p:spTree>
    <p:extLst>
      <p:ext uri="{BB962C8B-B14F-4D97-AF65-F5344CB8AC3E}">
        <p14:creationId xmlns:p14="http://schemas.microsoft.com/office/powerpoint/2010/main" val="1329567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620688"/>
            <a:ext cx="352211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Diagram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48880"/>
            <a:ext cx="451227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8880"/>
            <a:ext cx="417646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4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66800"/>
          </a:xfrm>
        </p:spPr>
        <p:txBody>
          <a:bodyPr>
            <a:normAutofit fontScale="90000"/>
          </a:bodyPr>
          <a:lstStyle/>
          <a:p>
            <a:r>
              <a:rPr lang="en-IE" sz="4400" dirty="0" smtClean="0"/>
              <a:t>Some terms you should know….</a:t>
            </a:r>
            <a:endParaRPr lang="en-IE" sz="4400" dirty="0"/>
          </a:p>
        </p:txBody>
      </p:sp>
      <p:sp>
        <p:nvSpPr>
          <p:cNvPr id="3" name="Content Placeholder 2"/>
          <p:cNvSpPr>
            <a:spLocks noGrp="1"/>
          </p:cNvSpPr>
          <p:nvPr>
            <p:ph idx="1"/>
          </p:nvPr>
        </p:nvSpPr>
        <p:spPr>
          <a:xfrm>
            <a:off x="179512" y="1700808"/>
            <a:ext cx="8712968" cy="3474720"/>
          </a:xfrm>
        </p:spPr>
        <p:txBody>
          <a:bodyPr>
            <a:noAutofit/>
          </a:bodyPr>
          <a:lstStyle/>
          <a:p>
            <a:r>
              <a:rPr lang="en-IE" sz="2400" b="1" dirty="0" smtClean="0"/>
              <a:t>Fetch</a:t>
            </a:r>
            <a:r>
              <a:rPr lang="en-IE" sz="2400" dirty="0" smtClean="0"/>
              <a:t>: the distance a wave travels before it reaches land.  (the bigger the fetch the bigger the wave).</a:t>
            </a:r>
          </a:p>
          <a:p>
            <a:endParaRPr lang="en-IE" sz="2400" dirty="0"/>
          </a:p>
          <a:p>
            <a:r>
              <a:rPr lang="en-IE" sz="2400" b="1" dirty="0" smtClean="0"/>
              <a:t>Coastline</a:t>
            </a:r>
            <a:r>
              <a:rPr lang="en-IE" sz="2400" dirty="0" smtClean="0"/>
              <a:t>: The meeting of land and sea</a:t>
            </a:r>
          </a:p>
          <a:p>
            <a:endParaRPr lang="en-IE" sz="2400" dirty="0"/>
          </a:p>
          <a:p>
            <a:r>
              <a:rPr lang="en-IE" sz="2400" b="1" dirty="0" smtClean="0"/>
              <a:t>Shoreline</a:t>
            </a:r>
            <a:r>
              <a:rPr lang="en-IE" sz="2400" dirty="0" smtClean="0"/>
              <a:t>: the area of coastline between high and low tide</a:t>
            </a:r>
            <a:endParaRPr lang="en-IE" sz="2400" dirty="0"/>
          </a:p>
        </p:txBody>
      </p:sp>
    </p:spTree>
    <p:extLst>
      <p:ext uri="{BB962C8B-B14F-4D97-AF65-F5344CB8AC3E}">
        <p14:creationId xmlns:p14="http://schemas.microsoft.com/office/powerpoint/2010/main" val="251861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4219" y="2967335"/>
            <a:ext cx="5155579"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Cave, arch, stack,</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stump and blowhole</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2115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162" y="116632"/>
            <a:ext cx="863569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Caves, arches, stacks, stumps and blowholes</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539562" y="764704"/>
            <a:ext cx="8064896" cy="3970318"/>
          </a:xfrm>
          <a:prstGeom prst="rect">
            <a:avLst/>
          </a:prstGeom>
        </p:spPr>
        <p:txBody>
          <a:bodyPr wrap="square">
            <a:spAutoFit/>
          </a:bodyPr>
          <a:lstStyle/>
          <a:p>
            <a:r>
              <a:rPr lang="en-US" dirty="0"/>
              <a:t>o	Caves: what are they?</a:t>
            </a:r>
          </a:p>
          <a:p>
            <a:r>
              <a:rPr lang="en-US" dirty="0"/>
              <a:t>o	Type of rock they are formed in</a:t>
            </a:r>
          </a:p>
          <a:p>
            <a:r>
              <a:rPr lang="en-US" dirty="0"/>
              <a:t>o	Why hard rock?</a:t>
            </a:r>
          </a:p>
          <a:p>
            <a:r>
              <a:rPr lang="en-US" dirty="0"/>
              <a:t>o	Hydraulic Action (P)</a:t>
            </a:r>
          </a:p>
          <a:p>
            <a:r>
              <a:rPr lang="en-US" dirty="0"/>
              <a:t>o	Compressed Air (P)</a:t>
            </a:r>
          </a:p>
          <a:p>
            <a:r>
              <a:rPr lang="en-US" dirty="0"/>
              <a:t>o	Weakness in the roof of the cave</a:t>
            </a:r>
          </a:p>
          <a:p>
            <a:r>
              <a:rPr lang="en-US" dirty="0"/>
              <a:t>o	Formation of a blowhole</a:t>
            </a:r>
          </a:p>
          <a:p>
            <a:r>
              <a:rPr lang="en-US" dirty="0"/>
              <a:t>o	Continued erosion on roof and back wall</a:t>
            </a:r>
          </a:p>
          <a:p>
            <a:r>
              <a:rPr lang="en-US" dirty="0"/>
              <a:t>o	Formation of an arch</a:t>
            </a:r>
          </a:p>
          <a:p>
            <a:r>
              <a:rPr lang="en-US" dirty="0"/>
              <a:t>o	Weathering and erosion of the roof of arch</a:t>
            </a:r>
          </a:p>
          <a:p>
            <a:r>
              <a:rPr lang="en-US" dirty="0"/>
              <a:t>o	Creation of a stack</a:t>
            </a:r>
          </a:p>
          <a:p>
            <a:r>
              <a:rPr lang="en-US" dirty="0"/>
              <a:t>o	Erosion of stack </a:t>
            </a:r>
          </a:p>
          <a:p>
            <a:r>
              <a:rPr lang="en-US" dirty="0"/>
              <a:t>o	Abrasion (P) of stack – why</a:t>
            </a:r>
          </a:p>
          <a:p>
            <a:r>
              <a:rPr lang="en-US" dirty="0"/>
              <a:t>o	Creation of a stump</a:t>
            </a:r>
          </a:p>
        </p:txBody>
      </p:sp>
    </p:spTree>
    <p:extLst>
      <p:ext uri="{BB962C8B-B14F-4D97-AF65-F5344CB8AC3E}">
        <p14:creationId xmlns:p14="http://schemas.microsoft.com/office/powerpoint/2010/main" val="2900362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260648"/>
            <a:ext cx="8568952" cy="5607689"/>
          </a:xfrm>
          <a:prstGeom prst="rect">
            <a:avLst/>
          </a:prstGeom>
        </p:spPr>
        <p:txBody>
          <a:bodyPr wrap="square">
            <a:spAutoFit/>
          </a:bodyPr>
          <a:lstStyle/>
          <a:p>
            <a:pPr>
              <a:lnSpc>
                <a:spcPct val="150000"/>
              </a:lnSpc>
            </a:pPr>
            <a:r>
              <a:rPr lang="en-US" sz="1600" b="1" dirty="0" smtClean="0">
                <a:solidFill>
                  <a:schemeClr val="accent2"/>
                </a:solidFill>
              </a:rPr>
              <a:t>F</a:t>
            </a:r>
            <a:r>
              <a:rPr lang="en-US" sz="1600" b="1" dirty="0" smtClean="0"/>
              <a:t>: </a:t>
            </a:r>
            <a:r>
              <a:rPr lang="en-US" sz="1600" dirty="0" smtClean="0"/>
              <a:t>Caves, arches, stacks, stumps and blowholes are features of marine erosion found along the coastline.</a:t>
            </a:r>
          </a:p>
          <a:p>
            <a:endParaRPr lang="en-US" sz="1600" dirty="0" smtClean="0"/>
          </a:p>
          <a:p>
            <a:pPr>
              <a:lnSpc>
                <a:spcPct val="150000"/>
              </a:lnSpc>
            </a:pPr>
            <a:r>
              <a:rPr lang="en-US" sz="1600" b="1" dirty="0" smtClean="0">
                <a:solidFill>
                  <a:schemeClr val="accent2"/>
                </a:solidFill>
              </a:rPr>
              <a:t>E</a:t>
            </a:r>
            <a:r>
              <a:rPr lang="en-US" sz="1600" b="1" dirty="0" smtClean="0"/>
              <a:t>: </a:t>
            </a:r>
            <a:r>
              <a:rPr lang="en-US" sz="1600" dirty="0" smtClean="0"/>
              <a:t>Caves </a:t>
            </a:r>
            <a:r>
              <a:rPr lang="en-US" sz="1600" dirty="0"/>
              <a:t>are open hollows usually found near the base of a headland on the cliff face.  They tend to form in areas of hard rock along the coastline.  Soft rock erodes too quickly for a cave to maintain its shape therefore they tend to form slowly in hard rock and can be deep and large.  Caves occur due to the main marine processes of erosion such as hydraulic action (the power and the force of the seas waves pounding the coastline) and Compressed air (where air is trapped between the cliff face and the wave and causes the air to expand.  This in turn causes the cracks to enlarge and the coastline to erode).  Over time the sea will continue to erode the back wall of the cave and in stormy times cracks in the roof of the cave will be further eroded by solution and compressed air.  This creates an area of weakness such as a tunnel or vent in the roof all the way to the surface of the headland.  If a vent opens from the roof of the cave to the top of a headland a blowhole is now formed. </a:t>
            </a:r>
            <a:endParaRPr lang="en-IE" sz="1600" dirty="0"/>
          </a:p>
        </p:txBody>
      </p:sp>
    </p:spTree>
    <p:extLst>
      <p:ext uri="{BB962C8B-B14F-4D97-AF65-F5344CB8AC3E}">
        <p14:creationId xmlns:p14="http://schemas.microsoft.com/office/powerpoint/2010/main" val="816936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36712"/>
            <a:ext cx="8784976" cy="4524315"/>
          </a:xfrm>
          <a:prstGeom prst="rect">
            <a:avLst/>
          </a:prstGeom>
        </p:spPr>
        <p:txBody>
          <a:bodyPr wrap="square">
            <a:spAutoFit/>
          </a:bodyPr>
          <a:lstStyle/>
          <a:p>
            <a:pPr>
              <a:lnSpc>
                <a:spcPct val="150000"/>
              </a:lnSpc>
            </a:pPr>
            <a:r>
              <a:rPr lang="en-US" sz="1600" dirty="0"/>
              <a:t>During times of high tide or storms water will force its way up the vent and spray out on the surface.  As this feature is formed the cave continues to erode backwards through the headland.  Sometimes one cave will erode the whole way through or sometimes two caves will meet from either side of the headland.  As this happens an arch is formed.  However, the roof of the arch (with the blowhole) is weakened and continuous erosion will cause the roof to collapse.  Once an arch collapse the headland appears smaller and the remaining outer wall is called a stack.  However there is an increase of broken rocks and debris in the area and the processes of abrasion (the scraping of the seas load against the coastline) will continue to erode the stack.  Over time it is eroded down to a stump.  This is an area of rock barely visible over the waves and dangerous for incoming boats.</a:t>
            </a:r>
          </a:p>
          <a:p>
            <a:pPr>
              <a:lnSpc>
                <a:spcPct val="150000"/>
              </a:lnSpc>
            </a:pPr>
            <a:r>
              <a:rPr lang="en-US" sz="1600" dirty="0"/>
              <a:t>The creation of these features are responsible for the coastline appearing to ‘retreat’ and appear smaller on maps/photographs.</a:t>
            </a:r>
          </a:p>
        </p:txBody>
      </p:sp>
    </p:spTree>
    <p:extLst>
      <p:ext uri="{BB962C8B-B14F-4D97-AF65-F5344CB8AC3E}">
        <p14:creationId xmlns:p14="http://schemas.microsoft.com/office/powerpoint/2010/main" val="344740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566283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847734"/>
            <a:ext cx="5304457" cy="289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323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3886" y="2967335"/>
            <a:ext cx="37962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Transport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73403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0220" y="2967335"/>
            <a:ext cx="600356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Longshore</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Drift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08365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836712"/>
            <a:ext cx="8136904" cy="5016758"/>
          </a:xfrm>
          <a:prstGeom prst="rect">
            <a:avLst/>
          </a:prstGeom>
          <a:noFill/>
        </p:spPr>
        <p:txBody>
          <a:bodyPr wrap="square" rtlCol="0">
            <a:spAutoFit/>
          </a:bodyPr>
          <a:lstStyle/>
          <a:p>
            <a:r>
              <a:rPr lang="en-IE" sz="3200" b="1" dirty="0" err="1" smtClean="0">
                <a:solidFill>
                  <a:srgbClr val="FF0000"/>
                </a:solidFill>
              </a:rPr>
              <a:t>Longshore</a:t>
            </a:r>
            <a:r>
              <a:rPr lang="en-IE" sz="3200" b="1" dirty="0" smtClean="0">
                <a:solidFill>
                  <a:srgbClr val="FF0000"/>
                </a:solidFill>
              </a:rPr>
              <a:t> Drift</a:t>
            </a:r>
            <a:r>
              <a:rPr lang="en-IE" sz="3200" dirty="0" smtClean="0"/>
              <a:t> is the movement of the seas load along the coastline in a </a:t>
            </a:r>
            <a:r>
              <a:rPr lang="en-IE" sz="3200" dirty="0" err="1" smtClean="0"/>
              <a:t>zig</a:t>
            </a:r>
            <a:r>
              <a:rPr lang="en-IE" sz="3200" dirty="0" smtClean="0"/>
              <a:t> </a:t>
            </a:r>
            <a:r>
              <a:rPr lang="en-IE" sz="3200" dirty="0" err="1" smtClean="0"/>
              <a:t>zag</a:t>
            </a:r>
            <a:r>
              <a:rPr lang="en-IE" sz="3200" dirty="0" smtClean="0"/>
              <a:t> manner.</a:t>
            </a:r>
          </a:p>
          <a:p>
            <a:endParaRPr lang="en-IE" sz="3200" dirty="0"/>
          </a:p>
          <a:p>
            <a:r>
              <a:rPr lang="en-IE" sz="3200" dirty="0" smtClean="0"/>
              <a:t>This happens because the waves approach the coastline at a right angle but flow back down the coastline in a perpendicular direction.  By this change of movement the material is carried from one site on the coast to another.</a:t>
            </a:r>
            <a:endParaRPr lang="en-IE" sz="3200" dirty="0"/>
          </a:p>
        </p:txBody>
      </p:sp>
    </p:spTree>
    <p:extLst>
      <p:ext uri="{BB962C8B-B14F-4D97-AF65-F5344CB8AC3E}">
        <p14:creationId xmlns:p14="http://schemas.microsoft.com/office/powerpoint/2010/main" val="1589589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08720"/>
            <a:ext cx="8357394" cy="5472608"/>
          </a:xfrm>
          <a:prstGeom prst="rect">
            <a:avLst/>
          </a:prstGeom>
        </p:spPr>
      </p:pic>
    </p:spTree>
    <p:extLst>
      <p:ext uri="{BB962C8B-B14F-4D97-AF65-F5344CB8AC3E}">
        <p14:creationId xmlns:p14="http://schemas.microsoft.com/office/powerpoint/2010/main" val="122800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2229" y="2967335"/>
            <a:ext cx="7279557"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rPr>
              <a:t>Features of deposition</a:t>
            </a:r>
            <a:endParaRPr lang="en-US" sz="4000" b="1" cap="all" spc="0"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953995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95288" y="2420888"/>
            <a:ext cx="8353425" cy="3455988"/>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3075"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2" name="Rectangle 3"/>
          <p:cNvSpPr>
            <a:spLocks noGrp="1"/>
          </p:cNvSpPr>
          <p:nvPr>
            <p:ph idx="1"/>
          </p:nvPr>
        </p:nvSpPr>
        <p:spPr>
          <a:xfrm>
            <a:off x="539552" y="2435721"/>
            <a:ext cx="8001000" cy="3457575"/>
          </a:xfrm>
        </p:spPr>
        <p:txBody>
          <a:bodyPr/>
          <a:lstStyle/>
          <a:p>
            <a:pPr>
              <a:buFont typeface="Arial" pitchFamily="34" charset="0"/>
              <a:buNone/>
              <a:defRPr/>
            </a:pPr>
            <a:r>
              <a:rPr lang="en-US" sz="1900" i="1" dirty="0" smtClean="0">
                <a:solidFill>
                  <a:schemeClr val="tx1">
                    <a:lumMod val="65000"/>
                    <a:lumOff val="35000"/>
                  </a:schemeClr>
                </a:solidFill>
                <a:latin typeface="Trebuchet MS" pitchFamily="34" charset="0"/>
              </a:rPr>
              <a:t>    </a:t>
            </a:r>
            <a:r>
              <a:rPr lang="en-US" sz="2000" i="1" dirty="0" smtClean="0">
                <a:solidFill>
                  <a:schemeClr val="bg1"/>
                </a:solidFill>
                <a:latin typeface="Trebuchet MS" pitchFamily="34" charset="0"/>
              </a:rPr>
              <a:t>Waves</a:t>
            </a:r>
          </a:p>
          <a:p>
            <a:pPr lvl="1">
              <a:buClr>
                <a:schemeClr val="bg1"/>
              </a:buClr>
              <a:buFont typeface="Wingdings" pitchFamily="2" charset="2"/>
              <a:buChar char="§"/>
              <a:defRPr/>
            </a:pPr>
            <a:r>
              <a:rPr lang="en-US" sz="2000" dirty="0" smtClean="0">
                <a:solidFill>
                  <a:schemeClr val="bg1"/>
                </a:solidFill>
                <a:latin typeface="+mj-lt"/>
              </a:rPr>
              <a:t>Responsible for erosion, transportation and deposition of material along coastlines</a:t>
            </a:r>
          </a:p>
          <a:p>
            <a:pPr marL="393192" lvl="1" indent="0">
              <a:buClr>
                <a:schemeClr val="bg1"/>
              </a:buClr>
              <a:buNone/>
              <a:defRPr/>
            </a:pPr>
            <a:endParaRPr lang="en-US" sz="2000" dirty="0" smtClean="0">
              <a:solidFill>
                <a:schemeClr val="bg1"/>
              </a:solidFill>
              <a:latin typeface="+mj-lt"/>
            </a:endParaRPr>
          </a:p>
          <a:p>
            <a:pPr lvl="1">
              <a:buClr>
                <a:schemeClr val="bg1"/>
              </a:buClr>
              <a:buFont typeface="Wingdings" pitchFamily="2" charset="2"/>
              <a:buChar char="§"/>
              <a:defRPr/>
            </a:pPr>
            <a:r>
              <a:rPr lang="en-US" sz="2000" dirty="0" smtClean="0">
                <a:solidFill>
                  <a:schemeClr val="bg1"/>
                </a:solidFill>
                <a:latin typeface="+mj-lt"/>
              </a:rPr>
              <a:t>Generated by wind passing over the surface of the sea</a:t>
            </a:r>
          </a:p>
          <a:p>
            <a:pPr marL="393192" lvl="1" indent="0">
              <a:buClr>
                <a:schemeClr val="bg1"/>
              </a:buClr>
              <a:buNone/>
              <a:defRPr/>
            </a:pPr>
            <a:endParaRPr lang="en-US" sz="2000" dirty="0" smtClean="0">
              <a:solidFill>
                <a:schemeClr val="bg1"/>
              </a:solidFill>
              <a:latin typeface="+mj-lt"/>
            </a:endParaRPr>
          </a:p>
          <a:p>
            <a:pPr lvl="1">
              <a:buClr>
                <a:schemeClr val="bg1"/>
              </a:buClr>
              <a:buFont typeface="Wingdings" pitchFamily="2" charset="2"/>
              <a:buChar char="§"/>
              <a:defRPr/>
            </a:pPr>
            <a:r>
              <a:rPr lang="en-US" sz="2000" dirty="0" smtClean="0">
                <a:solidFill>
                  <a:schemeClr val="bg1"/>
                </a:solidFill>
                <a:latin typeface="+mj-lt"/>
              </a:rPr>
              <a:t>Fetch is the open area of the sea that a wave travels over</a:t>
            </a:r>
          </a:p>
          <a:p>
            <a:pPr marL="393192" lvl="1" indent="0">
              <a:buClr>
                <a:schemeClr val="bg1"/>
              </a:buClr>
              <a:buNone/>
              <a:defRPr/>
            </a:pPr>
            <a:endParaRPr lang="en-US" sz="2000" dirty="0" smtClean="0">
              <a:solidFill>
                <a:schemeClr val="bg1"/>
              </a:solidFill>
              <a:latin typeface="+mj-lt"/>
            </a:endParaRPr>
          </a:p>
          <a:p>
            <a:pPr lvl="1">
              <a:buClr>
                <a:schemeClr val="bg1"/>
              </a:buClr>
              <a:buFont typeface="Wingdings" pitchFamily="2" charset="2"/>
              <a:buChar char="§"/>
              <a:defRPr/>
            </a:pPr>
            <a:r>
              <a:rPr lang="en-US" sz="2000" dirty="0" smtClean="0">
                <a:solidFill>
                  <a:schemeClr val="bg1"/>
                </a:solidFill>
                <a:latin typeface="+mj-lt"/>
              </a:rPr>
              <a:t>The longer the fetch, the stronger the wind speed, the stronger and greater the waves generated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anim calcmode="lin" valueType="num">
                                      <p:cBhvr>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anim calcmode="lin" valueType="num">
                                      <p:cBhvr>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anim calcmode="lin" valueType="num">
                                      <p:cBhvr>
                                        <p:cTn id="3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052736"/>
            <a:ext cx="7920880" cy="3416320"/>
          </a:xfrm>
          <a:prstGeom prst="rect">
            <a:avLst/>
          </a:prstGeom>
          <a:noFill/>
        </p:spPr>
        <p:txBody>
          <a:bodyPr wrap="square" rtlCol="0">
            <a:spAutoFit/>
          </a:bodyPr>
          <a:lstStyle/>
          <a:p>
            <a:r>
              <a:rPr lang="en-IE" sz="3600" dirty="0" smtClean="0"/>
              <a:t>The main features of deposition are:</a:t>
            </a:r>
          </a:p>
          <a:p>
            <a:endParaRPr lang="en-IE" sz="3600" dirty="0"/>
          </a:p>
          <a:p>
            <a:pPr marL="285750" indent="-285750">
              <a:buFont typeface="Arial" pitchFamily="34" charset="0"/>
              <a:buChar char="•"/>
            </a:pPr>
            <a:r>
              <a:rPr lang="en-IE" sz="3600" dirty="0" smtClean="0"/>
              <a:t>Beaches</a:t>
            </a:r>
          </a:p>
          <a:p>
            <a:pPr marL="285750" indent="-285750">
              <a:buFont typeface="Arial" pitchFamily="34" charset="0"/>
              <a:buChar char="•"/>
            </a:pPr>
            <a:r>
              <a:rPr lang="en-IE" sz="3600" dirty="0" smtClean="0"/>
              <a:t>Bars</a:t>
            </a:r>
          </a:p>
          <a:p>
            <a:pPr marL="285750" indent="-285750">
              <a:buFont typeface="Arial" pitchFamily="34" charset="0"/>
              <a:buChar char="•"/>
            </a:pPr>
            <a:r>
              <a:rPr lang="en-IE" sz="3600" dirty="0" smtClean="0"/>
              <a:t>Spits</a:t>
            </a:r>
          </a:p>
          <a:p>
            <a:pPr marL="285750" indent="-285750">
              <a:buFont typeface="Arial" pitchFamily="34" charset="0"/>
              <a:buChar char="•"/>
            </a:pPr>
            <a:r>
              <a:rPr lang="en-IE" sz="3600" dirty="0" err="1" smtClean="0"/>
              <a:t>Tombolos</a:t>
            </a:r>
            <a:endParaRPr lang="en-IE" sz="3600" dirty="0"/>
          </a:p>
        </p:txBody>
      </p:sp>
    </p:spTree>
    <p:extLst>
      <p:ext uri="{BB962C8B-B14F-4D97-AF65-F5344CB8AC3E}">
        <p14:creationId xmlns:p14="http://schemas.microsoft.com/office/powerpoint/2010/main" val="390531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052736"/>
            <a:ext cx="7920880" cy="3416320"/>
          </a:xfrm>
          <a:prstGeom prst="rect">
            <a:avLst/>
          </a:prstGeom>
          <a:noFill/>
        </p:spPr>
        <p:txBody>
          <a:bodyPr wrap="square" rtlCol="0">
            <a:spAutoFit/>
          </a:bodyPr>
          <a:lstStyle/>
          <a:p>
            <a:r>
              <a:rPr lang="en-IE" sz="3600" dirty="0" smtClean="0"/>
              <a:t>The main features of deposition are:</a:t>
            </a:r>
          </a:p>
          <a:p>
            <a:endParaRPr lang="en-IE" sz="3600" dirty="0"/>
          </a:p>
          <a:p>
            <a:pPr marL="285750" indent="-285750">
              <a:buFont typeface="Arial" pitchFamily="34" charset="0"/>
              <a:buChar char="•"/>
            </a:pPr>
            <a:r>
              <a:rPr lang="en-IE" sz="3600" b="1" dirty="0" smtClean="0">
                <a:solidFill>
                  <a:srgbClr val="FF0000"/>
                </a:solidFill>
                <a:effectLst>
                  <a:outerShdw blurRad="38100" dist="38100" dir="2700000" algn="tl">
                    <a:srgbClr val="000000">
                      <a:alpha val="43137"/>
                    </a:srgbClr>
                  </a:outerShdw>
                </a:effectLst>
              </a:rPr>
              <a:t>Beaches</a:t>
            </a:r>
          </a:p>
          <a:p>
            <a:pPr marL="285750" indent="-285750">
              <a:buFont typeface="Arial" pitchFamily="34" charset="0"/>
              <a:buChar char="•"/>
            </a:pPr>
            <a:r>
              <a:rPr lang="en-IE" sz="3600" dirty="0" smtClean="0"/>
              <a:t>Bars</a:t>
            </a:r>
          </a:p>
          <a:p>
            <a:pPr marL="285750" indent="-285750">
              <a:buFont typeface="Arial" pitchFamily="34" charset="0"/>
              <a:buChar char="•"/>
            </a:pPr>
            <a:r>
              <a:rPr lang="en-IE" sz="3600" dirty="0" smtClean="0"/>
              <a:t>Spits</a:t>
            </a:r>
          </a:p>
          <a:p>
            <a:pPr marL="285750" indent="-285750">
              <a:buFont typeface="Arial" pitchFamily="34" charset="0"/>
              <a:buChar char="•"/>
            </a:pPr>
            <a:r>
              <a:rPr lang="en-IE" sz="3600" dirty="0" err="1" smtClean="0"/>
              <a:t>Tombolos</a:t>
            </a:r>
            <a:endParaRPr lang="en-IE"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516" y="2276872"/>
            <a:ext cx="5425428" cy="366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260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33450"/>
            <a:ext cx="7632848" cy="535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2946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74694"/>
            <a:ext cx="7704856" cy="57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68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38" y="764704"/>
            <a:ext cx="842767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7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51035"/>
            <a:ext cx="7861484" cy="551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47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54"/>
          <a:stretch/>
        </p:blipFill>
        <p:spPr bwMode="auto">
          <a:xfrm>
            <a:off x="395536" y="908720"/>
            <a:ext cx="8352928"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9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91680" y="476672"/>
            <a:ext cx="7272808" cy="707886"/>
          </a:xfrm>
          <a:prstGeom prst="rect">
            <a:avLst/>
          </a:prstGeom>
          <a:noFill/>
        </p:spPr>
        <p:txBody>
          <a:bodyPr wrap="square" rtlCol="0">
            <a:spAutoFit/>
          </a:bodyPr>
          <a:lstStyle/>
          <a:p>
            <a:pPr algn="r"/>
            <a:r>
              <a:rPr lang="en-IE" dirty="0" smtClean="0">
                <a:solidFill>
                  <a:schemeClr val="bg1"/>
                </a:solidFill>
              </a:rPr>
              <a:t>What, where, waves, material, areas, shapes/</a:t>
            </a:r>
            <a:r>
              <a:rPr lang="en-IE" dirty="0" err="1" smtClean="0">
                <a:solidFill>
                  <a:schemeClr val="bg1"/>
                </a:solidFill>
              </a:rPr>
              <a:t>features,examples</a:t>
            </a:r>
            <a:r>
              <a:rPr lang="en-IE" dirty="0">
                <a:solidFill>
                  <a:schemeClr val="bg1"/>
                </a:solidFill>
              </a:rPr>
              <a:t> </a:t>
            </a:r>
            <a:r>
              <a:rPr lang="en-IE" dirty="0" smtClean="0">
                <a:solidFill>
                  <a:schemeClr val="bg1"/>
                </a:solidFill>
              </a:rPr>
              <a:t>and diagram</a:t>
            </a:r>
            <a:endParaRPr lang="en-IE" dirty="0">
              <a:solidFill>
                <a:schemeClr val="bg1"/>
              </a:solidFill>
            </a:endParaRPr>
          </a:p>
        </p:txBody>
      </p:sp>
    </p:spTree>
    <p:extLst>
      <p:ext uri="{BB962C8B-B14F-4D97-AF65-F5344CB8AC3E}">
        <p14:creationId xmlns:p14="http://schemas.microsoft.com/office/powerpoint/2010/main" val="309616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28700"/>
            <a:ext cx="7344816" cy="55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211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74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288" y="765175"/>
            <a:ext cx="7705725" cy="2519363"/>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4099" name="Rectangle 3"/>
          <p:cNvSpPr>
            <a:spLocks noGrp="1"/>
          </p:cNvSpPr>
          <p:nvPr>
            <p:ph idx="1"/>
          </p:nvPr>
        </p:nvSpPr>
        <p:spPr>
          <a:xfrm>
            <a:off x="458788" y="836613"/>
            <a:ext cx="6200775" cy="2305050"/>
          </a:xfrm>
        </p:spPr>
        <p:txBody>
          <a:bodyPr/>
          <a:lstStyle/>
          <a:p>
            <a:pPr marL="457200" indent="-457200">
              <a:buFont typeface="Arial" pitchFamily="34" charset="0"/>
              <a:buNone/>
              <a:defRPr/>
            </a:pPr>
            <a:r>
              <a:rPr lang="en-US" sz="1900" i="1" dirty="0" smtClean="0">
                <a:solidFill>
                  <a:schemeClr val="bg1"/>
                </a:solidFill>
                <a:latin typeface="Trebuchet MS" pitchFamily="34" charset="0"/>
              </a:rPr>
              <a:t>Factors affecting the rate of coastal erosion </a:t>
            </a:r>
          </a:p>
          <a:p>
            <a:pPr marL="876300" lvl="1" indent="-419100">
              <a:buFont typeface="Times" pitchFamily="-64" charset="0"/>
              <a:buNone/>
              <a:defRPr/>
            </a:pPr>
            <a:endParaRPr lang="en-US" sz="1900" dirty="0" smtClean="0">
              <a:solidFill>
                <a:schemeClr val="bg1"/>
              </a:solidFill>
              <a:latin typeface="+mj-lt"/>
            </a:endParaRPr>
          </a:p>
          <a:p>
            <a:pPr marL="876300" lvl="1" indent="-419100">
              <a:buFont typeface="Times" pitchFamily="-64" charset="0"/>
              <a:buNone/>
              <a:defRPr/>
            </a:pPr>
            <a:r>
              <a:rPr lang="en-US" sz="1900" dirty="0" smtClean="0">
                <a:solidFill>
                  <a:schemeClr val="bg1"/>
                </a:solidFill>
                <a:latin typeface="+mj-lt"/>
              </a:rPr>
              <a:t>Where the breaking of a wave occurs</a:t>
            </a:r>
          </a:p>
          <a:p>
            <a:pPr marL="1295400" lvl="2" indent="-381000">
              <a:buClr>
                <a:schemeClr val="bg1"/>
              </a:buClr>
              <a:buFont typeface="Arial" pitchFamily="34" charset="0"/>
              <a:buAutoNum type="arabicPeriod"/>
              <a:defRPr/>
            </a:pPr>
            <a:r>
              <a:rPr lang="en-US" sz="1900" dirty="0" smtClean="0">
                <a:solidFill>
                  <a:schemeClr val="bg1"/>
                </a:solidFill>
                <a:latin typeface="+mj-lt"/>
              </a:rPr>
              <a:t>Steepness of the wave</a:t>
            </a:r>
          </a:p>
          <a:p>
            <a:pPr marL="1295400" lvl="2" indent="-381000">
              <a:buClr>
                <a:schemeClr val="bg1"/>
              </a:buClr>
              <a:buFont typeface="Arial" pitchFamily="34" charset="0"/>
              <a:buAutoNum type="arabicPeriod"/>
              <a:defRPr/>
            </a:pPr>
            <a:r>
              <a:rPr lang="en-US" sz="1900" dirty="0" smtClean="0">
                <a:solidFill>
                  <a:schemeClr val="bg1"/>
                </a:solidFill>
                <a:latin typeface="+mj-lt"/>
              </a:rPr>
              <a:t>Rock resistance</a:t>
            </a:r>
          </a:p>
        </p:txBody>
      </p:sp>
      <p:sp>
        <p:nvSpPr>
          <p:cNvPr id="4100"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3590925"/>
            <a:ext cx="5961062" cy="24304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500"/>
                                        <p:tgtEl>
                                          <p:spTgt spid="409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4099">
                                            <p:txEl>
                                              <p:pRg st="2" end="2"/>
                                            </p:txEl>
                                          </p:spTgt>
                                        </p:tgtEl>
                                        <p:attrNameLst>
                                          <p:attrName>style.visibility</p:attrName>
                                        </p:attrNameLst>
                                      </p:cBhvr>
                                      <p:to>
                                        <p:strVal val="visible"/>
                                      </p:to>
                                    </p:set>
                                    <p:animEffect transition="in" filter="fade">
                                      <p:cBhvr>
                                        <p:cTn id="20" dur="500"/>
                                        <p:tgtEl>
                                          <p:spTgt spid="4099">
                                            <p:txEl>
                                              <p:pRg st="2" end="2"/>
                                            </p:txEl>
                                          </p:spTgt>
                                        </p:tgtEl>
                                      </p:cBhvr>
                                    </p:animEffect>
                                    <p:anim calcmode="lin" valueType="num">
                                      <p:cBhvr>
                                        <p:cTn id="21"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0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Effect transition="in" filter="fade">
                                      <p:cBhvr>
                                        <p:cTn id="27" dur="500"/>
                                        <p:tgtEl>
                                          <p:spTgt spid="4099">
                                            <p:txEl>
                                              <p:pRg st="3" end="3"/>
                                            </p:txEl>
                                          </p:spTgt>
                                        </p:tgtEl>
                                      </p:cBhvr>
                                    </p:animEffect>
                                    <p:anim calcmode="lin" valueType="num">
                                      <p:cBhvr>
                                        <p:cTn id="28"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4099">
                                            <p:txEl>
                                              <p:pRg st="4" end="4"/>
                                            </p:txEl>
                                          </p:spTgt>
                                        </p:tgtEl>
                                        <p:attrNameLst>
                                          <p:attrName>style.visibility</p:attrName>
                                        </p:attrNameLst>
                                      </p:cBhvr>
                                      <p:to>
                                        <p:strVal val="visible"/>
                                      </p:to>
                                    </p:set>
                                    <p:animEffect transition="in" filter="fade">
                                      <p:cBhvr>
                                        <p:cTn id="34" dur="500"/>
                                        <p:tgtEl>
                                          <p:spTgt spid="4099">
                                            <p:txEl>
                                              <p:pRg st="4" end="4"/>
                                            </p:txEl>
                                          </p:spTgt>
                                        </p:tgtEl>
                                      </p:cBhvr>
                                    </p:animEffect>
                                    <p:anim calcmode="lin" valueType="num">
                                      <p:cBhvr>
                                        <p:cTn id="35"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0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00" y="-9462"/>
            <a:ext cx="3139000" cy="769441"/>
          </a:xfrm>
          <a:prstGeom prst="rect">
            <a:avLst/>
          </a:prstGeom>
          <a:noFill/>
        </p:spPr>
        <p:txBody>
          <a:bodyPr wrap="non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Beaches</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p:nvPr/>
        </p:nvSpPr>
        <p:spPr>
          <a:xfrm>
            <a:off x="9826" y="620688"/>
            <a:ext cx="9134173" cy="5780044"/>
          </a:xfrm>
          <a:prstGeom prst="rect">
            <a:avLst/>
          </a:prstGeom>
        </p:spPr>
        <p:txBody>
          <a:bodyPr wrap="square">
            <a:spAutoFit/>
          </a:bodyPr>
          <a:lstStyle/>
          <a:p>
            <a:r>
              <a:rPr lang="en-IE" sz="2200" dirty="0">
                <a:solidFill>
                  <a:schemeClr val="bg2">
                    <a:lumMod val="10000"/>
                  </a:schemeClr>
                </a:solidFill>
                <a:latin typeface="Times New Roman" pitchFamily="18" charset="0"/>
                <a:ea typeface="Arial Unicode MS" pitchFamily="34" charset="-128"/>
                <a:cs typeface="Times New Roman" pitchFamily="18" charset="0"/>
              </a:rPr>
              <a:t>Beaches are features of deposition found in coastal areas between high and low tide.  </a:t>
            </a:r>
            <a:endParaRPr lang="en-IE" sz="2200" dirty="0" smtClean="0">
              <a:solidFill>
                <a:schemeClr val="bg2">
                  <a:lumMod val="10000"/>
                </a:schemeClr>
              </a:solidFill>
              <a:latin typeface="Times New Roman" pitchFamily="18" charset="0"/>
              <a:ea typeface="Arial Unicode MS" pitchFamily="34" charset="-128"/>
              <a:cs typeface="Times New Roman" pitchFamily="18" charset="0"/>
            </a:endParaRPr>
          </a:p>
          <a:p>
            <a:r>
              <a:rPr lang="en-IE" sz="2200" dirty="0" smtClean="0">
                <a:solidFill>
                  <a:schemeClr val="bg2">
                    <a:lumMod val="10000"/>
                  </a:schemeClr>
                </a:solidFill>
                <a:latin typeface="Times New Roman" pitchFamily="18" charset="0"/>
                <a:ea typeface="Arial Unicode MS" pitchFamily="34" charset="-128"/>
                <a:cs typeface="Times New Roman" pitchFamily="18" charset="0"/>
              </a:rPr>
              <a:t>They </a:t>
            </a:r>
            <a:r>
              <a:rPr lang="en-IE" sz="2200" dirty="0">
                <a:solidFill>
                  <a:schemeClr val="bg2">
                    <a:lumMod val="10000"/>
                  </a:schemeClr>
                </a:solidFill>
                <a:latin typeface="Times New Roman" pitchFamily="18" charset="0"/>
                <a:ea typeface="Arial Unicode MS" pitchFamily="34" charset="-128"/>
                <a:cs typeface="Times New Roman" pitchFamily="18" charset="0"/>
              </a:rPr>
              <a:t>are generally found in areas where there is an inlet or sheltered area, between headlands or a change in the coastline which causes sediment to be trapped and build up.  If a beach is found in a bay it is called a </a:t>
            </a:r>
            <a:r>
              <a:rPr lang="en-IE" sz="2200" b="1" i="1" dirty="0">
                <a:solidFill>
                  <a:schemeClr val="bg2">
                    <a:lumMod val="10000"/>
                  </a:schemeClr>
                </a:solidFill>
                <a:latin typeface="Times New Roman" pitchFamily="18" charset="0"/>
                <a:ea typeface="Arial Unicode MS" pitchFamily="34" charset="-128"/>
                <a:cs typeface="Times New Roman" pitchFamily="18" charset="0"/>
              </a:rPr>
              <a:t>bay head beach.</a:t>
            </a:r>
          </a:p>
          <a:p>
            <a:r>
              <a:rPr lang="en-IE" sz="2200" dirty="0">
                <a:solidFill>
                  <a:schemeClr val="bg2">
                    <a:lumMod val="10000"/>
                  </a:schemeClr>
                </a:solidFill>
                <a:latin typeface="Times New Roman" pitchFamily="18" charset="0"/>
                <a:ea typeface="Arial Unicode MS" pitchFamily="34" charset="-128"/>
                <a:cs typeface="Times New Roman" pitchFamily="18" charset="0"/>
              </a:rPr>
              <a:t>Beaches are areas of sand, shingle and larger stones.  They are created by a number of factors:</a:t>
            </a:r>
          </a:p>
          <a:p>
            <a:r>
              <a:rPr lang="en-IE" sz="2200" b="1" dirty="0" smtClean="0">
                <a:solidFill>
                  <a:schemeClr val="bg2">
                    <a:lumMod val="10000"/>
                  </a:schemeClr>
                </a:solidFill>
                <a:latin typeface="Times New Roman" pitchFamily="18" charset="0"/>
                <a:ea typeface="Arial Unicode MS" pitchFamily="34" charset="-128"/>
                <a:cs typeface="Times New Roman" pitchFamily="18" charset="0"/>
              </a:rPr>
              <a:t>Constructive waves</a:t>
            </a:r>
            <a:r>
              <a:rPr lang="en-IE" sz="2200" dirty="0" smtClean="0">
                <a:solidFill>
                  <a:schemeClr val="bg2">
                    <a:lumMod val="10000"/>
                  </a:schemeClr>
                </a:solidFill>
                <a:latin typeface="Times New Roman" pitchFamily="18" charset="0"/>
                <a:ea typeface="Arial Unicode MS" pitchFamily="34" charset="-128"/>
                <a:cs typeface="Times New Roman" pitchFamily="18" charset="0"/>
              </a:rPr>
              <a:t> are </a:t>
            </a:r>
            <a:r>
              <a:rPr lang="en-IE" sz="2200" dirty="0">
                <a:solidFill>
                  <a:schemeClr val="bg2">
                    <a:lumMod val="10000"/>
                  </a:schemeClr>
                </a:solidFill>
                <a:latin typeface="Times New Roman" pitchFamily="18" charset="0"/>
                <a:ea typeface="Arial Unicode MS" pitchFamily="34" charset="-128"/>
                <a:cs typeface="Times New Roman" pitchFamily="18" charset="0"/>
              </a:rPr>
              <a:t>waves that create coastal features.  The swash is more powerful than the backwash and material is pushed up the coastline.  As the wave flows back down the coastline much of the water </a:t>
            </a:r>
            <a:r>
              <a:rPr lang="en-IE" sz="2200" b="1" i="1" dirty="0">
                <a:solidFill>
                  <a:schemeClr val="bg2">
                    <a:lumMod val="10000"/>
                  </a:schemeClr>
                </a:solidFill>
                <a:latin typeface="Times New Roman" pitchFamily="18" charset="0"/>
                <a:ea typeface="Arial Unicode MS" pitchFamily="34" charset="-128"/>
                <a:cs typeface="Times New Roman" pitchFamily="18" charset="0"/>
              </a:rPr>
              <a:t>percolates </a:t>
            </a:r>
            <a:r>
              <a:rPr lang="en-IE" sz="2200" dirty="0">
                <a:solidFill>
                  <a:schemeClr val="bg2">
                    <a:lumMod val="10000"/>
                  </a:schemeClr>
                </a:solidFill>
                <a:latin typeface="Times New Roman" pitchFamily="18" charset="0"/>
                <a:ea typeface="Arial Unicode MS" pitchFamily="34" charset="-128"/>
                <a:cs typeface="Times New Roman" pitchFamily="18" charset="0"/>
              </a:rPr>
              <a:t>down through the sand and the backwash does not have enough </a:t>
            </a:r>
            <a:r>
              <a:rPr lang="en-IE" sz="2200" b="1" i="1" dirty="0">
                <a:solidFill>
                  <a:schemeClr val="bg2">
                    <a:lumMod val="10000"/>
                  </a:schemeClr>
                </a:solidFill>
                <a:latin typeface="Times New Roman" pitchFamily="18" charset="0"/>
                <a:ea typeface="Arial Unicode MS" pitchFamily="34" charset="-128"/>
                <a:cs typeface="Times New Roman" pitchFamily="18" charset="0"/>
              </a:rPr>
              <a:t>energy</a:t>
            </a:r>
            <a:r>
              <a:rPr lang="en-IE" sz="2200" dirty="0">
                <a:solidFill>
                  <a:schemeClr val="bg2">
                    <a:lumMod val="10000"/>
                  </a:schemeClr>
                </a:solidFill>
                <a:latin typeface="Times New Roman" pitchFamily="18" charset="0"/>
                <a:ea typeface="Arial Unicode MS" pitchFamily="34" charset="-128"/>
                <a:cs typeface="Times New Roman" pitchFamily="18" charset="0"/>
              </a:rPr>
              <a:t> to remove much material.</a:t>
            </a:r>
          </a:p>
          <a:p>
            <a:r>
              <a:rPr lang="en-IE" sz="2200" b="1" dirty="0" err="1">
                <a:solidFill>
                  <a:schemeClr val="bg2">
                    <a:lumMod val="10000"/>
                  </a:schemeClr>
                </a:solidFill>
                <a:latin typeface="Times New Roman" pitchFamily="18" charset="0"/>
                <a:ea typeface="Arial Unicode MS" pitchFamily="34" charset="-128"/>
                <a:cs typeface="Times New Roman" pitchFamily="18" charset="0"/>
              </a:rPr>
              <a:t>Longshore</a:t>
            </a:r>
            <a:r>
              <a:rPr lang="en-IE" sz="2200" b="1" dirty="0">
                <a:solidFill>
                  <a:schemeClr val="bg2">
                    <a:lumMod val="10000"/>
                  </a:schemeClr>
                </a:solidFill>
                <a:latin typeface="Times New Roman" pitchFamily="18" charset="0"/>
                <a:ea typeface="Arial Unicode MS" pitchFamily="34" charset="-128"/>
                <a:cs typeface="Times New Roman" pitchFamily="18" charset="0"/>
              </a:rPr>
              <a:t> drift </a:t>
            </a:r>
            <a:r>
              <a:rPr lang="en-IE" sz="2200" dirty="0">
                <a:solidFill>
                  <a:schemeClr val="bg2">
                    <a:lumMod val="10000"/>
                  </a:schemeClr>
                </a:solidFill>
                <a:latin typeface="Times New Roman" pitchFamily="18" charset="0"/>
                <a:ea typeface="Arial Unicode MS" pitchFamily="34" charset="-128"/>
                <a:cs typeface="Times New Roman" pitchFamily="18" charset="0"/>
              </a:rPr>
              <a:t>is the movement of material along the coastline in </a:t>
            </a:r>
            <a:r>
              <a:rPr lang="en-IE" sz="2200" b="1" i="1" dirty="0">
                <a:solidFill>
                  <a:schemeClr val="bg2">
                    <a:lumMod val="10000"/>
                  </a:schemeClr>
                </a:solidFill>
                <a:latin typeface="Times New Roman" pitchFamily="18" charset="0"/>
                <a:ea typeface="Arial Unicode MS" pitchFamily="34" charset="-128"/>
                <a:cs typeface="Times New Roman" pitchFamily="18" charset="0"/>
              </a:rPr>
              <a:t>a </a:t>
            </a:r>
            <a:r>
              <a:rPr lang="en-IE" sz="2200" b="1" i="1" dirty="0" err="1">
                <a:solidFill>
                  <a:schemeClr val="bg2">
                    <a:lumMod val="10000"/>
                  </a:schemeClr>
                </a:solidFill>
                <a:latin typeface="Times New Roman" pitchFamily="18" charset="0"/>
                <a:ea typeface="Arial Unicode MS" pitchFamily="34" charset="-128"/>
                <a:cs typeface="Times New Roman" pitchFamily="18" charset="0"/>
              </a:rPr>
              <a:t>zig-zag</a:t>
            </a:r>
            <a:r>
              <a:rPr lang="en-IE" sz="2200" b="1" i="1" dirty="0">
                <a:solidFill>
                  <a:schemeClr val="bg2">
                    <a:lumMod val="10000"/>
                  </a:schemeClr>
                </a:solidFill>
                <a:latin typeface="Times New Roman" pitchFamily="18" charset="0"/>
                <a:ea typeface="Arial Unicode MS" pitchFamily="34" charset="-128"/>
                <a:cs typeface="Times New Roman" pitchFamily="18" charset="0"/>
              </a:rPr>
              <a:t> manner</a:t>
            </a:r>
            <a:r>
              <a:rPr lang="en-IE" sz="2200" dirty="0">
                <a:solidFill>
                  <a:schemeClr val="bg2">
                    <a:lumMod val="10000"/>
                  </a:schemeClr>
                </a:solidFill>
                <a:latin typeface="Times New Roman" pitchFamily="18" charset="0"/>
                <a:ea typeface="Arial Unicode MS" pitchFamily="34" charset="-128"/>
                <a:cs typeface="Times New Roman" pitchFamily="18" charset="0"/>
              </a:rPr>
              <a:t>.  The waves approach the beach at an </a:t>
            </a:r>
            <a:r>
              <a:rPr lang="en-IE" sz="2200" b="1" i="1" dirty="0">
                <a:solidFill>
                  <a:schemeClr val="bg2">
                    <a:lumMod val="10000"/>
                  </a:schemeClr>
                </a:solidFill>
                <a:latin typeface="Times New Roman" pitchFamily="18" charset="0"/>
                <a:ea typeface="Arial Unicode MS" pitchFamily="34" charset="-128"/>
                <a:cs typeface="Times New Roman" pitchFamily="18" charset="0"/>
              </a:rPr>
              <a:t>angle</a:t>
            </a:r>
            <a:r>
              <a:rPr lang="en-IE" sz="2200" dirty="0">
                <a:solidFill>
                  <a:schemeClr val="bg2">
                    <a:lumMod val="10000"/>
                  </a:schemeClr>
                </a:solidFill>
                <a:latin typeface="Times New Roman" pitchFamily="18" charset="0"/>
                <a:ea typeface="Arial Unicode MS" pitchFamily="34" charset="-128"/>
                <a:cs typeface="Times New Roman" pitchFamily="18" charset="0"/>
              </a:rPr>
              <a:t> but return in a </a:t>
            </a:r>
            <a:r>
              <a:rPr lang="en-IE" sz="2200" b="1" i="1" dirty="0">
                <a:solidFill>
                  <a:schemeClr val="bg2">
                    <a:lumMod val="10000"/>
                  </a:schemeClr>
                </a:solidFill>
                <a:latin typeface="Times New Roman" pitchFamily="18" charset="0"/>
                <a:ea typeface="Arial Unicode MS" pitchFamily="34" charset="-128"/>
                <a:cs typeface="Times New Roman" pitchFamily="18" charset="0"/>
              </a:rPr>
              <a:t>straight manner </a:t>
            </a:r>
            <a:r>
              <a:rPr lang="en-IE" sz="2200" dirty="0">
                <a:solidFill>
                  <a:schemeClr val="bg2">
                    <a:lumMod val="10000"/>
                  </a:schemeClr>
                </a:solidFill>
                <a:latin typeface="Times New Roman" pitchFamily="18" charset="0"/>
                <a:ea typeface="Arial Unicode MS" pitchFamily="34" charset="-128"/>
                <a:cs typeface="Times New Roman" pitchFamily="18" charset="0"/>
              </a:rPr>
              <a:t>and sediment is carried along by this process until it is interrupted by a headland or change in coastline.</a:t>
            </a:r>
          </a:p>
        </p:txBody>
      </p:sp>
    </p:spTree>
    <p:extLst>
      <p:ext uri="{BB962C8B-B14F-4D97-AF65-F5344CB8AC3E}">
        <p14:creationId xmlns:p14="http://schemas.microsoft.com/office/powerpoint/2010/main" val="411400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70" y="198963"/>
            <a:ext cx="9066629" cy="6081665"/>
          </a:xfrm>
          <a:prstGeom prst="rect">
            <a:avLst/>
          </a:prstGeom>
          <a:noFill/>
        </p:spPr>
        <p:txBody>
          <a:bodyPr wrap="square" rtlCol="0">
            <a:spAutoFit/>
          </a:bodyPr>
          <a:lstStyle/>
          <a:p>
            <a:r>
              <a:rPr lang="en-IE" sz="2200" dirty="0">
                <a:solidFill>
                  <a:schemeClr val="bg2">
                    <a:lumMod val="10000"/>
                  </a:schemeClr>
                </a:solidFill>
                <a:latin typeface="Times New Roman" pitchFamily="18" charset="0"/>
                <a:cs typeface="Times New Roman" pitchFamily="18" charset="0"/>
              </a:rPr>
              <a:t>Beaches can be divided into three main areas</a:t>
            </a:r>
            <a:r>
              <a:rPr lang="en-IE" sz="2200" dirty="0" smtClean="0">
                <a:solidFill>
                  <a:schemeClr val="bg2">
                    <a:lumMod val="10000"/>
                  </a:schemeClr>
                </a:solidFill>
                <a:latin typeface="Times New Roman" pitchFamily="18" charset="0"/>
                <a:cs typeface="Times New Roman" pitchFamily="18" charset="0"/>
              </a:rPr>
              <a:t>:</a:t>
            </a:r>
            <a:endParaRPr lang="en-IE" sz="2200" dirty="0">
              <a:solidFill>
                <a:schemeClr val="bg2">
                  <a:lumMod val="10000"/>
                </a:schemeClr>
              </a:solidFill>
              <a:latin typeface="Times New Roman" pitchFamily="18" charset="0"/>
              <a:cs typeface="Times New Roman" pitchFamily="18" charset="0"/>
            </a:endParaRPr>
          </a:p>
          <a:p>
            <a:r>
              <a:rPr lang="en-IE" sz="2200" b="1" dirty="0">
                <a:solidFill>
                  <a:schemeClr val="bg2">
                    <a:lumMod val="10000"/>
                  </a:schemeClr>
                </a:solidFill>
                <a:latin typeface="Times New Roman" pitchFamily="18" charset="0"/>
                <a:cs typeface="Times New Roman" pitchFamily="18" charset="0"/>
              </a:rPr>
              <a:t>Foreshore</a:t>
            </a:r>
            <a:r>
              <a:rPr lang="en-IE" sz="2200" dirty="0">
                <a:solidFill>
                  <a:schemeClr val="bg2">
                    <a:lumMod val="10000"/>
                  </a:schemeClr>
                </a:solidFill>
                <a:latin typeface="Times New Roman" pitchFamily="18" charset="0"/>
                <a:cs typeface="Times New Roman" pitchFamily="18" charset="0"/>
              </a:rPr>
              <a:t>: the part of the beach closest to the water.  Here features such as </a:t>
            </a:r>
            <a:r>
              <a:rPr lang="en-IE" sz="2200" b="1" dirty="0">
                <a:solidFill>
                  <a:schemeClr val="bg2">
                    <a:lumMod val="10000"/>
                  </a:schemeClr>
                </a:solidFill>
                <a:latin typeface="Times New Roman" pitchFamily="18" charset="0"/>
                <a:cs typeface="Times New Roman" pitchFamily="18" charset="0"/>
              </a:rPr>
              <a:t>runnels and ridges </a:t>
            </a:r>
            <a:r>
              <a:rPr lang="en-IE" sz="2200" dirty="0">
                <a:solidFill>
                  <a:schemeClr val="bg2">
                    <a:lumMod val="10000"/>
                  </a:schemeClr>
                </a:solidFill>
                <a:latin typeface="Times New Roman" pitchFamily="18" charset="0"/>
                <a:cs typeface="Times New Roman" pitchFamily="18" charset="0"/>
              </a:rPr>
              <a:t>may be found.  These are long rises and depressions in the sand parallel to the coastline and formed by constructive waves breaking.</a:t>
            </a:r>
          </a:p>
          <a:p>
            <a:r>
              <a:rPr lang="en-IE" sz="2200" dirty="0">
                <a:solidFill>
                  <a:schemeClr val="bg2">
                    <a:lumMod val="10000"/>
                  </a:schemeClr>
                </a:solidFill>
                <a:latin typeface="Times New Roman" pitchFamily="18" charset="0"/>
                <a:cs typeface="Times New Roman" pitchFamily="18" charset="0"/>
              </a:rPr>
              <a:t>The middle shore is the part of the beach where </a:t>
            </a:r>
            <a:r>
              <a:rPr lang="en-IE" sz="2200" b="1" dirty="0">
                <a:solidFill>
                  <a:schemeClr val="bg2">
                    <a:lumMod val="10000"/>
                  </a:schemeClr>
                </a:solidFill>
                <a:latin typeface="Times New Roman" pitchFamily="18" charset="0"/>
                <a:cs typeface="Times New Roman" pitchFamily="18" charset="0"/>
              </a:rPr>
              <a:t>ripple marks </a:t>
            </a:r>
            <a:r>
              <a:rPr lang="en-IE" sz="2200" dirty="0">
                <a:solidFill>
                  <a:schemeClr val="bg2">
                    <a:lumMod val="10000"/>
                  </a:schemeClr>
                </a:solidFill>
                <a:latin typeface="Times New Roman" pitchFamily="18" charset="0"/>
                <a:cs typeface="Times New Roman" pitchFamily="18" charset="0"/>
              </a:rPr>
              <a:t>are found.  These are gentle lines in the sand created by the swash.  </a:t>
            </a:r>
            <a:r>
              <a:rPr lang="en-IE" sz="2200" b="1" dirty="0">
                <a:solidFill>
                  <a:schemeClr val="bg2">
                    <a:lumMod val="10000"/>
                  </a:schemeClr>
                </a:solidFill>
                <a:latin typeface="Times New Roman" pitchFamily="18" charset="0"/>
                <a:cs typeface="Times New Roman" pitchFamily="18" charset="0"/>
              </a:rPr>
              <a:t>Beach cusps </a:t>
            </a:r>
            <a:r>
              <a:rPr lang="en-IE" sz="2200" dirty="0">
                <a:solidFill>
                  <a:schemeClr val="bg2">
                    <a:lumMod val="10000"/>
                  </a:schemeClr>
                </a:solidFill>
                <a:latin typeface="Times New Roman" pitchFamily="18" charset="0"/>
                <a:cs typeface="Times New Roman" pitchFamily="18" charset="0"/>
              </a:rPr>
              <a:t>may also be found here.  These are crescent shaped hollows in the beach where you tend to find the shingle changes to softer sand.  </a:t>
            </a:r>
            <a:r>
              <a:rPr lang="en-IE" sz="2200" b="1" dirty="0">
                <a:solidFill>
                  <a:schemeClr val="bg2">
                    <a:lumMod val="10000"/>
                  </a:schemeClr>
                </a:solidFill>
                <a:latin typeface="Times New Roman" pitchFamily="18" charset="0"/>
                <a:cs typeface="Times New Roman" pitchFamily="18" charset="0"/>
              </a:rPr>
              <a:t>Berms</a:t>
            </a:r>
            <a:r>
              <a:rPr lang="en-IE" sz="2200" dirty="0">
                <a:solidFill>
                  <a:schemeClr val="bg2">
                    <a:lumMod val="10000"/>
                  </a:schemeClr>
                </a:solidFill>
                <a:latin typeface="Times New Roman" pitchFamily="18" charset="0"/>
                <a:cs typeface="Times New Roman" pitchFamily="18" charset="0"/>
              </a:rPr>
              <a:t> are long, narrow ridges of stones and shingles which tend to mark the dividing point of the middle shore and backshore.  This tends to be the area that the waves reach when the tide is in.</a:t>
            </a:r>
          </a:p>
          <a:p>
            <a:r>
              <a:rPr lang="en-IE" sz="2200" dirty="0">
                <a:solidFill>
                  <a:schemeClr val="bg2">
                    <a:lumMod val="10000"/>
                  </a:schemeClr>
                </a:solidFill>
                <a:latin typeface="Times New Roman" pitchFamily="18" charset="0"/>
                <a:cs typeface="Times New Roman" pitchFamily="18" charset="0"/>
              </a:rPr>
              <a:t>Finally the backshore is the area where the storm beach, sand dunes and cliff face are found.  A storm beach is the area where strong waves have moved larger pieces of material up the beach.   Some beaches have natural or man-made dunes (mounds of sand usually anchored by </a:t>
            </a:r>
            <a:r>
              <a:rPr lang="en-IE" sz="2200" b="1" dirty="0" err="1">
                <a:solidFill>
                  <a:schemeClr val="bg2">
                    <a:lumMod val="10000"/>
                  </a:schemeClr>
                </a:solidFill>
                <a:latin typeface="Times New Roman" pitchFamily="18" charset="0"/>
                <a:cs typeface="Times New Roman" pitchFamily="18" charset="0"/>
              </a:rPr>
              <a:t>marram</a:t>
            </a:r>
            <a:r>
              <a:rPr lang="en-IE" sz="2200" b="1" dirty="0">
                <a:solidFill>
                  <a:schemeClr val="bg2">
                    <a:lumMod val="10000"/>
                  </a:schemeClr>
                </a:solidFill>
                <a:latin typeface="Times New Roman" pitchFamily="18" charset="0"/>
                <a:cs typeface="Times New Roman" pitchFamily="18" charset="0"/>
              </a:rPr>
              <a:t> grass</a:t>
            </a:r>
            <a:r>
              <a:rPr lang="en-IE" sz="2200" dirty="0">
                <a:solidFill>
                  <a:schemeClr val="bg2">
                    <a:lumMod val="10000"/>
                  </a:schemeClr>
                </a:solidFill>
                <a:latin typeface="Times New Roman" pitchFamily="18" charset="0"/>
                <a:cs typeface="Times New Roman" pitchFamily="18" charset="0"/>
              </a:rPr>
              <a:t>) and some have boulder clay or rocky cliffs marking the end of the beach.</a:t>
            </a:r>
          </a:p>
          <a:p>
            <a:endParaRPr lang="en-IE" dirty="0" err="1" smtClean="0"/>
          </a:p>
        </p:txBody>
      </p:sp>
    </p:spTree>
    <p:extLst>
      <p:ext uri="{BB962C8B-B14F-4D97-AF65-F5344CB8AC3E}">
        <p14:creationId xmlns:p14="http://schemas.microsoft.com/office/powerpoint/2010/main" val="32988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021" y="188640"/>
            <a:ext cx="5904656" cy="319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866" y="3531093"/>
            <a:ext cx="5904656" cy="266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188640"/>
            <a:ext cx="2808312" cy="3711785"/>
          </a:xfrm>
          <a:prstGeom prst="rect">
            <a:avLst/>
          </a:prstGeom>
          <a:noFill/>
          <a:ln>
            <a:solidFill>
              <a:srgbClr val="FF0000"/>
            </a:solidFill>
          </a:ln>
        </p:spPr>
        <p:txBody>
          <a:bodyPr wrap="square" rtlCol="0">
            <a:spAutoFit/>
          </a:bodyPr>
          <a:lstStyle/>
          <a:p>
            <a:r>
              <a:rPr lang="en-IE" sz="2400" b="1" dirty="0" smtClean="0">
                <a:solidFill>
                  <a:schemeClr val="bg2">
                    <a:lumMod val="10000"/>
                  </a:schemeClr>
                </a:solidFill>
                <a:effectLst>
                  <a:outerShdw blurRad="38100" dist="38100" dir="2700000" algn="tl">
                    <a:srgbClr val="000000">
                      <a:alpha val="43137"/>
                    </a:srgbClr>
                  </a:outerShdw>
                </a:effectLst>
                <a:latin typeface="Times New Roman" pitchFamily="18" charset="0"/>
                <a:cs typeface="Times New Roman" pitchFamily="18" charset="0"/>
              </a:rPr>
              <a:t>Examples of beaches include:</a:t>
            </a:r>
          </a:p>
          <a:p>
            <a:endParaRPr lang="en-IE" sz="2400" dirty="0">
              <a:solidFill>
                <a:schemeClr val="bg2">
                  <a:lumMod val="10000"/>
                </a:schemeClr>
              </a:solidFill>
              <a:latin typeface="Times New Roman" pitchFamily="18" charset="0"/>
              <a:cs typeface="Times New Roman" pitchFamily="18" charset="0"/>
            </a:endParaRPr>
          </a:p>
          <a:p>
            <a:pPr marL="342900" indent="-342900">
              <a:buFont typeface="Arial" pitchFamily="34" charset="0"/>
              <a:buChar char="•"/>
            </a:pPr>
            <a:r>
              <a:rPr lang="en-IE" sz="2400" dirty="0" err="1" smtClean="0">
                <a:solidFill>
                  <a:schemeClr val="bg2">
                    <a:lumMod val="10000"/>
                  </a:schemeClr>
                </a:solidFill>
                <a:latin typeface="Times New Roman" pitchFamily="18" charset="0"/>
                <a:cs typeface="Times New Roman" pitchFamily="18" charset="0"/>
              </a:rPr>
              <a:t>Curracloe</a:t>
            </a:r>
            <a:r>
              <a:rPr lang="en-IE" sz="2400" dirty="0" smtClean="0">
                <a:solidFill>
                  <a:schemeClr val="bg2">
                    <a:lumMod val="10000"/>
                  </a:schemeClr>
                </a:solidFill>
                <a:latin typeface="Times New Roman" pitchFamily="18" charset="0"/>
                <a:cs typeface="Times New Roman" pitchFamily="18" charset="0"/>
              </a:rPr>
              <a:t>, Co. Wexford</a:t>
            </a:r>
          </a:p>
          <a:p>
            <a:pPr marL="342900" indent="-342900">
              <a:buFont typeface="Arial" pitchFamily="34" charset="0"/>
              <a:buChar char="•"/>
            </a:pPr>
            <a:r>
              <a:rPr lang="en-IE" sz="2400" dirty="0" err="1" smtClean="0">
                <a:solidFill>
                  <a:schemeClr val="bg2">
                    <a:lumMod val="10000"/>
                  </a:schemeClr>
                </a:solidFill>
                <a:latin typeface="Times New Roman" pitchFamily="18" charset="0"/>
                <a:cs typeface="Times New Roman" pitchFamily="18" charset="0"/>
              </a:rPr>
              <a:t>Bondi</a:t>
            </a:r>
            <a:r>
              <a:rPr lang="en-IE" sz="2400" dirty="0" smtClean="0">
                <a:solidFill>
                  <a:schemeClr val="bg2">
                    <a:lumMod val="10000"/>
                  </a:schemeClr>
                </a:solidFill>
                <a:latin typeface="Times New Roman" pitchFamily="18" charset="0"/>
                <a:cs typeface="Times New Roman" pitchFamily="18" charset="0"/>
              </a:rPr>
              <a:t> Beach, Sydney, Australia</a:t>
            </a:r>
          </a:p>
          <a:p>
            <a:pPr marL="342900" indent="-342900">
              <a:buFont typeface="Arial" pitchFamily="34" charset="0"/>
              <a:buChar char="•"/>
            </a:pPr>
            <a:r>
              <a:rPr lang="en-IE" sz="2400" dirty="0" err="1" smtClean="0">
                <a:solidFill>
                  <a:schemeClr val="bg2">
                    <a:lumMod val="10000"/>
                  </a:schemeClr>
                </a:solidFill>
                <a:latin typeface="Times New Roman" pitchFamily="18" charset="0"/>
                <a:cs typeface="Times New Roman" pitchFamily="18" charset="0"/>
              </a:rPr>
              <a:t>Salthill</a:t>
            </a:r>
            <a:r>
              <a:rPr lang="en-IE" sz="2400" dirty="0" smtClean="0">
                <a:solidFill>
                  <a:schemeClr val="bg2">
                    <a:lumMod val="10000"/>
                  </a:schemeClr>
                </a:solidFill>
                <a:latin typeface="Times New Roman" pitchFamily="18" charset="0"/>
                <a:cs typeface="Times New Roman" pitchFamily="18" charset="0"/>
              </a:rPr>
              <a:t>, Co. Galway</a:t>
            </a:r>
            <a:endParaRPr lang="en-IE" sz="2400" dirty="0">
              <a:solidFill>
                <a:schemeClr val="bg2">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9536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1628800"/>
            <a:ext cx="4585744"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Revision time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428" y="2585969"/>
            <a:ext cx="3096344" cy="3096344"/>
          </a:xfrm>
          <a:prstGeom prst="rect">
            <a:avLst/>
          </a:prstGeom>
        </p:spPr>
      </p:pic>
    </p:spTree>
    <p:extLst>
      <p:ext uri="{BB962C8B-B14F-4D97-AF65-F5344CB8AC3E}">
        <p14:creationId xmlns:p14="http://schemas.microsoft.com/office/powerpoint/2010/main" val="317294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060" y="0"/>
            <a:ext cx="8311891" cy="769441"/>
          </a:xfrm>
          <a:prstGeom prst="rect">
            <a:avLst/>
          </a:prstGeom>
          <a:noFill/>
        </p:spPr>
        <p:txBody>
          <a:bodyPr wrap="non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Summary of main beach points</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307839" y="761194"/>
            <a:ext cx="8404423" cy="5066002"/>
          </a:xfrm>
          <a:prstGeom prst="rect">
            <a:avLst/>
          </a:prstGeom>
          <a:noFill/>
        </p:spPr>
        <p:txBody>
          <a:bodyPr wrap="square" rtlCol="0">
            <a:spAutoFit/>
          </a:bodyPr>
          <a:lstStyle/>
          <a:p>
            <a:r>
              <a:rPr lang="en-IE" sz="1600" b="1" dirty="0">
                <a:solidFill>
                  <a:schemeClr val="bg2">
                    <a:lumMod val="10000"/>
                  </a:schemeClr>
                </a:solidFill>
                <a:latin typeface="Times New Roman" pitchFamily="18" charset="0"/>
                <a:cs typeface="Times New Roman" pitchFamily="18" charset="0"/>
              </a:rPr>
              <a:t>C</a:t>
            </a:r>
            <a:r>
              <a:rPr lang="en-IE" sz="1600" b="1" dirty="0" smtClean="0">
                <a:solidFill>
                  <a:schemeClr val="bg2">
                    <a:lumMod val="10000"/>
                  </a:schemeClr>
                </a:solidFill>
                <a:latin typeface="Times New Roman" pitchFamily="18" charset="0"/>
                <a:cs typeface="Times New Roman" pitchFamily="18" charset="0"/>
              </a:rPr>
              <a:t>an </a:t>
            </a:r>
            <a:r>
              <a:rPr lang="en-IE" sz="1600" b="1" dirty="0">
                <a:solidFill>
                  <a:schemeClr val="bg2">
                    <a:lumMod val="10000"/>
                  </a:schemeClr>
                </a:solidFill>
                <a:latin typeface="Times New Roman" pitchFamily="18" charset="0"/>
                <a:cs typeface="Times New Roman" pitchFamily="18" charset="0"/>
              </a:rPr>
              <a:t>you answer the following:</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Name of feature?</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Main areas you would find this feature?</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Type of wave that makes this feature?</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Main process of transportation?</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Longer word for ‘seeping’ of water through sand?</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Three areas of a beach?</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Features you would find in each area of beach?</a:t>
            </a:r>
          </a:p>
          <a:p>
            <a:endParaRPr lang="en-IE" sz="1600" dirty="0">
              <a:solidFill>
                <a:schemeClr val="bg2">
                  <a:lumMod val="10000"/>
                </a:schemeClr>
              </a:solidFill>
              <a:latin typeface="Times New Roman" pitchFamily="18" charset="0"/>
              <a:cs typeface="Times New Roman" pitchFamily="18" charset="0"/>
            </a:endParaRPr>
          </a:p>
          <a:p>
            <a:r>
              <a:rPr lang="en-IE" sz="1600" dirty="0">
                <a:solidFill>
                  <a:schemeClr val="bg2">
                    <a:lumMod val="10000"/>
                  </a:schemeClr>
                </a:solidFill>
                <a:latin typeface="Times New Roman" pitchFamily="18" charset="0"/>
                <a:cs typeface="Times New Roman" pitchFamily="18" charset="0"/>
              </a:rPr>
              <a:t>Three examples of a beach?</a:t>
            </a:r>
          </a:p>
        </p:txBody>
      </p:sp>
    </p:spTree>
    <p:extLst>
      <p:ext uri="{BB962C8B-B14F-4D97-AF65-F5344CB8AC3E}">
        <p14:creationId xmlns:p14="http://schemas.microsoft.com/office/powerpoint/2010/main" val="14804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988"/>
            <a:ext cx="103536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0039" y="1268760"/>
            <a:ext cx="8569325" cy="4608513"/>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8435" name="Rectangle 2"/>
          <p:cNvSpPr>
            <a:spLocks noGrp="1"/>
          </p:cNvSpPr>
          <p:nvPr>
            <p:ph type="title"/>
          </p:nvPr>
        </p:nvSpPr>
        <p:spPr>
          <a:xfrm>
            <a:off x="0" y="-228600"/>
            <a:ext cx="9144000" cy="1143000"/>
          </a:xfrm>
        </p:spPr>
        <p:txBody>
          <a:bodyPr/>
          <a:lstStyle/>
          <a:p>
            <a:r>
              <a:rPr lang="en-US" sz="1700" smtClean="0">
                <a:solidFill>
                  <a:schemeClr val="bg1"/>
                </a:solidFill>
                <a:latin typeface="Trebuchet MS" pitchFamily="34" charset="0"/>
              </a:rPr>
              <a:t>Chapter 12: Coastal Processes, Patterns &amp; Associated Landforms, &amp; Human Interaction</a:t>
            </a:r>
          </a:p>
        </p:txBody>
      </p:sp>
      <p:sp>
        <p:nvSpPr>
          <p:cNvPr id="2" name="Rectangle 3"/>
          <p:cNvSpPr>
            <a:spLocks noGrp="1"/>
          </p:cNvSpPr>
          <p:nvPr>
            <p:ph idx="1"/>
          </p:nvPr>
        </p:nvSpPr>
        <p:spPr>
          <a:xfrm>
            <a:off x="179512" y="1240532"/>
            <a:ext cx="8001000" cy="4953000"/>
          </a:xfrm>
        </p:spPr>
        <p:txBody>
          <a:bodyPr/>
          <a:lstStyle/>
          <a:p>
            <a:pPr marL="457200" indent="-457200">
              <a:lnSpc>
                <a:spcPct val="130000"/>
              </a:lnSpc>
              <a:buFont typeface="Arial" pitchFamily="34" charset="0"/>
              <a:buNone/>
              <a:defRPr/>
            </a:pPr>
            <a:r>
              <a:rPr lang="en-US" sz="2000" b="1" i="1" dirty="0" smtClean="0">
                <a:solidFill>
                  <a:srgbClr val="FFFF00"/>
                </a:solidFill>
                <a:latin typeface="Trebuchet MS" pitchFamily="34" charset="0"/>
              </a:rPr>
              <a:t>Landforms of coastal deposition</a:t>
            </a:r>
          </a:p>
          <a:p>
            <a:pPr marL="476250" indent="-419100">
              <a:lnSpc>
                <a:spcPct val="90000"/>
              </a:lnSpc>
              <a:buFont typeface="Times" pitchFamily="-64" charset="0"/>
              <a:buNone/>
              <a:defRPr/>
            </a:pPr>
            <a:r>
              <a:rPr lang="en-US" sz="2000" dirty="0" smtClean="0">
                <a:solidFill>
                  <a:schemeClr val="bg1"/>
                </a:solidFill>
                <a:latin typeface="+mj-lt"/>
              </a:rPr>
              <a:t>2.	Sand spit</a:t>
            </a:r>
          </a:p>
          <a:p>
            <a:pPr lvl="1">
              <a:lnSpc>
                <a:spcPct val="90000"/>
              </a:lnSpc>
              <a:buClr>
                <a:schemeClr val="bg1"/>
              </a:buClr>
              <a:buFont typeface="Wingdings" pitchFamily="2" charset="2"/>
              <a:buChar char="§"/>
              <a:defRPr/>
            </a:pPr>
            <a:r>
              <a:rPr lang="en-US" dirty="0" smtClean="0">
                <a:solidFill>
                  <a:schemeClr val="bg1"/>
                </a:solidFill>
                <a:latin typeface="+mj-lt"/>
              </a:rPr>
              <a:t>A sand spit is a long narrow ridge of deposited sand and shingle that is connected to the coast at one end</a:t>
            </a:r>
          </a:p>
          <a:p>
            <a:pPr lvl="1">
              <a:lnSpc>
                <a:spcPct val="90000"/>
              </a:lnSpc>
              <a:buClr>
                <a:schemeClr val="bg1"/>
              </a:buClr>
              <a:buFont typeface="Wingdings" pitchFamily="2" charset="2"/>
              <a:buChar char="§"/>
              <a:defRPr/>
            </a:pPr>
            <a:r>
              <a:rPr lang="en-US" dirty="0" smtClean="0">
                <a:solidFill>
                  <a:schemeClr val="bg1"/>
                </a:solidFill>
                <a:latin typeface="+mj-lt"/>
              </a:rPr>
              <a:t>Sand spits develop due to </a:t>
            </a:r>
            <a:r>
              <a:rPr lang="en-US" dirty="0" err="1" smtClean="0">
                <a:solidFill>
                  <a:schemeClr val="bg1"/>
                </a:solidFill>
                <a:latin typeface="+mj-lt"/>
              </a:rPr>
              <a:t>longshore</a:t>
            </a:r>
            <a:r>
              <a:rPr lang="en-US" dirty="0" smtClean="0">
                <a:solidFill>
                  <a:schemeClr val="bg1"/>
                </a:solidFill>
                <a:latin typeface="+mj-lt"/>
              </a:rPr>
              <a:t> drift and deposition</a:t>
            </a:r>
          </a:p>
          <a:p>
            <a:pPr lvl="1">
              <a:lnSpc>
                <a:spcPct val="90000"/>
              </a:lnSpc>
              <a:buClr>
                <a:schemeClr val="bg1"/>
              </a:buClr>
              <a:buFont typeface="Wingdings" pitchFamily="2" charset="2"/>
              <a:buChar char="§"/>
              <a:defRPr/>
            </a:pPr>
            <a:r>
              <a:rPr lang="en-US" dirty="0" smtClean="0">
                <a:solidFill>
                  <a:schemeClr val="bg1"/>
                </a:solidFill>
                <a:latin typeface="+mj-lt"/>
              </a:rPr>
              <a:t>Sand spits form where the process of </a:t>
            </a:r>
            <a:r>
              <a:rPr lang="en-US" dirty="0" err="1" smtClean="0">
                <a:solidFill>
                  <a:schemeClr val="bg1"/>
                </a:solidFill>
                <a:latin typeface="+mj-lt"/>
              </a:rPr>
              <a:t>longshore</a:t>
            </a:r>
            <a:r>
              <a:rPr lang="en-US" dirty="0" smtClean="0">
                <a:solidFill>
                  <a:schemeClr val="bg1"/>
                </a:solidFill>
                <a:latin typeface="+mj-lt"/>
              </a:rPr>
              <a:t> drift is interrupted</a:t>
            </a:r>
          </a:p>
          <a:p>
            <a:pPr lvl="1">
              <a:lnSpc>
                <a:spcPct val="90000"/>
              </a:lnSpc>
              <a:buClr>
                <a:schemeClr val="bg1"/>
              </a:buClr>
              <a:buFont typeface="Wingdings" pitchFamily="2" charset="2"/>
              <a:buChar char="§"/>
              <a:defRPr/>
            </a:pPr>
            <a:r>
              <a:rPr lang="en-US" dirty="0" smtClean="0">
                <a:solidFill>
                  <a:schemeClr val="bg1"/>
                </a:solidFill>
                <a:latin typeface="+mj-lt"/>
              </a:rPr>
              <a:t>Sediment is deposited in  sheltered and shallow water</a:t>
            </a:r>
          </a:p>
          <a:p>
            <a:pPr lvl="1">
              <a:lnSpc>
                <a:spcPct val="90000"/>
              </a:lnSpc>
              <a:buClr>
                <a:schemeClr val="bg1"/>
              </a:buClr>
              <a:buFont typeface="Wingdings" pitchFamily="2" charset="2"/>
              <a:buChar char="§"/>
              <a:defRPr/>
            </a:pPr>
            <a:r>
              <a:rPr lang="en-US" dirty="0" smtClean="0">
                <a:solidFill>
                  <a:schemeClr val="bg1"/>
                </a:solidFill>
                <a:latin typeface="+mj-lt"/>
              </a:rPr>
              <a:t>Over time this sediment builds up and becomes visible above the level of the sea</a:t>
            </a:r>
          </a:p>
          <a:p>
            <a:pPr marL="457200" indent="-457200">
              <a:lnSpc>
                <a:spcPct val="130000"/>
              </a:lnSpc>
              <a:buFont typeface="Arial" pitchFamily="34" charset="0"/>
              <a:buNone/>
              <a:defRPr/>
            </a:pPr>
            <a:endParaRPr lang="en-US" dirty="0" smtClean="0">
              <a:latin typeface="Trebuchet M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anim calcmode="lin" valueType="num">
                                      <p:cBhvr>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anim calcmode="lin" valueType="num">
                                      <p:cBhvr>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500"/>
                                        <p:tgtEl>
                                          <p:spTgt spid="2">
                                            <p:txEl>
                                              <p:pRg st="6" end="6"/>
                                            </p:txEl>
                                          </p:spTgt>
                                        </p:tgtEl>
                                      </p:cBhvr>
                                    </p:animEffect>
                                    <p:anim calcmode="lin" valueType="num">
                                      <p:cBhvr>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388" y="765175"/>
            <a:ext cx="6480175" cy="5903913"/>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9459" name="Rectangle 3"/>
          <p:cNvSpPr>
            <a:spLocks noGrp="1"/>
          </p:cNvSpPr>
          <p:nvPr>
            <p:ph idx="1"/>
          </p:nvPr>
        </p:nvSpPr>
        <p:spPr>
          <a:xfrm>
            <a:off x="339725" y="852488"/>
            <a:ext cx="5745163" cy="5672137"/>
          </a:xfrm>
        </p:spPr>
        <p:txBody>
          <a:bodyPr/>
          <a:lstStyle/>
          <a:p>
            <a:pPr marL="457200" indent="-457200">
              <a:lnSpc>
                <a:spcPct val="130000"/>
              </a:lnSpc>
              <a:buFont typeface="Arial" pitchFamily="34" charset="0"/>
              <a:buNone/>
              <a:defRPr/>
            </a:pPr>
            <a:r>
              <a:rPr lang="en-US" sz="2000" b="1" i="1" dirty="0" smtClean="0">
                <a:solidFill>
                  <a:srgbClr val="FFFF00"/>
                </a:solidFill>
                <a:latin typeface="Trebuchet MS" pitchFamily="34" charset="0"/>
              </a:rPr>
              <a:t>Landforms of coastal deposition</a:t>
            </a:r>
          </a:p>
          <a:p>
            <a:pPr marL="476250" indent="-419100">
              <a:buFont typeface="Times" pitchFamily="-64" charset="0"/>
              <a:buNone/>
              <a:defRPr/>
            </a:pPr>
            <a:r>
              <a:rPr lang="en-US" sz="2000" i="1" dirty="0" smtClean="0">
                <a:solidFill>
                  <a:schemeClr val="bg1"/>
                </a:solidFill>
                <a:latin typeface="Trebuchet MS" pitchFamily="34" charset="0"/>
              </a:rPr>
              <a:t>2.	Sand spit (continued)</a:t>
            </a:r>
          </a:p>
          <a:p>
            <a:pPr lvl="1">
              <a:buClr>
                <a:schemeClr val="bg1"/>
              </a:buClr>
              <a:buFont typeface="Wingdings" pitchFamily="2" charset="2"/>
              <a:buChar char="§"/>
              <a:defRPr/>
            </a:pPr>
            <a:r>
              <a:rPr lang="en-US" sz="2000" dirty="0" smtClean="0">
                <a:solidFill>
                  <a:schemeClr val="bg1"/>
                </a:solidFill>
                <a:latin typeface="+mj-lt"/>
              </a:rPr>
              <a:t>On the seaward side of the sand spit constructive waves deposit fine sediment such as sand and form a beach</a:t>
            </a:r>
          </a:p>
          <a:p>
            <a:pPr lvl="1">
              <a:buClr>
                <a:schemeClr val="bg1"/>
              </a:buClr>
              <a:buFont typeface="Wingdings" pitchFamily="2" charset="2"/>
              <a:buChar char="§"/>
              <a:defRPr/>
            </a:pPr>
            <a:r>
              <a:rPr lang="en-US" sz="2000" dirty="0" smtClean="0">
                <a:solidFill>
                  <a:schemeClr val="bg1"/>
                </a:solidFill>
                <a:latin typeface="+mj-lt"/>
              </a:rPr>
              <a:t>Over time the sand spit gets wider</a:t>
            </a:r>
          </a:p>
          <a:p>
            <a:pPr lvl="1">
              <a:buClr>
                <a:schemeClr val="bg1"/>
              </a:buClr>
              <a:buFont typeface="Wingdings" pitchFamily="2" charset="2"/>
              <a:buChar char="§"/>
              <a:defRPr/>
            </a:pPr>
            <a:r>
              <a:rPr lang="en-US" sz="2000" dirty="0" smtClean="0">
                <a:solidFill>
                  <a:schemeClr val="bg1"/>
                </a:solidFill>
                <a:latin typeface="+mj-lt"/>
              </a:rPr>
              <a:t>As sand spits grow the area of water behind it is often then sheltered by waves and wind</a:t>
            </a:r>
          </a:p>
          <a:p>
            <a:pPr lvl="1">
              <a:buClr>
                <a:schemeClr val="bg1"/>
              </a:buClr>
              <a:buFont typeface="Wingdings" pitchFamily="2" charset="2"/>
              <a:buChar char="§"/>
              <a:defRPr/>
            </a:pPr>
            <a:r>
              <a:rPr lang="en-US" sz="2000" dirty="0" smtClean="0">
                <a:solidFill>
                  <a:schemeClr val="bg1"/>
                </a:solidFill>
                <a:latin typeface="+mj-lt"/>
              </a:rPr>
              <a:t>This often leads to the formation of a salt marsh</a:t>
            </a:r>
          </a:p>
          <a:p>
            <a:pPr lvl="1">
              <a:buClr>
                <a:schemeClr val="bg1"/>
              </a:buClr>
              <a:buFont typeface="Wingdings" pitchFamily="2" charset="2"/>
              <a:buChar char="§"/>
              <a:defRPr/>
            </a:pPr>
            <a:r>
              <a:rPr lang="en-US" sz="2000" dirty="0" smtClean="0">
                <a:solidFill>
                  <a:schemeClr val="bg1"/>
                </a:solidFill>
                <a:latin typeface="+mj-lt"/>
              </a:rPr>
              <a:t>Wave refraction may occur at the end of a sand spit which results in the sediment being carried around the end of the sand spit to form a </a:t>
            </a:r>
            <a:r>
              <a:rPr lang="en-US" sz="2000" dirty="0" err="1" smtClean="0">
                <a:solidFill>
                  <a:schemeClr val="bg1"/>
                </a:solidFill>
                <a:latin typeface="+mj-lt"/>
              </a:rPr>
              <a:t>recurved</a:t>
            </a:r>
            <a:r>
              <a:rPr lang="en-US" sz="2000" dirty="0" smtClean="0">
                <a:solidFill>
                  <a:schemeClr val="bg1"/>
                </a:solidFill>
                <a:latin typeface="+mj-lt"/>
              </a:rPr>
              <a:t> spit (i.e. hook)</a:t>
            </a:r>
          </a:p>
        </p:txBody>
      </p:sp>
      <p:sp>
        <p:nvSpPr>
          <p:cNvPr id="19460"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739775"/>
            <a:ext cx="2830513" cy="21764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59">
                                            <p:txEl>
                                              <p:pRg st="0" end="0"/>
                                            </p:txEl>
                                          </p:spTgt>
                                        </p:tgtEl>
                                        <p:attrNameLst>
                                          <p:attrName>style.visibility</p:attrName>
                                        </p:attrNameLst>
                                      </p:cBhvr>
                                      <p:to>
                                        <p:strVal val="visible"/>
                                      </p:to>
                                    </p:set>
                                    <p:animEffect transition="in" filter="fade">
                                      <p:cBhvr>
                                        <p:cTn id="15" dur="500"/>
                                        <p:tgtEl>
                                          <p:spTgt spid="19459">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fade">
                                      <p:cBhvr>
                                        <p:cTn id="19" dur="500"/>
                                        <p:tgtEl>
                                          <p:spTgt spid="1945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19459">
                                            <p:txEl>
                                              <p:pRg st="2" end="2"/>
                                            </p:txEl>
                                          </p:spTgt>
                                        </p:tgtEl>
                                        <p:attrNameLst>
                                          <p:attrName>style.visibility</p:attrName>
                                        </p:attrNameLst>
                                      </p:cBhvr>
                                      <p:to>
                                        <p:strVal val="visible"/>
                                      </p:to>
                                    </p:set>
                                    <p:animEffect transition="in" filter="fade">
                                      <p:cBhvr>
                                        <p:cTn id="24" dur="500"/>
                                        <p:tgtEl>
                                          <p:spTgt spid="19459">
                                            <p:txEl>
                                              <p:pRg st="2" end="2"/>
                                            </p:txEl>
                                          </p:spTgt>
                                        </p:tgtEl>
                                      </p:cBhvr>
                                    </p:animEffect>
                                    <p:anim calcmode="lin" valueType="num">
                                      <p:cBhvr>
                                        <p:cTn id="25"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19459">
                                            <p:txEl>
                                              <p:pRg st="3" end="3"/>
                                            </p:txEl>
                                          </p:spTgt>
                                        </p:tgtEl>
                                        <p:attrNameLst>
                                          <p:attrName>style.visibility</p:attrName>
                                        </p:attrNameLst>
                                      </p:cBhvr>
                                      <p:to>
                                        <p:strVal val="visible"/>
                                      </p:to>
                                    </p:set>
                                    <p:animEffect transition="in" filter="fade">
                                      <p:cBhvr>
                                        <p:cTn id="31" dur="500"/>
                                        <p:tgtEl>
                                          <p:spTgt spid="19459">
                                            <p:txEl>
                                              <p:pRg st="3" end="3"/>
                                            </p:txEl>
                                          </p:spTgt>
                                        </p:tgtEl>
                                      </p:cBhvr>
                                    </p:animEffect>
                                    <p:anim calcmode="lin" valueType="num">
                                      <p:cBhvr>
                                        <p:cTn id="32"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19459">
                                            <p:txEl>
                                              <p:pRg st="4" end="4"/>
                                            </p:txEl>
                                          </p:spTgt>
                                        </p:tgtEl>
                                        <p:attrNameLst>
                                          <p:attrName>style.visibility</p:attrName>
                                        </p:attrNameLst>
                                      </p:cBhvr>
                                      <p:to>
                                        <p:strVal val="visible"/>
                                      </p:to>
                                    </p:set>
                                    <p:animEffect transition="in" filter="fade">
                                      <p:cBhvr>
                                        <p:cTn id="38" dur="500"/>
                                        <p:tgtEl>
                                          <p:spTgt spid="19459">
                                            <p:txEl>
                                              <p:pRg st="4" end="4"/>
                                            </p:txEl>
                                          </p:spTgt>
                                        </p:tgtEl>
                                      </p:cBhvr>
                                    </p:animEffect>
                                    <p:anim calcmode="lin" valueType="num">
                                      <p:cBhvr>
                                        <p:cTn id="39"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nodeType="clickEffect">
                                  <p:stCondLst>
                                    <p:cond delay="0"/>
                                  </p:stCondLst>
                                  <p:childTnLst>
                                    <p:set>
                                      <p:cBhvr>
                                        <p:cTn id="44" dur="1" fill="hold">
                                          <p:stCondLst>
                                            <p:cond delay="0"/>
                                          </p:stCondLst>
                                        </p:cTn>
                                        <p:tgtEl>
                                          <p:spTgt spid="19459">
                                            <p:txEl>
                                              <p:pRg st="5" end="5"/>
                                            </p:txEl>
                                          </p:spTgt>
                                        </p:tgtEl>
                                        <p:attrNameLst>
                                          <p:attrName>style.visibility</p:attrName>
                                        </p:attrNameLst>
                                      </p:cBhvr>
                                      <p:to>
                                        <p:strVal val="visible"/>
                                      </p:to>
                                    </p:set>
                                    <p:animEffect transition="in" filter="fade">
                                      <p:cBhvr>
                                        <p:cTn id="45" dur="500"/>
                                        <p:tgtEl>
                                          <p:spTgt spid="19459">
                                            <p:txEl>
                                              <p:pRg st="5" end="5"/>
                                            </p:txEl>
                                          </p:spTgt>
                                        </p:tgtEl>
                                      </p:cBhvr>
                                    </p:animEffect>
                                    <p:anim calcmode="lin" valueType="num">
                                      <p:cBhvr>
                                        <p:cTn id="46"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7" presetClass="entr" presetSubtype="0" fill="hold" nodeType="clickEffect">
                                  <p:stCondLst>
                                    <p:cond delay="0"/>
                                  </p:stCondLst>
                                  <p:childTnLst>
                                    <p:set>
                                      <p:cBhvr>
                                        <p:cTn id="51" dur="1" fill="hold">
                                          <p:stCondLst>
                                            <p:cond delay="0"/>
                                          </p:stCondLst>
                                        </p:cTn>
                                        <p:tgtEl>
                                          <p:spTgt spid="19459">
                                            <p:txEl>
                                              <p:pRg st="6" end="6"/>
                                            </p:txEl>
                                          </p:spTgt>
                                        </p:tgtEl>
                                        <p:attrNameLst>
                                          <p:attrName>style.visibility</p:attrName>
                                        </p:attrNameLst>
                                      </p:cBhvr>
                                      <p:to>
                                        <p:strVal val="visible"/>
                                      </p:to>
                                    </p:set>
                                    <p:animEffect transition="in" filter="fade">
                                      <p:cBhvr>
                                        <p:cTn id="52" dur="500"/>
                                        <p:tgtEl>
                                          <p:spTgt spid="19459">
                                            <p:txEl>
                                              <p:pRg st="6" end="6"/>
                                            </p:txEl>
                                          </p:spTgt>
                                        </p:tgtEl>
                                      </p:cBhvr>
                                    </p:animEffect>
                                    <p:anim calcmode="lin" valueType="num">
                                      <p:cBhvr>
                                        <p:cTn id="5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1945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9388" y="692150"/>
            <a:ext cx="8424862" cy="3168650"/>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0483" name="Rectangle 3"/>
          <p:cNvSpPr>
            <a:spLocks noGrp="1"/>
          </p:cNvSpPr>
          <p:nvPr>
            <p:ph idx="1"/>
          </p:nvPr>
        </p:nvSpPr>
        <p:spPr>
          <a:xfrm>
            <a:off x="171450" y="708025"/>
            <a:ext cx="8001000" cy="3368675"/>
          </a:xfrm>
        </p:spPr>
        <p:txBody>
          <a:bodyPr/>
          <a:lstStyle/>
          <a:p>
            <a:pPr marL="457200" indent="-457200">
              <a:lnSpc>
                <a:spcPct val="130000"/>
              </a:lnSpc>
              <a:buFont typeface="Arial" pitchFamily="34" charset="0"/>
              <a:buNone/>
              <a:defRPr/>
            </a:pPr>
            <a:r>
              <a:rPr lang="en-US" sz="2000" i="1" dirty="0" smtClean="0">
                <a:solidFill>
                  <a:srgbClr val="FFFF00"/>
                </a:solidFill>
                <a:latin typeface="Trebuchet MS" pitchFamily="34" charset="0"/>
              </a:rPr>
              <a:t>Landforms of coastal deposition</a:t>
            </a:r>
          </a:p>
          <a:p>
            <a:pPr marL="476250" indent="-419100">
              <a:buFont typeface="Times" pitchFamily="-64" charset="0"/>
              <a:buNone/>
              <a:defRPr/>
            </a:pPr>
            <a:r>
              <a:rPr lang="en-US" sz="2000" dirty="0" smtClean="0">
                <a:solidFill>
                  <a:schemeClr val="bg1"/>
                </a:solidFill>
                <a:latin typeface="+mn-lt"/>
              </a:rPr>
              <a:t>   3.	Sand bar and lagoon</a:t>
            </a:r>
          </a:p>
          <a:p>
            <a:pPr lvl="1">
              <a:buClr>
                <a:schemeClr val="bg1"/>
              </a:buClr>
              <a:buFont typeface="Wingdings" pitchFamily="2" charset="2"/>
              <a:buChar char="§"/>
              <a:defRPr/>
            </a:pPr>
            <a:r>
              <a:rPr lang="en-US" dirty="0" smtClean="0">
                <a:solidFill>
                  <a:schemeClr val="bg1"/>
                </a:solidFill>
                <a:latin typeface="+mn-lt"/>
              </a:rPr>
              <a:t>A sand bar forms when a sand spit extends across a bay and over time connects two land masses</a:t>
            </a:r>
          </a:p>
          <a:p>
            <a:pPr lvl="1">
              <a:buClr>
                <a:schemeClr val="bg1"/>
              </a:buClr>
              <a:buFont typeface="Wingdings" pitchFamily="2" charset="2"/>
              <a:buChar char="§"/>
              <a:defRPr/>
            </a:pPr>
            <a:r>
              <a:rPr lang="en-US" dirty="0" smtClean="0">
                <a:solidFill>
                  <a:schemeClr val="bg1"/>
                </a:solidFill>
                <a:latin typeface="+mn-lt"/>
              </a:rPr>
              <a:t>Sand bars will eventually seal off an area of coastline and the water directly behind the sand bar will then be called a lagoon </a:t>
            </a:r>
          </a:p>
        </p:txBody>
      </p:sp>
      <p:sp>
        <p:nvSpPr>
          <p:cNvPr id="20484"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3716338"/>
            <a:ext cx="4075113" cy="2997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483">
                                            <p:txEl>
                                              <p:pRg st="0" end="0"/>
                                            </p:txEl>
                                          </p:spTgt>
                                        </p:tgtEl>
                                        <p:attrNameLst>
                                          <p:attrName>style.visibility</p:attrName>
                                        </p:attrNameLst>
                                      </p:cBhvr>
                                      <p:to>
                                        <p:strVal val="visible"/>
                                      </p:to>
                                    </p:set>
                                    <p:animEffect transition="in" filter="fade">
                                      <p:cBhvr>
                                        <p:cTn id="15" dur="500"/>
                                        <p:tgtEl>
                                          <p:spTgt spid="20483">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Effect transition="in" filter="fade">
                                      <p:cBhvr>
                                        <p:cTn id="19" dur="500"/>
                                        <p:tgtEl>
                                          <p:spTgt spid="2048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20483">
                                            <p:txEl>
                                              <p:pRg st="2" end="2"/>
                                            </p:txEl>
                                          </p:spTgt>
                                        </p:tgtEl>
                                        <p:attrNameLst>
                                          <p:attrName>style.visibility</p:attrName>
                                        </p:attrNameLst>
                                      </p:cBhvr>
                                      <p:to>
                                        <p:strVal val="visible"/>
                                      </p:to>
                                    </p:set>
                                    <p:animEffect transition="in" filter="fade">
                                      <p:cBhvr>
                                        <p:cTn id="24" dur="500"/>
                                        <p:tgtEl>
                                          <p:spTgt spid="20483">
                                            <p:txEl>
                                              <p:pRg st="2" end="2"/>
                                            </p:txEl>
                                          </p:spTgt>
                                        </p:tgtEl>
                                      </p:cBhvr>
                                    </p:animEffect>
                                    <p:anim calcmode="lin" valueType="num">
                                      <p:cBhvr>
                                        <p:cTn id="25"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Effect transition="in" filter="fade">
                                      <p:cBhvr>
                                        <p:cTn id="31" dur="500"/>
                                        <p:tgtEl>
                                          <p:spTgt spid="20483">
                                            <p:txEl>
                                              <p:pRg st="3" end="3"/>
                                            </p:txEl>
                                          </p:spTgt>
                                        </p:tgtEl>
                                      </p:cBhvr>
                                    </p:animEffect>
                                    <p:anim calcmode="lin" valueType="num">
                                      <p:cBhvr>
                                        <p:cTn id="32"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5" name="Rounded Rectangle 4"/>
          <p:cNvSpPr/>
          <p:nvPr/>
        </p:nvSpPr>
        <p:spPr>
          <a:xfrm>
            <a:off x="179388" y="692150"/>
            <a:ext cx="7777162" cy="5718175"/>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6" name="Rectangle 3"/>
          <p:cNvSpPr txBox="1">
            <a:spLocks/>
          </p:cNvSpPr>
          <p:nvPr/>
        </p:nvSpPr>
        <p:spPr bwMode="auto">
          <a:xfrm>
            <a:off x="387350" y="852488"/>
            <a:ext cx="7280275"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40000"/>
              </a:lnSpc>
              <a:spcBef>
                <a:spcPct val="20000"/>
              </a:spcBef>
              <a:spcAft>
                <a:spcPct val="50000"/>
              </a:spcAft>
              <a:buFont typeface="Arial" charset="0"/>
              <a:defRPr sz="2400" b="1" kern="1200">
                <a:solidFill>
                  <a:srgbClr val="7F7F7F"/>
                </a:solidFill>
                <a:latin typeface="Trebuchet MS" pitchFamily="-64" charset="0"/>
                <a:ea typeface="+mn-ea"/>
                <a:cs typeface="+mn-cs"/>
              </a:defRPr>
            </a:lvl1pPr>
            <a:lvl2pPr marL="742950" indent="-285750" algn="l" rtl="0" eaLnBrk="0" fontAlgn="base" hangingPunct="0">
              <a:spcBef>
                <a:spcPct val="20000"/>
              </a:spcBef>
              <a:spcAft>
                <a:spcPct val="20000"/>
              </a:spcAft>
              <a:buFont typeface="Times" charset="0"/>
              <a:buChar char="•"/>
              <a:defRPr sz="2200" kern="1200">
                <a:solidFill>
                  <a:srgbClr val="7F7F7F"/>
                </a:solidFill>
                <a:latin typeface="Trebuchet MS" pitchFamily="-64" charset="0"/>
                <a:ea typeface="+mn-ea"/>
                <a:cs typeface="+mn-cs"/>
              </a:defRPr>
            </a:lvl2pPr>
            <a:lvl3pPr marL="1143000" indent="-228600" algn="l" rtl="0" eaLnBrk="0" fontAlgn="base" hangingPunct="0">
              <a:spcBef>
                <a:spcPct val="20000"/>
              </a:spcBef>
              <a:spcAft>
                <a:spcPct val="20000"/>
              </a:spcAft>
              <a:buFont typeface="Times" charset="0"/>
              <a:buChar char="•"/>
              <a:defRPr sz="2000" kern="1200">
                <a:solidFill>
                  <a:srgbClr val="7F7F7F"/>
                </a:solidFill>
                <a:latin typeface="Trebuchet MS" pitchFamily="-64" charset="0"/>
                <a:ea typeface="+mn-ea"/>
                <a:cs typeface="+mn-cs"/>
              </a:defRPr>
            </a:lvl3pPr>
            <a:lvl4pPr marL="1600200" indent="-228600" algn="l" rtl="0" eaLnBrk="0" fontAlgn="base" hangingPunct="0">
              <a:spcBef>
                <a:spcPct val="20000"/>
              </a:spcBef>
              <a:spcAft>
                <a:spcPct val="20000"/>
              </a:spcAft>
              <a:buFont typeface="Arial" charset="0"/>
              <a:buChar char="–"/>
              <a:defRPr sz="1900" kern="1200">
                <a:solidFill>
                  <a:srgbClr val="7F7F7F"/>
                </a:solidFill>
                <a:latin typeface="Trebuchet MS" pitchFamily="-64" charset="0"/>
                <a:ea typeface="+mn-ea"/>
                <a:cs typeface="+mn-cs"/>
              </a:defRPr>
            </a:lvl4pPr>
            <a:lvl5pPr marL="2057400" indent="-228600" algn="l" rtl="0" eaLnBrk="0" fontAlgn="base" hangingPunct="0">
              <a:spcBef>
                <a:spcPct val="20000"/>
              </a:spcBef>
              <a:spcAft>
                <a:spcPct val="20000"/>
              </a:spcAft>
              <a:buFont typeface="Arial" charset="0"/>
              <a:buChar char="»"/>
              <a:defRPr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30000"/>
              </a:lnSpc>
              <a:buFont typeface="Arial" pitchFamily="34" charset="0"/>
              <a:buNone/>
              <a:defRPr/>
            </a:pPr>
            <a:r>
              <a:rPr lang="en-US" sz="2000" i="1" dirty="0" smtClean="0">
                <a:solidFill>
                  <a:srgbClr val="FFFF00"/>
                </a:solidFill>
                <a:latin typeface="Trebuchet MS" pitchFamily="34" charset="0"/>
              </a:rPr>
              <a:t>Landforms of coastal deposition</a:t>
            </a:r>
          </a:p>
          <a:p>
            <a:pPr marL="476250" indent="-419100">
              <a:buFont typeface="Times" pitchFamily="-64" charset="0"/>
              <a:buNone/>
              <a:defRPr/>
            </a:pPr>
            <a:r>
              <a:rPr lang="en-US" sz="2000" dirty="0" smtClean="0">
                <a:solidFill>
                  <a:schemeClr val="bg1"/>
                </a:solidFill>
                <a:latin typeface="+mn-lt"/>
              </a:rPr>
              <a:t> 3.  Sand bar and lagoon </a:t>
            </a:r>
            <a:r>
              <a:rPr lang="en-US" sz="2000" i="1" dirty="0" smtClean="0">
                <a:solidFill>
                  <a:schemeClr val="bg1"/>
                </a:solidFill>
                <a:latin typeface="+mn-lt"/>
              </a:rPr>
              <a:t>(continued)</a:t>
            </a:r>
          </a:p>
          <a:p>
            <a:pPr marL="495300" indent="-381000">
              <a:buFont typeface="Times" pitchFamily="-64" charset="0"/>
              <a:buNone/>
              <a:defRPr/>
            </a:pPr>
            <a:r>
              <a:rPr lang="en-US" sz="2000" dirty="0">
                <a:solidFill>
                  <a:schemeClr val="bg1"/>
                </a:solidFill>
                <a:latin typeface="+mj-lt"/>
              </a:rPr>
              <a:t>There are two types of sand bar:</a:t>
            </a:r>
          </a:p>
          <a:p>
            <a:pPr marL="495300" indent="-381000">
              <a:buFont typeface="Arial" pitchFamily="34" charset="0"/>
              <a:buAutoNum type="arabicPeriod"/>
              <a:defRPr/>
            </a:pPr>
            <a:r>
              <a:rPr lang="en-US" sz="2000" dirty="0">
                <a:solidFill>
                  <a:schemeClr val="bg1"/>
                </a:solidFill>
                <a:latin typeface="+mj-lt"/>
              </a:rPr>
              <a:t>Offshore bar</a:t>
            </a:r>
          </a:p>
          <a:p>
            <a:pPr lvl="1">
              <a:buClr>
                <a:schemeClr val="bg1"/>
              </a:buClr>
              <a:buFont typeface="Wingdings" pitchFamily="2" charset="2"/>
              <a:buChar char="§"/>
              <a:defRPr/>
            </a:pPr>
            <a:r>
              <a:rPr lang="en-US" sz="2000" dirty="0">
                <a:solidFill>
                  <a:schemeClr val="bg1"/>
                </a:solidFill>
                <a:latin typeface="+mj-lt"/>
              </a:rPr>
              <a:t>Located away from the coastline</a:t>
            </a:r>
          </a:p>
          <a:p>
            <a:pPr lvl="1">
              <a:buClr>
                <a:schemeClr val="bg1"/>
              </a:buClr>
              <a:buFont typeface="Wingdings" pitchFamily="2" charset="2"/>
              <a:buChar char="§"/>
              <a:defRPr/>
            </a:pPr>
            <a:r>
              <a:rPr lang="en-US" sz="2000" dirty="0">
                <a:solidFill>
                  <a:schemeClr val="bg1"/>
                </a:solidFill>
                <a:latin typeface="+mj-lt"/>
              </a:rPr>
              <a:t>Parallel to the coastline</a:t>
            </a:r>
          </a:p>
          <a:p>
            <a:pPr lvl="1">
              <a:buClr>
                <a:schemeClr val="bg1"/>
              </a:buClr>
              <a:buFont typeface="Wingdings" pitchFamily="2" charset="2"/>
              <a:buChar char="§"/>
              <a:defRPr/>
            </a:pPr>
            <a:r>
              <a:rPr lang="en-US" sz="2000" dirty="0">
                <a:solidFill>
                  <a:schemeClr val="bg1"/>
                </a:solidFill>
                <a:latin typeface="+mj-lt"/>
              </a:rPr>
              <a:t>Generally only exposed at times of low tide</a:t>
            </a:r>
          </a:p>
          <a:p>
            <a:pPr lvl="1">
              <a:buClr>
                <a:schemeClr val="bg1"/>
              </a:buClr>
              <a:buFont typeface="Wingdings" pitchFamily="2" charset="2"/>
              <a:buChar char="§"/>
              <a:defRPr/>
            </a:pPr>
            <a:r>
              <a:rPr lang="en-US" sz="2000" dirty="0">
                <a:solidFill>
                  <a:schemeClr val="bg1"/>
                </a:solidFill>
                <a:latin typeface="+mj-lt"/>
              </a:rPr>
              <a:t>Breaking waves deposit sand on the offshore bar</a:t>
            </a:r>
          </a:p>
          <a:p>
            <a:pPr lvl="1">
              <a:buClr>
                <a:schemeClr val="bg1"/>
              </a:buClr>
              <a:buFont typeface="Wingdings" pitchFamily="2" charset="2"/>
              <a:buChar char="§"/>
              <a:defRPr/>
            </a:pPr>
            <a:r>
              <a:rPr lang="en-US" sz="2000" dirty="0">
                <a:solidFill>
                  <a:schemeClr val="bg1"/>
                </a:solidFill>
                <a:latin typeface="+mj-lt"/>
              </a:rPr>
              <a:t>Size of the offshore bar increases over time</a:t>
            </a:r>
          </a:p>
          <a:p>
            <a:pPr lvl="1">
              <a:buClr>
                <a:schemeClr val="bg1"/>
              </a:buClr>
              <a:buFont typeface="Wingdings" pitchFamily="2" charset="2"/>
              <a:buChar char="§"/>
              <a:defRPr/>
            </a:pPr>
            <a:r>
              <a:rPr lang="en-US" sz="2000" dirty="0">
                <a:solidFill>
                  <a:schemeClr val="bg1"/>
                </a:solidFill>
                <a:latin typeface="+mj-lt"/>
              </a:rPr>
              <a:t>May eventually block or close off the bay creating a lagoon</a:t>
            </a:r>
          </a:p>
        </p:txBody>
      </p:sp>
      <p:pic>
        <p:nvPicPr>
          <p:cNvPr id="215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909638"/>
            <a:ext cx="370363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508"/>
                                        </p:tgtEl>
                                        <p:attrNameLst>
                                          <p:attrName>style.visibility</p:attrName>
                                        </p:attrNameLst>
                                      </p:cBhvr>
                                      <p:to>
                                        <p:strVal val="visible"/>
                                      </p:to>
                                    </p:set>
                                    <p:animEffect transition="in" filter="fade">
                                      <p:cBhvr>
                                        <p:cTn id="11" dur="500"/>
                                        <p:tgtEl>
                                          <p:spTgt spid="2150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500"/>
                                        <p:tgtEl>
                                          <p:spTgt spid="6">
                                            <p:txEl>
                                              <p:pRg st="7" end="7"/>
                                            </p:txEl>
                                          </p:spTgt>
                                        </p:tgtEl>
                                      </p:cBhvr>
                                    </p:animEffect>
                                    <p:anim calcmode="lin" valueType="num">
                                      <p:cBhvr>
                                        <p:cTn id="5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500"/>
                                        <p:tgtEl>
                                          <p:spTgt spid="6">
                                            <p:txEl>
                                              <p:pRg st="8" end="8"/>
                                            </p:txEl>
                                          </p:spTgt>
                                        </p:tgtEl>
                                      </p:cBhvr>
                                    </p:animEffect>
                                    <p:anim calcmode="lin" valueType="num">
                                      <p:cBhvr>
                                        <p:cTn id="64"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7" presetClass="entr" presetSubtype="0" fill="hold" nodeType="click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500"/>
                                        <p:tgtEl>
                                          <p:spTgt spid="6">
                                            <p:txEl>
                                              <p:pRg st="9" end="9"/>
                                            </p:txEl>
                                          </p:spTgt>
                                        </p:tgtEl>
                                      </p:cBhvr>
                                    </p:animEffect>
                                    <p:anim calcmode="lin" valueType="num">
                                      <p:cBhvr>
                                        <p:cTn id="7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5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6" name="Rounded Rectangle 5"/>
          <p:cNvSpPr/>
          <p:nvPr/>
        </p:nvSpPr>
        <p:spPr>
          <a:xfrm>
            <a:off x="179388" y="692150"/>
            <a:ext cx="6192837" cy="4105002"/>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 name="Rectangle 3"/>
          <p:cNvSpPr txBox="1">
            <a:spLocks/>
          </p:cNvSpPr>
          <p:nvPr/>
        </p:nvSpPr>
        <p:spPr bwMode="auto">
          <a:xfrm>
            <a:off x="387350" y="852488"/>
            <a:ext cx="5984875"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40000"/>
              </a:lnSpc>
              <a:spcBef>
                <a:spcPct val="20000"/>
              </a:spcBef>
              <a:spcAft>
                <a:spcPct val="50000"/>
              </a:spcAft>
              <a:buFont typeface="Arial" charset="0"/>
              <a:defRPr sz="2400" b="1" kern="1200">
                <a:solidFill>
                  <a:srgbClr val="7F7F7F"/>
                </a:solidFill>
                <a:latin typeface="Trebuchet MS" pitchFamily="-64" charset="0"/>
                <a:ea typeface="+mn-ea"/>
                <a:cs typeface="+mn-cs"/>
              </a:defRPr>
            </a:lvl1pPr>
            <a:lvl2pPr marL="742950" indent="-285750" algn="l" rtl="0" eaLnBrk="0" fontAlgn="base" hangingPunct="0">
              <a:spcBef>
                <a:spcPct val="20000"/>
              </a:spcBef>
              <a:spcAft>
                <a:spcPct val="20000"/>
              </a:spcAft>
              <a:buFont typeface="Times" charset="0"/>
              <a:buChar char="•"/>
              <a:defRPr sz="2200" kern="1200">
                <a:solidFill>
                  <a:srgbClr val="7F7F7F"/>
                </a:solidFill>
                <a:latin typeface="Trebuchet MS" pitchFamily="-64" charset="0"/>
                <a:ea typeface="+mn-ea"/>
                <a:cs typeface="+mn-cs"/>
              </a:defRPr>
            </a:lvl2pPr>
            <a:lvl3pPr marL="1143000" indent="-228600" algn="l" rtl="0" eaLnBrk="0" fontAlgn="base" hangingPunct="0">
              <a:spcBef>
                <a:spcPct val="20000"/>
              </a:spcBef>
              <a:spcAft>
                <a:spcPct val="20000"/>
              </a:spcAft>
              <a:buFont typeface="Times" charset="0"/>
              <a:buChar char="•"/>
              <a:defRPr sz="2000" kern="1200">
                <a:solidFill>
                  <a:srgbClr val="7F7F7F"/>
                </a:solidFill>
                <a:latin typeface="Trebuchet MS" pitchFamily="-64" charset="0"/>
                <a:ea typeface="+mn-ea"/>
                <a:cs typeface="+mn-cs"/>
              </a:defRPr>
            </a:lvl3pPr>
            <a:lvl4pPr marL="1600200" indent="-228600" algn="l" rtl="0" eaLnBrk="0" fontAlgn="base" hangingPunct="0">
              <a:spcBef>
                <a:spcPct val="20000"/>
              </a:spcBef>
              <a:spcAft>
                <a:spcPct val="20000"/>
              </a:spcAft>
              <a:buFont typeface="Arial" charset="0"/>
              <a:buChar char="–"/>
              <a:defRPr sz="1900" kern="1200">
                <a:solidFill>
                  <a:srgbClr val="7F7F7F"/>
                </a:solidFill>
                <a:latin typeface="Trebuchet MS" pitchFamily="-64" charset="0"/>
                <a:ea typeface="+mn-ea"/>
                <a:cs typeface="+mn-cs"/>
              </a:defRPr>
            </a:lvl4pPr>
            <a:lvl5pPr marL="2057400" indent="-228600" algn="l" rtl="0" eaLnBrk="0" fontAlgn="base" hangingPunct="0">
              <a:spcBef>
                <a:spcPct val="20000"/>
              </a:spcBef>
              <a:spcAft>
                <a:spcPct val="20000"/>
              </a:spcAft>
              <a:buFont typeface="Arial" charset="0"/>
              <a:buChar char="»"/>
              <a:defRPr kern="1200">
                <a:solidFill>
                  <a:srgbClr val="7F7F7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30000"/>
              </a:lnSpc>
              <a:buFont typeface="Arial" pitchFamily="34" charset="0"/>
              <a:buNone/>
              <a:defRPr/>
            </a:pPr>
            <a:r>
              <a:rPr lang="en-US" sz="2000" i="1" dirty="0" smtClean="0">
                <a:solidFill>
                  <a:schemeClr val="bg1"/>
                </a:solidFill>
                <a:latin typeface="Trebuchet MS" pitchFamily="34" charset="0"/>
              </a:rPr>
              <a:t>Landforms of coastal deposition</a:t>
            </a:r>
          </a:p>
          <a:p>
            <a:pPr marL="57150" indent="0">
              <a:defRPr/>
            </a:pPr>
            <a:r>
              <a:rPr lang="en-US" sz="2000" dirty="0" smtClean="0">
                <a:solidFill>
                  <a:schemeClr val="bg1"/>
                </a:solidFill>
                <a:latin typeface="+mn-lt"/>
              </a:rPr>
              <a:t> 3. Sand bar and lagoon </a:t>
            </a:r>
            <a:r>
              <a:rPr lang="en-US" sz="2000" i="1" dirty="0" smtClean="0">
                <a:solidFill>
                  <a:schemeClr val="bg1"/>
                </a:solidFill>
                <a:latin typeface="+mn-lt"/>
              </a:rPr>
              <a:t>(continued)</a:t>
            </a:r>
          </a:p>
          <a:p>
            <a:pPr marL="114300" indent="0">
              <a:defRPr/>
            </a:pPr>
            <a:r>
              <a:rPr lang="en-US" sz="2000" dirty="0">
                <a:solidFill>
                  <a:schemeClr val="bg1"/>
                </a:solidFill>
                <a:latin typeface="+mj-lt"/>
              </a:rPr>
              <a:t>2.   </a:t>
            </a:r>
            <a:r>
              <a:rPr lang="en-US" sz="2000" dirty="0" err="1">
                <a:solidFill>
                  <a:srgbClr val="FFFF00"/>
                </a:solidFill>
                <a:latin typeface="+mj-lt"/>
              </a:rPr>
              <a:t>Baymouth</a:t>
            </a:r>
            <a:r>
              <a:rPr lang="en-US" sz="2000" dirty="0">
                <a:solidFill>
                  <a:srgbClr val="FFFF00"/>
                </a:solidFill>
                <a:latin typeface="+mj-lt"/>
              </a:rPr>
              <a:t> bar</a:t>
            </a:r>
          </a:p>
          <a:p>
            <a:pPr marL="876300" lvl="1" indent="-361950">
              <a:buClr>
                <a:schemeClr val="bg1"/>
              </a:buClr>
              <a:buFont typeface="Wingdings" pitchFamily="2" charset="2"/>
              <a:buChar char="§"/>
              <a:defRPr/>
            </a:pPr>
            <a:r>
              <a:rPr lang="en-US" sz="2000" dirty="0">
                <a:solidFill>
                  <a:schemeClr val="bg1"/>
                </a:solidFill>
                <a:latin typeface="+mj-lt"/>
              </a:rPr>
              <a:t>Sand spit extends from one side of a landmass </a:t>
            </a:r>
            <a:r>
              <a:rPr lang="en-US" sz="2000" dirty="0" smtClean="0">
                <a:solidFill>
                  <a:schemeClr val="bg1"/>
                </a:solidFill>
                <a:latin typeface="+mj-lt"/>
              </a:rPr>
              <a:t/>
            </a:r>
            <a:br>
              <a:rPr lang="en-US" sz="2000" dirty="0" smtClean="0">
                <a:solidFill>
                  <a:schemeClr val="bg1"/>
                </a:solidFill>
                <a:latin typeface="+mj-lt"/>
              </a:rPr>
            </a:br>
            <a:r>
              <a:rPr lang="en-US" sz="2000" dirty="0" smtClean="0">
                <a:solidFill>
                  <a:schemeClr val="bg1"/>
                </a:solidFill>
                <a:latin typeface="+mj-lt"/>
              </a:rPr>
              <a:t>across </a:t>
            </a:r>
            <a:r>
              <a:rPr lang="en-US" sz="2000" dirty="0">
                <a:solidFill>
                  <a:schemeClr val="bg1"/>
                </a:solidFill>
                <a:latin typeface="+mj-lt"/>
              </a:rPr>
              <a:t>a bay and reaches the other landmass</a:t>
            </a:r>
          </a:p>
          <a:p>
            <a:pPr marL="876300" lvl="1" indent="-361950">
              <a:buClr>
                <a:schemeClr val="bg1"/>
              </a:buClr>
              <a:buFont typeface="Wingdings" pitchFamily="2" charset="2"/>
              <a:buChar char="§"/>
              <a:defRPr/>
            </a:pPr>
            <a:r>
              <a:rPr lang="en-US" sz="2000" dirty="0">
                <a:solidFill>
                  <a:schemeClr val="bg1"/>
                </a:solidFill>
                <a:latin typeface="+mj-lt"/>
              </a:rPr>
              <a:t>Blocks/closes off the bay</a:t>
            </a:r>
          </a:p>
        </p:txBody>
      </p:sp>
      <p:pic>
        <p:nvPicPr>
          <p:cNvPr id="2253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129" y="3140968"/>
            <a:ext cx="3297634" cy="358809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Bent-Up Arrow 1"/>
          <p:cNvSpPr/>
          <p:nvPr/>
        </p:nvSpPr>
        <p:spPr>
          <a:xfrm rot="5400000">
            <a:off x="5071404" y="5014750"/>
            <a:ext cx="1305447" cy="87025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2"/>
                                        </p:tgtEl>
                                        <p:attrNameLst>
                                          <p:attrName>style.visibility</p:attrName>
                                        </p:attrNameLst>
                                      </p:cBhvr>
                                      <p:to>
                                        <p:strVal val="visible"/>
                                      </p:to>
                                    </p:set>
                                    <p:animEffect transition="in" filter="fade">
                                      <p:cBhvr>
                                        <p:cTn id="11" dur="500"/>
                                        <p:tgtEl>
                                          <p:spTgt spid="2253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anim calcmode="lin" valueType="num">
                                      <p:cBhvr>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anim calcmode="lin" valueType="num">
                                      <p:cBhvr>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288" y="765175"/>
            <a:ext cx="3679825" cy="2016125"/>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5123" name="Rectangle 3"/>
          <p:cNvSpPr>
            <a:spLocks noGrp="1"/>
          </p:cNvSpPr>
          <p:nvPr>
            <p:ph idx="1"/>
          </p:nvPr>
        </p:nvSpPr>
        <p:spPr>
          <a:xfrm>
            <a:off x="531813" y="852488"/>
            <a:ext cx="8001000" cy="4953000"/>
          </a:xfrm>
        </p:spPr>
        <p:txBody>
          <a:bodyPr/>
          <a:lstStyle/>
          <a:p>
            <a:pPr marL="457200" indent="-457200">
              <a:buFont typeface="Arial" pitchFamily="34" charset="0"/>
              <a:buNone/>
              <a:defRPr/>
            </a:pPr>
            <a:r>
              <a:rPr lang="en-US" sz="2000" b="1" i="1" dirty="0" smtClean="0">
                <a:solidFill>
                  <a:srgbClr val="FFFF00"/>
                </a:solidFill>
                <a:latin typeface="Trebuchet MS" pitchFamily="34" charset="0"/>
              </a:rPr>
              <a:t>Types of waves</a:t>
            </a:r>
          </a:p>
          <a:p>
            <a:pPr marL="876300" lvl="1" indent="-419100">
              <a:buClr>
                <a:schemeClr val="bg1"/>
              </a:buClr>
              <a:buFont typeface="Arial" pitchFamily="34" charset="0"/>
              <a:buAutoNum type="arabicPeriod"/>
              <a:defRPr/>
            </a:pPr>
            <a:r>
              <a:rPr lang="en-US" sz="2000" dirty="0" smtClean="0">
                <a:solidFill>
                  <a:schemeClr val="bg1"/>
                </a:solidFill>
                <a:latin typeface="+mj-lt"/>
              </a:rPr>
              <a:t>Constructive waves</a:t>
            </a:r>
          </a:p>
          <a:p>
            <a:pPr marL="457200" lvl="1" indent="0">
              <a:buClr>
                <a:schemeClr val="bg1"/>
              </a:buClr>
              <a:buNone/>
              <a:defRPr/>
            </a:pPr>
            <a:r>
              <a:rPr lang="en-US" sz="2000" dirty="0" smtClean="0">
                <a:solidFill>
                  <a:schemeClr val="bg1"/>
                </a:solidFill>
                <a:latin typeface="+mj-lt"/>
              </a:rPr>
              <a:t>=deposition</a:t>
            </a:r>
          </a:p>
          <a:p>
            <a:pPr marL="457200" lvl="1" indent="0">
              <a:buClr>
                <a:schemeClr val="bg1"/>
              </a:buClr>
              <a:buNone/>
              <a:defRPr/>
            </a:pPr>
            <a:r>
              <a:rPr lang="en-US" sz="2000" dirty="0" smtClean="0">
                <a:solidFill>
                  <a:schemeClr val="bg1"/>
                </a:solidFill>
                <a:latin typeface="+mj-lt"/>
              </a:rPr>
              <a:t>2.	Destructive waves</a:t>
            </a:r>
          </a:p>
          <a:p>
            <a:pPr marL="457200" lvl="1" indent="0">
              <a:buClr>
                <a:schemeClr val="bg1"/>
              </a:buClr>
              <a:buNone/>
              <a:defRPr/>
            </a:pPr>
            <a:r>
              <a:rPr lang="en-US" sz="2000" dirty="0" smtClean="0">
                <a:solidFill>
                  <a:schemeClr val="bg1"/>
                </a:solidFill>
                <a:latin typeface="+mj-lt"/>
              </a:rPr>
              <a:t>=erosion</a:t>
            </a:r>
          </a:p>
          <a:p>
            <a:pPr marL="457200" indent="-457200">
              <a:buFont typeface="Arial" pitchFamily="34" charset="0"/>
              <a:buNone/>
              <a:defRPr/>
            </a:pPr>
            <a:endParaRPr lang="en-US" sz="1900" dirty="0" smtClean="0">
              <a:solidFill>
                <a:schemeClr val="tx1">
                  <a:lumMod val="65000"/>
                  <a:lumOff val="35000"/>
                </a:schemeClr>
              </a:solidFill>
              <a:latin typeface="Trebuchet MS" pitchFamily="34" charset="0"/>
            </a:endParaRPr>
          </a:p>
        </p:txBody>
      </p:sp>
      <p:sp>
        <p:nvSpPr>
          <p:cNvPr id="5124"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l="2266" r="4341" b="3632"/>
          <a:stretch>
            <a:fillRect/>
          </a:stretch>
        </p:blipFill>
        <p:spPr bwMode="auto">
          <a:xfrm>
            <a:off x="4211960" y="765175"/>
            <a:ext cx="4737310" cy="51120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3">
                                            <p:txEl>
                                              <p:pRg st="0" end="0"/>
                                            </p:txEl>
                                          </p:spTgt>
                                        </p:tgtEl>
                                        <p:attrNameLst>
                                          <p:attrName>style.visibility</p:attrName>
                                        </p:attrNameLst>
                                      </p:cBhvr>
                                      <p:to>
                                        <p:strVal val="visible"/>
                                      </p:to>
                                    </p:set>
                                    <p:animEffect transition="in" filter="fade">
                                      <p:cBhvr>
                                        <p:cTn id="15" dur="500"/>
                                        <p:tgtEl>
                                          <p:spTgt spid="512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5123">
                                            <p:txEl>
                                              <p:pRg st="1" end="1"/>
                                            </p:txEl>
                                          </p:spTgt>
                                        </p:tgtEl>
                                        <p:attrNameLst>
                                          <p:attrName>style.visibility</p:attrName>
                                        </p:attrNameLst>
                                      </p:cBhvr>
                                      <p:to>
                                        <p:strVal val="visible"/>
                                      </p:to>
                                    </p:set>
                                    <p:animEffect transition="in" filter="fade">
                                      <p:cBhvr>
                                        <p:cTn id="20" dur="500"/>
                                        <p:tgtEl>
                                          <p:spTgt spid="5123">
                                            <p:txEl>
                                              <p:pRg st="1" end="1"/>
                                            </p:txEl>
                                          </p:spTgt>
                                        </p:tgtEl>
                                      </p:cBhvr>
                                    </p:animEffect>
                                    <p:anim calcmode="lin" valueType="num">
                                      <p:cBhvr>
                                        <p:cTn id="21"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fade">
                                      <p:cBhvr>
                                        <p:cTn id="27" dur="500"/>
                                        <p:tgtEl>
                                          <p:spTgt spid="5123">
                                            <p:txEl>
                                              <p:pRg st="2" end="2"/>
                                            </p:txEl>
                                          </p:spTgt>
                                        </p:tgtEl>
                                      </p:cBhvr>
                                    </p:animEffect>
                                    <p:anim calcmode="lin" valueType="num">
                                      <p:cBhvr>
                                        <p:cTn id="28"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5123">
                                            <p:txEl>
                                              <p:pRg st="3" end="3"/>
                                            </p:txEl>
                                          </p:spTgt>
                                        </p:tgtEl>
                                        <p:attrNameLst>
                                          <p:attrName>style.visibility</p:attrName>
                                        </p:attrNameLst>
                                      </p:cBhvr>
                                      <p:to>
                                        <p:strVal val="visible"/>
                                      </p:to>
                                    </p:set>
                                    <p:animEffect transition="in" filter="fade">
                                      <p:cBhvr>
                                        <p:cTn id="34" dur="500"/>
                                        <p:tgtEl>
                                          <p:spTgt spid="5123">
                                            <p:txEl>
                                              <p:pRg st="3" end="3"/>
                                            </p:txEl>
                                          </p:spTgt>
                                        </p:tgtEl>
                                      </p:cBhvr>
                                    </p:animEffect>
                                    <p:anim calcmode="lin" valueType="num">
                                      <p:cBhvr>
                                        <p:cTn id="3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51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5123">
                                            <p:txEl>
                                              <p:pRg st="4" end="4"/>
                                            </p:txEl>
                                          </p:spTgt>
                                        </p:tgtEl>
                                        <p:attrNameLst>
                                          <p:attrName>style.visibility</p:attrName>
                                        </p:attrNameLst>
                                      </p:cBhvr>
                                      <p:to>
                                        <p:strVal val="visible"/>
                                      </p:to>
                                    </p:set>
                                    <p:animEffect transition="in" filter="fade">
                                      <p:cBhvr>
                                        <p:cTn id="41" dur="500"/>
                                        <p:tgtEl>
                                          <p:spTgt spid="5123">
                                            <p:txEl>
                                              <p:pRg st="4" end="4"/>
                                            </p:txEl>
                                          </p:spTgt>
                                        </p:tgtEl>
                                      </p:cBhvr>
                                    </p:animEffect>
                                    <p:anim calcmode="lin" valueType="num">
                                      <p:cBhvr>
                                        <p:cTn id="42"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51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1018857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6" name="Rounded Rectangle 5"/>
          <p:cNvSpPr/>
          <p:nvPr/>
        </p:nvSpPr>
        <p:spPr>
          <a:xfrm>
            <a:off x="-20443" y="3429050"/>
            <a:ext cx="9142222" cy="3600400"/>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13688" y="3460195"/>
            <a:ext cx="9073960" cy="5410200"/>
          </a:xfrm>
        </p:spPr>
        <p:txBody>
          <a:bodyPr/>
          <a:lstStyle/>
          <a:p>
            <a:pPr marL="457200" indent="-457200">
              <a:lnSpc>
                <a:spcPct val="130000"/>
              </a:lnSpc>
              <a:buFont typeface="Arial" pitchFamily="34" charset="0"/>
              <a:buNone/>
              <a:defRPr/>
            </a:pPr>
            <a:r>
              <a:rPr lang="en-US" sz="2000" i="1" dirty="0" smtClean="0">
                <a:solidFill>
                  <a:schemeClr val="bg1"/>
                </a:solidFill>
                <a:latin typeface="Trebuchet MS" pitchFamily="34" charset="0"/>
              </a:rPr>
              <a:t>Landforms of coastal deposition</a:t>
            </a:r>
          </a:p>
          <a:p>
            <a:pPr marL="476250" indent="-419100">
              <a:buFont typeface="Times" pitchFamily="-64" charset="0"/>
              <a:buNone/>
              <a:defRPr/>
            </a:pPr>
            <a:r>
              <a:rPr lang="en-US" sz="2000" dirty="0" smtClean="0">
                <a:solidFill>
                  <a:schemeClr val="bg1"/>
                </a:solidFill>
                <a:latin typeface="+mj-lt"/>
              </a:rPr>
              <a:t>4.</a:t>
            </a:r>
            <a:r>
              <a:rPr lang="en-US" sz="2000" b="1" dirty="0" smtClean="0">
                <a:solidFill>
                  <a:srgbClr val="FFFF00"/>
                </a:solidFill>
                <a:effectLst>
                  <a:outerShdw blurRad="38100" dist="38100" dir="2700000" algn="tl">
                    <a:srgbClr val="000000">
                      <a:alpha val="43137"/>
                    </a:srgbClr>
                  </a:outerShdw>
                </a:effectLst>
                <a:latin typeface="+mj-lt"/>
              </a:rPr>
              <a:t>	Tombolo</a:t>
            </a:r>
          </a:p>
          <a:p>
            <a:pPr lvl="1">
              <a:buClr>
                <a:schemeClr val="bg1"/>
              </a:buClr>
              <a:buFont typeface="Wingdings" pitchFamily="2" charset="2"/>
              <a:buChar char="§"/>
              <a:defRPr/>
            </a:pPr>
            <a:r>
              <a:rPr lang="en-US" sz="2000" dirty="0" err="1" smtClean="0">
                <a:solidFill>
                  <a:schemeClr val="bg1"/>
                </a:solidFill>
                <a:latin typeface="+mj-lt"/>
              </a:rPr>
              <a:t>Tombolos</a:t>
            </a:r>
            <a:r>
              <a:rPr lang="en-US" sz="2000" dirty="0" smtClean="0">
                <a:solidFill>
                  <a:schemeClr val="bg1"/>
                </a:solidFill>
                <a:latin typeface="+mj-lt"/>
              </a:rPr>
              <a:t> are formed due to wave refraction and </a:t>
            </a:r>
            <a:r>
              <a:rPr lang="en-US" sz="2000" dirty="0" err="1" smtClean="0">
                <a:solidFill>
                  <a:schemeClr val="bg1"/>
                </a:solidFill>
                <a:latin typeface="+mj-lt"/>
              </a:rPr>
              <a:t>longshore</a:t>
            </a:r>
            <a:r>
              <a:rPr lang="en-US" sz="2000" dirty="0" smtClean="0">
                <a:solidFill>
                  <a:schemeClr val="bg1"/>
                </a:solidFill>
                <a:latin typeface="+mj-lt"/>
              </a:rPr>
              <a:t> drift</a:t>
            </a:r>
          </a:p>
          <a:p>
            <a:pPr lvl="1">
              <a:buClr>
                <a:schemeClr val="bg1"/>
              </a:buClr>
              <a:buFont typeface="Wingdings" pitchFamily="2" charset="2"/>
              <a:buChar char="§"/>
              <a:defRPr/>
            </a:pPr>
            <a:r>
              <a:rPr lang="en-US" sz="2000" dirty="0" smtClean="0">
                <a:solidFill>
                  <a:schemeClr val="bg1"/>
                </a:solidFill>
                <a:latin typeface="+mj-lt"/>
              </a:rPr>
              <a:t>Result from a sand spit extending out to an island and connecting the island to the mainland</a:t>
            </a:r>
          </a:p>
          <a:p>
            <a:pPr lvl="1">
              <a:buClr>
                <a:schemeClr val="bg1"/>
              </a:buClr>
              <a:buFont typeface="Wingdings" pitchFamily="2" charset="2"/>
              <a:buChar char="§"/>
              <a:defRPr/>
            </a:pPr>
            <a:r>
              <a:rPr lang="en-US" sz="2000" dirty="0" smtClean="0">
                <a:solidFill>
                  <a:schemeClr val="bg1"/>
                </a:solidFill>
                <a:latin typeface="+mj-lt"/>
              </a:rPr>
              <a:t>Waves approach the island, wave refraction occurs</a:t>
            </a:r>
          </a:p>
          <a:p>
            <a:pPr lvl="1">
              <a:buClr>
                <a:schemeClr val="bg1"/>
              </a:buClr>
              <a:buFont typeface="Wingdings" pitchFamily="2" charset="2"/>
              <a:buChar char="§"/>
              <a:defRPr/>
            </a:pPr>
            <a:r>
              <a:rPr lang="en-US" sz="2000" dirty="0" smtClean="0">
                <a:solidFill>
                  <a:schemeClr val="bg1"/>
                </a:solidFill>
                <a:latin typeface="+mj-lt"/>
              </a:rPr>
              <a:t>Sediment is deposited</a:t>
            </a:r>
          </a:p>
          <a:p>
            <a:pPr lvl="1">
              <a:buClr>
                <a:schemeClr val="bg1"/>
              </a:buClr>
              <a:buFont typeface="Wingdings" pitchFamily="2" charset="2"/>
              <a:buChar char="§"/>
              <a:defRPr/>
            </a:pPr>
            <a:r>
              <a:rPr lang="en-US" sz="2000" dirty="0" smtClean="0">
                <a:solidFill>
                  <a:schemeClr val="bg1"/>
                </a:solidFill>
                <a:latin typeface="+mj-lt"/>
              </a:rPr>
              <a:t>Results in the spit connecting the island to the mainland and – a tombolo is formed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anim calcmode="lin" valueType="num">
                                      <p:cBhvr>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anim calcmode="lin" valueType="num">
                                      <p:cBhvr>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500"/>
                                        <p:tgtEl>
                                          <p:spTgt spid="2">
                                            <p:txEl>
                                              <p:pRg st="4" end="4"/>
                                            </p:txEl>
                                          </p:spTgt>
                                        </p:tgtEl>
                                      </p:cBhvr>
                                    </p:animEffect>
                                    <p:anim calcmode="lin" valueType="num">
                                      <p:cBhvr>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500"/>
                                        <p:tgtEl>
                                          <p:spTgt spid="2">
                                            <p:txEl>
                                              <p:pRg st="5" end="5"/>
                                            </p:txEl>
                                          </p:spTgt>
                                        </p:tgtEl>
                                      </p:cBhvr>
                                    </p:animEffect>
                                    <p:anim calcmode="lin" valueType="num">
                                      <p:cBhvr>
                                        <p:cTn id="4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7" presetClass="entr" presetSubtype="0"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anim calcmode="lin" valueType="num">
                                      <p:cBhvr>
                                        <p:cTn id="5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4"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74" r="52711" b="46253"/>
          <a:stretch/>
        </p:blipFill>
        <p:spPr bwMode="auto">
          <a:xfrm>
            <a:off x="179512" y="188640"/>
            <a:ext cx="874838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218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64190367"/>
              </p:ext>
            </p:extLst>
          </p:nvPr>
        </p:nvGraphicFramePr>
        <p:xfrm>
          <a:off x="251520" y="332656"/>
          <a:ext cx="8568951" cy="4932548"/>
        </p:xfrm>
        <a:graphic>
          <a:graphicData uri="http://schemas.openxmlformats.org/drawingml/2006/table">
            <a:tbl>
              <a:tblPr firstRow="1" bandRow="1">
                <a:tableStyleId>{5C22544A-7EE6-4342-B048-85BDC9FD1C3A}</a:tableStyleId>
              </a:tblPr>
              <a:tblGrid>
                <a:gridCol w="2856317"/>
                <a:gridCol w="2856317"/>
                <a:gridCol w="2856317"/>
              </a:tblGrid>
              <a:tr h="720080">
                <a:tc>
                  <a:txBody>
                    <a:bodyPr/>
                    <a:lstStyle/>
                    <a:p>
                      <a:r>
                        <a:rPr lang="en-IE" dirty="0" smtClean="0"/>
                        <a:t>Spits</a:t>
                      </a:r>
                      <a:endParaRPr lang="en-IE" dirty="0"/>
                    </a:p>
                  </a:txBody>
                  <a:tcPr/>
                </a:tc>
                <a:tc>
                  <a:txBody>
                    <a:bodyPr/>
                    <a:lstStyle/>
                    <a:p>
                      <a:r>
                        <a:rPr lang="en-IE" dirty="0" smtClean="0"/>
                        <a:t>Bars</a:t>
                      </a:r>
                      <a:endParaRPr lang="en-IE" dirty="0"/>
                    </a:p>
                  </a:txBody>
                  <a:tcPr/>
                </a:tc>
                <a:tc>
                  <a:txBody>
                    <a:bodyPr/>
                    <a:lstStyle/>
                    <a:p>
                      <a:r>
                        <a:rPr lang="en-IE" dirty="0" err="1" smtClean="0"/>
                        <a:t>Tombolos</a:t>
                      </a:r>
                      <a:endParaRPr lang="en-IE" dirty="0"/>
                    </a:p>
                  </a:txBody>
                  <a:tcPr/>
                </a:tc>
              </a:tr>
              <a:tr h="1404156">
                <a:tc>
                  <a:txBody>
                    <a:bodyPr/>
                    <a:lstStyle/>
                    <a:p>
                      <a:endParaRPr lang="en-IE"/>
                    </a:p>
                  </a:txBody>
                  <a:tcPr/>
                </a:tc>
                <a:tc>
                  <a:txBody>
                    <a:bodyPr/>
                    <a:lstStyle/>
                    <a:p>
                      <a:endParaRPr lang="en-IE"/>
                    </a:p>
                  </a:txBody>
                  <a:tcPr/>
                </a:tc>
                <a:tc>
                  <a:txBody>
                    <a:bodyPr/>
                    <a:lstStyle/>
                    <a:p>
                      <a:endParaRPr lang="en-IE"/>
                    </a:p>
                  </a:txBody>
                  <a:tcPr/>
                </a:tc>
              </a:tr>
              <a:tr h="1404156">
                <a:tc>
                  <a:txBody>
                    <a:bodyPr/>
                    <a:lstStyle/>
                    <a:p>
                      <a:endParaRPr lang="en-IE"/>
                    </a:p>
                  </a:txBody>
                  <a:tcPr/>
                </a:tc>
                <a:tc>
                  <a:txBody>
                    <a:bodyPr/>
                    <a:lstStyle/>
                    <a:p>
                      <a:endParaRPr lang="en-IE" dirty="0"/>
                    </a:p>
                  </a:txBody>
                  <a:tcPr/>
                </a:tc>
                <a:tc>
                  <a:txBody>
                    <a:bodyPr/>
                    <a:lstStyle/>
                    <a:p>
                      <a:endParaRPr lang="en-IE"/>
                    </a:p>
                  </a:txBody>
                  <a:tcPr/>
                </a:tc>
              </a:tr>
              <a:tr h="1404156">
                <a:tc>
                  <a:txBody>
                    <a:bodyPr/>
                    <a:lstStyle/>
                    <a:p>
                      <a:endParaRPr lang="en-IE" dirty="0"/>
                    </a:p>
                  </a:txBody>
                  <a:tcPr/>
                </a:tc>
                <a:tc>
                  <a:txBody>
                    <a:bodyPr/>
                    <a:lstStyle/>
                    <a:p>
                      <a:endParaRPr lang="en-IE" dirty="0"/>
                    </a:p>
                  </a:txBody>
                  <a:tcPr/>
                </a:tc>
                <a:tc>
                  <a:txBody>
                    <a:bodyPr/>
                    <a:lstStyle/>
                    <a:p>
                      <a:endParaRPr lang="en-IE" dirty="0"/>
                    </a:p>
                  </a:txBody>
                  <a:tcPr/>
                </a:tc>
              </a:tr>
            </a:tbl>
          </a:graphicData>
        </a:graphic>
      </p:graphicFrame>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933056"/>
            <a:ext cx="2736304"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6" y="3933056"/>
            <a:ext cx="2859087"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42" t="20514" r="16424"/>
          <a:stretch/>
        </p:blipFill>
        <p:spPr bwMode="auto">
          <a:xfrm>
            <a:off x="5974930" y="3933056"/>
            <a:ext cx="2736304"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1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0066" y="2967335"/>
            <a:ext cx="57238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Human activities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086756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550863"/>
            <a:ext cx="5051425"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5" name="Rounded Rectangle 4"/>
          <p:cNvSpPr/>
          <p:nvPr/>
        </p:nvSpPr>
        <p:spPr>
          <a:xfrm>
            <a:off x="179388" y="1340768"/>
            <a:ext cx="8785225" cy="2592288"/>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484982" y="1412205"/>
            <a:ext cx="8748712" cy="3457575"/>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Human activities can impact on the operation of coastal processes</a:t>
            </a:r>
          </a:p>
          <a:p>
            <a:pPr lvl="1">
              <a:buClr>
                <a:schemeClr val="bg1"/>
              </a:buClr>
              <a:buFont typeface="Wingdings" pitchFamily="2" charset="2"/>
              <a:buChar char="§"/>
              <a:defRPr/>
            </a:pPr>
            <a:r>
              <a:rPr lang="en-US" sz="2000" dirty="0" smtClean="0">
                <a:solidFill>
                  <a:schemeClr val="bg1"/>
                </a:solidFill>
                <a:latin typeface="+mj-lt"/>
              </a:rPr>
              <a:t>The impact of recreational pressures</a:t>
            </a:r>
          </a:p>
          <a:p>
            <a:pPr lvl="1">
              <a:buClr>
                <a:schemeClr val="bg1"/>
              </a:buClr>
              <a:buFont typeface="Wingdings" pitchFamily="2" charset="2"/>
              <a:buChar char="§"/>
              <a:defRPr/>
            </a:pPr>
            <a:r>
              <a:rPr lang="en-US" sz="2000" dirty="0" smtClean="0">
                <a:solidFill>
                  <a:schemeClr val="bg1"/>
                </a:solidFill>
                <a:latin typeface="+mj-lt"/>
              </a:rPr>
              <a:t>Caravan parks, camping sites and hotels or even apartments may be unwisely and hastily built</a:t>
            </a:r>
          </a:p>
          <a:p>
            <a:pPr lvl="1">
              <a:buClr>
                <a:schemeClr val="bg1"/>
              </a:buClr>
              <a:buFont typeface="Wingdings" pitchFamily="2" charset="2"/>
              <a:buChar char="§"/>
              <a:defRPr/>
            </a:pPr>
            <a:r>
              <a:rPr lang="en-US" sz="2000" dirty="0" smtClean="0">
                <a:solidFill>
                  <a:schemeClr val="bg1"/>
                </a:solidFill>
                <a:latin typeface="+mj-lt"/>
              </a:rPr>
              <a:t>Sand dunes damaged</a:t>
            </a:r>
          </a:p>
          <a:p>
            <a:pPr lvl="1">
              <a:buClr>
                <a:schemeClr val="bg1"/>
              </a:buClr>
              <a:buFont typeface="Wingdings" pitchFamily="2" charset="2"/>
              <a:buChar char="§"/>
              <a:defRPr/>
            </a:pPr>
            <a:r>
              <a:rPr lang="en-US" sz="2000" dirty="0" smtClean="0">
                <a:solidFill>
                  <a:schemeClr val="bg1"/>
                </a:solidFill>
                <a:latin typeface="+mj-lt"/>
              </a:rPr>
              <a:t>Sewage and litter </a:t>
            </a:r>
          </a:p>
          <a:p>
            <a:pPr lvl="1">
              <a:buClr>
                <a:schemeClr val="bg1"/>
              </a:buClr>
              <a:buFont typeface="Wingdings" pitchFamily="2" charset="2"/>
              <a:buChar char="§"/>
              <a:defRPr/>
            </a:pPr>
            <a:r>
              <a:rPr lang="en-US" sz="2000" dirty="0" smtClean="0">
                <a:solidFill>
                  <a:schemeClr val="bg1"/>
                </a:solidFill>
                <a:latin typeface="+mj-lt"/>
              </a:rPr>
              <a:t>Pollution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500"/>
                                        <p:tgtEl>
                                          <p:spTgt spid="2458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anim calcmode="lin" valueType="num">
                                      <p:cBhvr>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500"/>
                                        <p:tgtEl>
                                          <p:spTgt spid="2">
                                            <p:txEl>
                                              <p:pRg st="4" end="4"/>
                                            </p:txEl>
                                          </p:spTgt>
                                        </p:tgtEl>
                                      </p:cBhvr>
                                    </p:animEffect>
                                    <p:anim calcmode="lin" valueType="num">
                                      <p:cBhvr>
                                        <p:cTn id="4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fade">
                                      <p:cBhvr>
                                        <p:cTn id="48" dur="500"/>
                                        <p:tgtEl>
                                          <p:spTgt spid="2">
                                            <p:txEl>
                                              <p:pRg st="5" end="5"/>
                                            </p:txEl>
                                          </p:spTgt>
                                        </p:tgtEl>
                                      </p:cBhvr>
                                    </p:animEffect>
                                    <p:anim calcmode="lin" valueType="num">
                                      <p:cBhvr>
                                        <p:cTn id="4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5288" y="3068638"/>
            <a:ext cx="2195512" cy="156686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4941888"/>
            <a:ext cx="2195512" cy="15827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3068638"/>
            <a:ext cx="2416175" cy="15684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1950" y="4919663"/>
            <a:ext cx="2416175" cy="160496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79388" y="692150"/>
            <a:ext cx="3671887" cy="2160588"/>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5603" name="Rectangle 3"/>
          <p:cNvSpPr>
            <a:spLocks noGrp="1"/>
          </p:cNvSpPr>
          <p:nvPr>
            <p:ph idx="1"/>
          </p:nvPr>
        </p:nvSpPr>
        <p:spPr>
          <a:xfrm>
            <a:off x="323850" y="682625"/>
            <a:ext cx="4464050" cy="3251200"/>
          </a:xfrm>
        </p:spPr>
        <p:txBody>
          <a:bodyPr/>
          <a:lstStyle/>
          <a:p>
            <a:pPr marL="457200" indent="-457200">
              <a:defRPr/>
            </a:pPr>
            <a:r>
              <a:rPr lang="en-US" sz="2000" i="1" dirty="0" smtClean="0">
                <a:solidFill>
                  <a:srgbClr val="FFFF00"/>
                </a:solidFill>
                <a:latin typeface="Trebuchet MS" pitchFamily="34" charset="0"/>
              </a:rPr>
              <a:t>Coastal </a:t>
            </a:r>
            <a:r>
              <a:rPr lang="en-US" sz="2000" i="1" dirty="0" err="1" smtClean="0">
                <a:solidFill>
                  <a:srgbClr val="FFFF00"/>
                </a:solidFill>
                <a:latin typeface="Trebuchet MS" pitchFamily="34" charset="0"/>
              </a:rPr>
              <a:t>defence</a:t>
            </a:r>
            <a:r>
              <a:rPr lang="en-US" sz="2000" i="1" dirty="0" smtClean="0">
                <a:solidFill>
                  <a:srgbClr val="FFFF00"/>
                </a:solidFill>
                <a:latin typeface="Trebuchet MS" pitchFamily="34" charset="0"/>
              </a:rPr>
              <a:t> work</a:t>
            </a:r>
          </a:p>
          <a:p>
            <a:pPr marL="876300" lvl="1" indent="-419100">
              <a:buClr>
                <a:schemeClr val="bg1"/>
              </a:buClr>
              <a:buFont typeface="Arial" charset="0"/>
              <a:buAutoNum type="arabicPeriod"/>
              <a:defRPr/>
            </a:pPr>
            <a:r>
              <a:rPr lang="en-US" sz="2000" i="1" dirty="0" err="1" smtClean="0">
                <a:solidFill>
                  <a:schemeClr val="bg1"/>
                </a:solidFill>
                <a:latin typeface="+mj-lt"/>
              </a:rPr>
              <a:t>Groynes</a:t>
            </a:r>
            <a:endParaRPr lang="en-US" sz="2000" i="1" dirty="0" smtClean="0">
              <a:solidFill>
                <a:schemeClr val="bg1"/>
              </a:solidFill>
              <a:latin typeface="+mj-lt"/>
            </a:endParaRPr>
          </a:p>
          <a:p>
            <a:pPr marL="876300" lvl="1" indent="-419100">
              <a:buClr>
                <a:schemeClr val="bg1"/>
              </a:buClr>
              <a:buFont typeface="Arial" charset="0"/>
              <a:buAutoNum type="arabicPeriod"/>
              <a:defRPr/>
            </a:pPr>
            <a:r>
              <a:rPr lang="en-US" sz="2000" i="1" dirty="0" smtClean="0">
                <a:solidFill>
                  <a:schemeClr val="bg1"/>
                </a:solidFill>
                <a:latin typeface="+mj-lt"/>
              </a:rPr>
              <a:t>Rock </a:t>
            </a:r>
            <a:r>
              <a:rPr lang="en-US" sz="2000" i="1" dirty="0" err="1" smtClean="0">
                <a:solidFill>
                  <a:schemeClr val="bg1"/>
                </a:solidFill>
                <a:latin typeface="+mj-lt"/>
              </a:rPr>
              <a:t>armour</a:t>
            </a:r>
            <a:endParaRPr lang="en-US" sz="2000" i="1" dirty="0" smtClean="0">
              <a:solidFill>
                <a:schemeClr val="bg1"/>
              </a:solidFill>
              <a:latin typeface="+mj-lt"/>
            </a:endParaRPr>
          </a:p>
          <a:p>
            <a:pPr marL="876300" lvl="1" indent="-419100">
              <a:buClr>
                <a:schemeClr val="bg1"/>
              </a:buClr>
              <a:buFont typeface="Arial" charset="0"/>
              <a:buAutoNum type="arabicPeriod"/>
              <a:defRPr/>
            </a:pPr>
            <a:r>
              <a:rPr lang="en-US" sz="2000" i="1" dirty="0" smtClean="0">
                <a:solidFill>
                  <a:schemeClr val="bg1"/>
                </a:solidFill>
                <a:latin typeface="+mj-lt"/>
              </a:rPr>
              <a:t>Sea walls</a:t>
            </a:r>
          </a:p>
          <a:p>
            <a:pPr marL="876300" lvl="1" indent="-419100">
              <a:buClr>
                <a:schemeClr val="bg1"/>
              </a:buClr>
              <a:buFont typeface="Arial" charset="0"/>
              <a:buAutoNum type="arabicPeriod"/>
              <a:defRPr/>
            </a:pPr>
            <a:r>
              <a:rPr lang="en-US" sz="2000" i="1" dirty="0" smtClean="0">
                <a:solidFill>
                  <a:schemeClr val="bg1"/>
                </a:solidFill>
                <a:latin typeface="+mj-lt"/>
              </a:rPr>
              <a:t>Breakwaters</a:t>
            </a:r>
          </a:p>
          <a:p>
            <a:pPr marL="876300" lvl="1" indent="-419100">
              <a:buClr>
                <a:schemeClr val="bg1"/>
              </a:buClr>
              <a:buFont typeface="Arial" charset="0"/>
              <a:buAutoNum type="arabicPeriod"/>
              <a:defRPr/>
            </a:pPr>
            <a:r>
              <a:rPr lang="en-US" sz="2000" i="1" dirty="0" smtClean="0">
                <a:solidFill>
                  <a:schemeClr val="bg1"/>
                </a:solidFill>
                <a:latin typeface="+mj-lt"/>
              </a:rPr>
              <a:t>Gabions</a:t>
            </a:r>
          </a:p>
        </p:txBody>
      </p:sp>
      <p:sp>
        <p:nvSpPr>
          <p:cNvPr id="2" name="Rectangle 2"/>
          <p:cNvSpPr>
            <a:spLocks noGrp="1"/>
          </p:cNvSpPr>
          <p:nvPr>
            <p:ph type="title"/>
          </p:nvPr>
        </p:nvSpPr>
        <p:spPr>
          <a:xfrm>
            <a:off x="0" y="-228600"/>
            <a:ext cx="9144000" cy="1143000"/>
          </a:xfrm>
        </p:spPr>
        <p:txBody>
          <a:bodyPr/>
          <a:lstStyle/>
          <a:p>
            <a:r>
              <a:rPr lang="en-US" sz="1700" dirty="0" smtClean="0">
                <a:solidFill>
                  <a:srgbClr val="002060"/>
                </a:solidFill>
                <a:latin typeface="Trebuchet MS" pitchFamily="34" charset="0"/>
              </a:rPr>
              <a:t>Chapter 12: Coastal Processes, Patterns &amp; Associated Landforms, &amp; Human Interaction</a:t>
            </a:r>
          </a:p>
        </p:txBody>
      </p:sp>
      <p:pic>
        <p:nvPicPr>
          <p:cNvPr id="25604"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1913" y="692150"/>
            <a:ext cx="3806825" cy="216058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5604"/>
                                        </p:tgtEl>
                                        <p:attrNameLst>
                                          <p:attrName>style.visibility</p:attrName>
                                        </p:attrNameLst>
                                      </p:cBhvr>
                                      <p:to>
                                        <p:strVal val="visible"/>
                                      </p:to>
                                    </p:set>
                                    <p:animEffect transition="in" filter="fade">
                                      <p:cBhvr>
                                        <p:cTn id="11" dur="500"/>
                                        <p:tgtEl>
                                          <p:spTgt spid="2560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607"/>
                                        </p:tgtEl>
                                        <p:attrNameLst>
                                          <p:attrName>style.visibility</p:attrName>
                                        </p:attrNameLst>
                                      </p:cBhvr>
                                      <p:to>
                                        <p:strVal val="visible"/>
                                      </p:to>
                                    </p:set>
                                    <p:animEffect transition="in" filter="fade">
                                      <p:cBhvr>
                                        <p:cTn id="15" dur="500"/>
                                        <p:tgtEl>
                                          <p:spTgt spid="25607"/>
                                        </p:tgtEl>
                                      </p:cBhvr>
                                    </p:animEffect>
                                  </p:childTnLst>
                                </p:cTn>
                              </p:par>
                              <p:par>
                                <p:cTn id="16" presetID="10" presetClass="entr" presetSubtype="0" fill="hold" nodeType="withEffect">
                                  <p:stCondLst>
                                    <p:cond delay="0"/>
                                  </p:stCondLst>
                                  <p:childTnLst>
                                    <p:set>
                                      <p:cBhvr>
                                        <p:cTn id="17" dur="1" fill="hold">
                                          <p:stCondLst>
                                            <p:cond delay="0"/>
                                          </p:stCondLst>
                                        </p:cTn>
                                        <p:tgtEl>
                                          <p:spTgt spid="25605"/>
                                        </p:tgtEl>
                                        <p:attrNameLst>
                                          <p:attrName>style.visibility</p:attrName>
                                        </p:attrNameLst>
                                      </p:cBhvr>
                                      <p:to>
                                        <p:strVal val="visible"/>
                                      </p:to>
                                    </p:set>
                                    <p:animEffect transition="in" filter="fade">
                                      <p:cBhvr>
                                        <p:cTn id="18" dur="500"/>
                                        <p:tgtEl>
                                          <p:spTgt spid="25605"/>
                                        </p:tgtEl>
                                      </p:cBhvr>
                                    </p:animEffect>
                                  </p:childTnLst>
                                </p:cTn>
                              </p:par>
                              <p:par>
                                <p:cTn id="19" presetID="10" presetClass="entr" presetSubtype="0"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fade">
                                      <p:cBhvr>
                                        <p:cTn id="21" dur="500"/>
                                        <p:tgtEl>
                                          <p:spTgt spid="25608"/>
                                        </p:tgtEl>
                                      </p:cBhvr>
                                    </p:animEffect>
                                  </p:childTnLst>
                                </p:cTn>
                              </p:par>
                              <p:par>
                                <p:cTn id="22" presetID="10" presetClass="entr" presetSubtype="0" fill="hold" nodeType="withEffect">
                                  <p:stCondLst>
                                    <p:cond delay="0"/>
                                  </p:stCondLst>
                                  <p:childTnLst>
                                    <p:set>
                                      <p:cBhvr>
                                        <p:cTn id="23" dur="1" fill="hold">
                                          <p:stCondLst>
                                            <p:cond delay="0"/>
                                          </p:stCondLst>
                                        </p:cTn>
                                        <p:tgtEl>
                                          <p:spTgt spid="25606"/>
                                        </p:tgtEl>
                                        <p:attrNameLst>
                                          <p:attrName>style.visibility</p:attrName>
                                        </p:attrNameLst>
                                      </p:cBhvr>
                                      <p:to>
                                        <p:strVal val="visible"/>
                                      </p:to>
                                    </p:set>
                                    <p:animEffect transition="in" filter="fade">
                                      <p:cBhvr>
                                        <p:cTn id="24" dur="500"/>
                                        <p:tgtEl>
                                          <p:spTgt spid="25606"/>
                                        </p:tgtEl>
                                      </p:cBhvr>
                                    </p:animEffect>
                                  </p:childTnLst>
                                </p:cTn>
                              </p:par>
                            </p:childTnLst>
                          </p:cTn>
                        </p:par>
                        <p:par>
                          <p:cTn id="25" fill="hold" nodeType="afterGroup">
                            <p:stCondLst>
                              <p:cond delay="1500"/>
                            </p:stCondLst>
                            <p:childTnLst>
                              <p:par>
                                <p:cTn id="26" presetID="10" presetClass="entr" presetSubtype="0" fill="hold" nodeType="afterEffect">
                                  <p:stCondLst>
                                    <p:cond delay="0"/>
                                  </p:stCondLst>
                                  <p:childTnLst>
                                    <p:set>
                                      <p:cBhvr>
                                        <p:cTn id="27" dur="1" fill="hold">
                                          <p:stCondLst>
                                            <p:cond delay="0"/>
                                          </p:stCondLst>
                                        </p:cTn>
                                        <p:tgtEl>
                                          <p:spTgt spid="25603">
                                            <p:txEl>
                                              <p:pRg st="0" end="0"/>
                                            </p:txEl>
                                          </p:spTgt>
                                        </p:tgtEl>
                                        <p:attrNameLst>
                                          <p:attrName>style.visibility</p:attrName>
                                        </p:attrNameLst>
                                      </p:cBhvr>
                                      <p:to>
                                        <p:strVal val="visible"/>
                                      </p:to>
                                    </p:set>
                                    <p:animEffect transition="in" filter="fade">
                                      <p:cBhvr>
                                        <p:cTn id="28" dur="500"/>
                                        <p:tgtEl>
                                          <p:spTgt spid="256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nodeType="clickEffect">
                                  <p:stCondLst>
                                    <p:cond delay="0"/>
                                  </p:stCondLst>
                                  <p:childTnLst>
                                    <p:set>
                                      <p:cBhvr>
                                        <p:cTn id="32" dur="1" fill="hold">
                                          <p:stCondLst>
                                            <p:cond delay="0"/>
                                          </p:stCondLst>
                                        </p:cTn>
                                        <p:tgtEl>
                                          <p:spTgt spid="25603">
                                            <p:txEl>
                                              <p:pRg st="1" end="1"/>
                                            </p:txEl>
                                          </p:spTgt>
                                        </p:tgtEl>
                                        <p:attrNameLst>
                                          <p:attrName>style.visibility</p:attrName>
                                        </p:attrNameLst>
                                      </p:cBhvr>
                                      <p:to>
                                        <p:strVal val="visible"/>
                                      </p:to>
                                    </p:set>
                                    <p:animEffect transition="in" filter="fade">
                                      <p:cBhvr>
                                        <p:cTn id="33" dur="500"/>
                                        <p:tgtEl>
                                          <p:spTgt spid="25603">
                                            <p:txEl>
                                              <p:pRg st="1" end="1"/>
                                            </p:txEl>
                                          </p:spTgt>
                                        </p:tgtEl>
                                      </p:cBhvr>
                                    </p:animEffect>
                                    <p:anim calcmode="lin" valueType="num">
                                      <p:cBhvr>
                                        <p:cTn id="34"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5603">
                                            <p:txEl>
                                              <p:pRg st="2" end="2"/>
                                            </p:txEl>
                                          </p:spTgt>
                                        </p:tgtEl>
                                        <p:attrNameLst>
                                          <p:attrName>style.visibility</p:attrName>
                                        </p:attrNameLst>
                                      </p:cBhvr>
                                      <p:to>
                                        <p:strVal val="visible"/>
                                      </p:to>
                                    </p:set>
                                    <p:animEffect transition="in" filter="fade">
                                      <p:cBhvr>
                                        <p:cTn id="40" dur="500"/>
                                        <p:tgtEl>
                                          <p:spTgt spid="25603">
                                            <p:txEl>
                                              <p:pRg st="2" end="2"/>
                                            </p:txEl>
                                          </p:spTgt>
                                        </p:tgtEl>
                                      </p:cBhvr>
                                    </p:animEffect>
                                    <p:anim calcmode="lin" valueType="num">
                                      <p:cBhvr>
                                        <p:cTn id="41"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25603">
                                            <p:txEl>
                                              <p:pRg st="3" end="3"/>
                                            </p:txEl>
                                          </p:spTgt>
                                        </p:tgtEl>
                                        <p:attrNameLst>
                                          <p:attrName>style.visibility</p:attrName>
                                        </p:attrNameLst>
                                      </p:cBhvr>
                                      <p:to>
                                        <p:strVal val="visible"/>
                                      </p:to>
                                    </p:set>
                                    <p:animEffect transition="in" filter="fade">
                                      <p:cBhvr>
                                        <p:cTn id="47" dur="500"/>
                                        <p:tgtEl>
                                          <p:spTgt spid="25603">
                                            <p:txEl>
                                              <p:pRg st="3" end="3"/>
                                            </p:txEl>
                                          </p:spTgt>
                                        </p:tgtEl>
                                      </p:cBhvr>
                                    </p:animEffect>
                                    <p:anim calcmode="lin" valueType="num">
                                      <p:cBhvr>
                                        <p:cTn id="48"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49" dur="5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7" presetClass="entr" presetSubtype="0" fill="hold" nodeType="clickEffect">
                                  <p:stCondLst>
                                    <p:cond delay="0"/>
                                  </p:stCondLst>
                                  <p:childTnLst>
                                    <p:set>
                                      <p:cBhvr>
                                        <p:cTn id="53" dur="1" fill="hold">
                                          <p:stCondLst>
                                            <p:cond delay="0"/>
                                          </p:stCondLst>
                                        </p:cTn>
                                        <p:tgtEl>
                                          <p:spTgt spid="25603">
                                            <p:txEl>
                                              <p:pRg st="4" end="4"/>
                                            </p:txEl>
                                          </p:spTgt>
                                        </p:tgtEl>
                                        <p:attrNameLst>
                                          <p:attrName>style.visibility</p:attrName>
                                        </p:attrNameLst>
                                      </p:cBhvr>
                                      <p:to>
                                        <p:strVal val="visible"/>
                                      </p:to>
                                    </p:set>
                                    <p:animEffect transition="in" filter="fade">
                                      <p:cBhvr>
                                        <p:cTn id="54" dur="500"/>
                                        <p:tgtEl>
                                          <p:spTgt spid="25603">
                                            <p:txEl>
                                              <p:pRg st="4" end="4"/>
                                            </p:txEl>
                                          </p:spTgt>
                                        </p:tgtEl>
                                      </p:cBhvr>
                                    </p:animEffect>
                                    <p:anim calcmode="lin" valueType="num">
                                      <p:cBhvr>
                                        <p:cTn id="5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56" dur="5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7" presetClass="entr" presetSubtype="0" fill="hold" nodeType="clickEffect">
                                  <p:stCondLst>
                                    <p:cond delay="0"/>
                                  </p:stCondLst>
                                  <p:childTnLst>
                                    <p:set>
                                      <p:cBhvr>
                                        <p:cTn id="60" dur="1" fill="hold">
                                          <p:stCondLst>
                                            <p:cond delay="0"/>
                                          </p:stCondLst>
                                        </p:cTn>
                                        <p:tgtEl>
                                          <p:spTgt spid="25603">
                                            <p:txEl>
                                              <p:pRg st="5" end="5"/>
                                            </p:txEl>
                                          </p:spTgt>
                                        </p:tgtEl>
                                        <p:attrNameLst>
                                          <p:attrName>style.visibility</p:attrName>
                                        </p:attrNameLst>
                                      </p:cBhvr>
                                      <p:to>
                                        <p:strVal val="visible"/>
                                      </p:to>
                                    </p:set>
                                    <p:animEffect transition="in" filter="fade">
                                      <p:cBhvr>
                                        <p:cTn id="61" dur="500"/>
                                        <p:tgtEl>
                                          <p:spTgt spid="25603">
                                            <p:txEl>
                                              <p:pRg st="5" end="5"/>
                                            </p:txEl>
                                          </p:spTgt>
                                        </p:tgtEl>
                                      </p:cBhvr>
                                    </p:animEffect>
                                    <p:anim calcmode="lin" valueType="num">
                                      <p:cBhvr>
                                        <p:cTn id="62"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63" dur="500" fill="hold"/>
                                        <p:tgtEl>
                                          <p:spTgt spid="2560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490538"/>
            <a:ext cx="4627563" cy="6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79512" y="2060848"/>
            <a:ext cx="7056784" cy="2736304"/>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6627"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2" name="Rectangle 3"/>
          <p:cNvSpPr>
            <a:spLocks noGrp="1"/>
          </p:cNvSpPr>
          <p:nvPr>
            <p:ph idx="1"/>
          </p:nvPr>
        </p:nvSpPr>
        <p:spPr>
          <a:xfrm>
            <a:off x="323528" y="2085181"/>
            <a:ext cx="8001000" cy="3178175"/>
          </a:xfrm>
        </p:spPr>
        <p:txBody>
          <a:bodyPr/>
          <a:lstStyle/>
          <a:p>
            <a:pPr marL="457200" indent="-457200">
              <a:buFont typeface="Arial" pitchFamily="34" charset="0"/>
              <a:buNone/>
              <a:defRPr/>
            </a:pPr>
            <a:r>
              <a:rPr lang="en-US" sz="2200" i="1" dirty="0" smtClean="0">
                <a:solidFill>
                  <a:srgbClr val="FFFF00"/>
                </a:solidFill>
                <a:latin typeface="Trebuchet MS" pitchFamily="34" charset="0"/>
              </a:rPr>
              <a:t>Conservation and management case study</a:t>
            </a:r>
          </a:p>
          <a:p>
            <a:pPr marL="476250" indent="-419100">
              <a:lnSpc>
                <a:spcPct val="100000"/>
              </a:lnSpc>
              <a:spcBef>
                <a:spcPts val="0"/>
              </a:spcBef>
              <a:spcAft>
                <a:spcPts val="0"/>
              </a:spcAft>
              <a:buFont typeface="Times" pitchFamily="-64" charset="0"/>
              <a:buNone/>
              <a:defRPr/>
            </a:pPr>
            <a:r>
              <a:rPr lang="en-US" sz="2000" dirty="0" smtClean="0">
                <a:solidFill>
                  <a:schemeClr val="bg1"/>
                </a:solidFill>
                <a:latin typeface="+mj-lt"/>
              </a:rPr>
              <a:t>Increasing rates of coastal erosion may be attributed </a:t>
            </a:r>
            <a:endParaRPr lang="en-US" sz="2000" dirty="0">
              <a:solidFill>
                <a:schemeClr val="bg1"/>
              </a:solidFill>
              <a:latin typeface="+mj-lt"/>
            </a:endParaRPr>
          </a:p>
          <a:p>
            <a:pPr marL="476250" indent="-419100">
              <a:lnSpc>
                <a:spcPct val="100000"/>
              </a:lnSpc>
              <a:spcBef>
                <a:spcPts val="0"/>
              </a:spcBef>
              <a:spcAft>
                <a:spcPts val="0"/>
              </a:spcAft>
              <a:buFont typeface="Times" pitchFamily="-64" charset="0"/>
              <a:buNone/>
              <a:defRPr/>
            </a:pPr>
            <a:r>
              <a:rPr lang="en-US" sz="2000" dirty="0" smtClean="0">
                <a:solidFill>
                  <a:schemeClr val="bg1"/>
                </a:solidFill>
                <a:latin typeface="+mj-lt"/>
              </a:rPr>
              <a:t>to a number of factors:</a:t>
            </a:r>
          </a:p>
          <a:p>
            <a:pPr marL="476250" indent="-419100">
              <a:lnSpc>
                <a:spcPct val="100000"/>
              </a:lnSpc>
              <a:spcBef>
                <a:spcPts val="0"/>
              </a:spcBef>
              <a:spcAft>
                <a:spcPts val="0"/>
              </a:spcAft>
              <a:buFont typeface="Times" pitchFamily="-64" charset="0"/>
              <a:buNone/>
              <a:defRPr/>
            </a:pPr>
            <a:endParaRPr lang="en-US" dirty="0" smtClean="0">
              <a:solidFill>
                <a:schemeClr val="bg1"/>
              </a:solidFill>
              <a:latin typeface="+mj-lt"/>
            </a:endParaRPr>
          </a:p>
          <a:p>
            <a:pPr lvl="2">
              <a:buClr>
                <a:schemeClr val="bg1"/>
              </a:buClr>
              <a:buFont typeface="Wingdings" pitchFamily="2" charset="2"/>
              <a:buChar char="§"/>
              <a:defRPr/>
            </a:pPr>
            <a:r>
              <a:rPr lang="en-US" dirty="0" smtClean="0">
                <a:solidFill>
                  <a:schemeClr val="bg1"/>
                </a:solidFill>
                <a:latin typeface="+mj-lt"/>
              </a:rPr>
              <a:t>Rising sea levels</a:t>
            </a:r>
          </a:p>
          <a:p>
            <a:pPr lvl="2">
              <a:buClr>
                <a:schemeClr val="bg1"/>
              </a:buClr>
              <a:buFont typeface="Wingdings" pitchFamily="2" charset="2"/>
              <a:buChar char="§"/>
              <a:defRPr/>
            </a:pPr>
            <a:r>
              <a:rPr lang="en-US" dirty="0" smtClean="0">
                <a:solidFill>
                  <a:schemeClr val="bg1"/>
                </a:solidFill>
                <a:latin typeface="+mj-lt"/>
              </a:rPr>
              <a:t>Increasing storm frequency</a:t>
            </a:r>
          </a:p>
          <a:p>
            <a:pPr lvl="2">
              <a:buClr>
                <a:schemeClr val="bg1"/>
              </a:buClr>
              <a:buFont typeface="Wingdings" pitchFamily="2" charset="2"/>
              <a:buChar char="§"/>
              <a:defRPr/>
            </a:pPr>
            <a:r>
              <a:rPr lang="en-US" dirty="0" smtClean="0">
                <a:solidFill>
                  <a:schemeClr val="bg1"/>
                </a:solidFill>
                <a:latin typeface="+mj-lt"/>
              </a:rPr>
              <a:t>Increasing wave energy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anim calcmode="lin" valueType="num">
                                      <p:cBhvr>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anim calcmode="lin" valueType="num">
                                      <p:cBhvr>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anim calcmode="lin" valueType="num">
                                      <p:cBhvr>
                                        <p:cTn id="4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00"/>
            <a:ext cx="4545013"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2792" y="692697"/>
            <a:ext cx="6192837" cy="1224136"/>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7651"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2" name="Rectangle 3"/>
          <p:cNvSpPr>
            <a:spLocks noGrp="1"/>
          </p:cNvSpPr>
          <p:nvPr>
            <p:ph idx="1"/>
          </p:nvPr>
        </p:nvSpPr>
        <p:spPr>
          <a:xfrm>
            <a:off x="107504" y="755650"/>
            <a:ext cx="8001000" cy="2692400"/>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Erosion may be caused by the following:</a:t>
            </a:r>
          </a:p>
          <a:p>
            <a:pPr lvl="1">
              <a:buClr>
                <a:schemeClr val="bg1"/>
              </a:buClr>
              <a:buFont typeface="Wingdings" pitchFamily="2" charset="2"/>
              <a:buChar char="§"/>
              <a:defRPr/>
            </a:pPr>
            <a:r>
              <a:rPr lang="en-US" sz="2000" dirty="0" smtClean="0">
                <a:solidFill>
                  <a:schemeClr val="bg1"/>
                </a:solidFill>
                <a:latin typeface="+mj-lt"/>
              </a:rPr>
              <a:t>People</a:t>
            </a:r>
          </a:p>
          <a:p>
            <a:pPr lvl="1">
              <a:buClr>
                <a:schemeClr val="bg1"/>
              </a:buClr>
              <a:buFont typeface="Wingdings" pitchFamily="2" charset="2"/>
              <a:buChar char="§"/>
              <a:defRPr/>
            </a:pPr>
            <a:r>
              <a:rPr lang="en-US" sz="2000" dirty="0" smtClean="0">
                <a:solidFill>
                  <a:schemeClr val="bg1"/>
                </a:solidFill>
                <a:latin typeface="+mj-lt"/>
              </a:rPr>
              <a:t>Nature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500"/>
                                        <p:tgtEl>
                                          <p:spTgt spid="2765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75"/>
            <a:ext cx="91709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5" name="Rounded Rectangle 4"/>
          <p:cNvSpPr/>
          <p:nvPr/>
        </p:nvSpPr>
        <p:spPr>
          <a:xfrm>
            <a:off x="467544" y="764704"/>
            <a:ext cx="7993062" cy="1944216"/>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531813" y="827088"/>
            <a:ext cx="8001000" cy="3033712"/>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Advantages of beach nourishment</a:t>
            </a:r>
          </a:p>
          <a:p>
            <a:pPr lvl="1">
              <a:buClr>
                <a:schemeClr val="bg1"/>
              </a:buClr>
              <a:buFont typeface="Wingdings" pitchFamily="2" charset="2"/>
              <a:buChar char="§"/>
              <a:defRPr/>
            </a:pPr>
            <a:r>
              <a:rPr lang="en-US" sz="2000" dirty="0" smtClean="0">
                <a:solidFill>
                  <a:schemeClr val="bg1"/>
                </a:solidFill>
                <a:latin typeface="+mj-lt"/>
              </a:rPr>
              <a:t>Restores and widens existing beaches</a:t>
            </a:r>
          </a:p>
          <a:p>
            <a:pPr lvl="1">
              <a:buClr>
                <a:schemeClr val="bg1"/>
              </a:buClr>
              <a:buFont typeface="Wingdings" pitchFamily="2" charset="2"/>
              <a:buChar char="§"/>
              <a:defRPr/>
            </a:pPr>
            <a:r>
              <a:rPr lang="en-US" sz="2000" dirty="0" smtClean="0">
                <a:solidFill>
                  <a:schemeClr val="bg1"/>
                </a:solidFill>
                <a:latin typeface="+mj-lt"/>
              </a:rPr>
              <a:t>Infrastructure and property at the back of the beach is protected</a:t>
            </a:r>
          </a:p>
          <a:p>
            <a:pPr lvl="1">
              <a:buClr>
                <a:schemeClr val="bg1"/>
              </a:buClr>
              <a:buFont typeface="Wingdings" pitchFamily="2" charset="2"/>
              <a:buChar char="§"/>
              <a:defRPr/>
            </a:pPr>
            <a:r>
              <a:rPr lang="en-US" sz="2000" dirty="0" smtClean="0">
                <a:solidFill>
                  <a:schemeClr val="bg1"/>
                </a:solidFill>
                <a:latin typeface="+mj-lt"/>
              </a:rPr>
              <a:t>Beach nourishment places sand on the beach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500"/>
                                        <p:tgtEl>
                                          <p:spTgt spid="286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anim calcmode="lin" valueType="num">
                                      <p:cBhvr>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396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5" name="Rounded Rectangle 4"/>
          <p:cNvSpPr/>
          <p:nvPr/>
        </p:nvSpPr>
        <p:spPr>
          <a:xfrm>
            <a:off x="90761" y="764704"/>
            <a:ext cx="8496300" cy="2160240"/>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395288" y="827088"/>
            <a:ext cx="8001000" cy="3178175"/>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Disadvantages of using beach nourishment</a:t>
            </a:r>
          </a:p>
          <a:p>
            <a:pPr lvl="1">
              <a:buClr>
                <a:schemeClr val="bg1"/>
              </a:buClr>
              <a:buFont typeface="Wingdings" pitchFamily="2" charset="2"/>
              <a:buChar char="§"/>
              <a:defRPr/>
            </a:pPr>
            <a:r>
              <a:rPr lang="en-US" sz="2000" dirty="0" smtClean="0">
                <a:solidFill>
                  <a:schemeClr val="bg1"/>
                </a:solidFill>
                <a:latin typeface="+mj-lt"/>
              </a:rPr>
              <a:t>Sand pumped onto beaches through beach nourishment usually erodes faster than the natural sand</a:t>
            </a:r>
          </a:p>
          <a:p>
            <a:pPr lvl="1">
              <a:buClr>
                <a:schemeClr val="bg1"/>
              </a:buClr>
              <a:buFont typeface="Wingdings" pitchFamily="2" charset="2"/>
              <a:buChar char="§"/>
              <a:defRPr/>
            </a:pPr>
            <a:r>
              <a:rPr lang="en-US" sz="2000" dirty="0" smtClean="0">
                <a:solidFill>
                  <a:schemeClr val="bg1"/>
                </a:solidFill>
                <a:latin typeface="+mj-lt"/>
              </a:rPr>
              <a:t>Expensive and must be repeated</a:t>
            </a:r>
          </a:p>
          <a:p>
            <a:pPr lvl="1">
              <a:buClr>
                <a:schemeClr val="bg1"/>
              </a:buClr>
              <a:buFont typeface="Wingdings" pitchFamily="2" charset="2"/>
              <a:buChar char="§"/>
              <a:defRPr/>
            </a:pPr>
            <a:r>
              <a:rPr lang="en-US" sz="2000" dirty="0" smtClean="0">
                <a:solidFill>
                  <a:schemeClr val="bg1"/>
                </a:solidFill>
                <a:latin typeface="+mj-lt"/>
              </a:rPr>
              <a:t>Visitors and marine life impacted during beach </a:t>
            </a:r>
            <a:br>
              <a:rPr lang="en-US" sz="2000" dirty="0" smtClean="0">
                <a:solidFill>
                  <a:schemeClr val="bg1"/>
                </a:solidFill>
                <a:latin typeface="+mj-lt"/>
              </a:rPr>
            </a:br>
            <a:r>
              <a:rPr lang="en-US" sz="2000" dirty="0" smtClean="0">
                <a:solidFill>
                  <a:schemeClr val="bg1"/>
                </a:solidFill>
                <a:latin typeface="+mj-lt"/>
              </a:rPr>
              <a:t>nourishment pumping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anim calcmode="lin" valueType="num">
                                      <p:cBhvr>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612" y="260648"/>
            <a:ext cx="8424936" cy="5078313"/>
          </a:xfrm>
          <a:prstGeom prst="rect">
            <a:avLst/>
          </a:prstGeom>
          <a:noFill/>
        </p:spPr>
        <p:txBody>
          <a:bodyPr wrap="square" rtlCol="0">
            <a:spAutoFit/>
          </a:bodyPr>
          <a:lstStyle/>
          <a:p>
            <a:r>
              <a:rPr lang="en-IE" sz="3600" b="1" dirty="0" smtClean="0">
                <a:solidFill>
                  <a:srgbClr val="FFC000"/>
                </a:solidFill>
              </a:rPr>
              <a:t>Summary…</a:t>
            </a:r>
          </a:p>
          <a:p>
            <a:endParaRPr lang="en-IE" sz="2400" dirty="0"/>
          </a:p>
          <a:p>
            <a:pPr marL="342900" indent="-342900">
              <a:buFont typeface="Arial" pitchFamily="34" charset="0"/>
              <a:buChar char="•"/>
            </a:pPr>
            <a:r>
              <a:rPr lang="en-IE" sz="2400" b="1" dirty="0" smtClean="0"/>
              <a:t>Constructive waves </a:t>
            </a:r>
            <a:r>
              <a:rPr lang="en-IE" sz="2400" dirty="0" smtClean="0"/>
              <a:t>wash material up on the coastline because the swash is stronger than the backwash</a:t>
            </a:r>
          </a:p>
          <a:p>
            <a:pPr marL="342900" indent="-342900">
              <a:buFont typeface="Arial" pitchFamily="34" charset="0"/>
              <a:buChar char="•"/>
            </a:pPr>
            <a:endParaRPr lang="en-IE" sz="2400" dirty="0"/>
          </a:p>
          <a:p>
            <a:pPr marL="342900" indent="-342900">
              <a:buFont typeface="Arial" pitchFamily="34" charset="0"/>
              <a:buChar char="•"/>
            </a:pPr>
            <a:endParaRPr lang="en-IE" sz="2400" dirty="0" smtClean="0"/>
          </a:p>
          <a:p>
            <a:pPr marL="342900" indent="-342900">
              <a:buFont typeface="Arial" pitchFamily="34" charset="0"/>
              <a:buChar char="•"/>
            </a:pPr>
            <a:r>
              <a:rPr lang="en-IE" sz="2400" b="1" dirty="0" smtClean="0"/>
              <a:t>Destructive waves</a:t>
            </a:r>
            <a:r>
              <a:rPr lang="en-IE" sz="2400" dirty="0" smtClean="0"/>
              <a:t> pull material from the coastline because the backwash is stronger than the swash.</a:t>
            </a:r>
          </a:p>
          <a:p>
            <a:pPr marL="342900" indent="-342900">
              <a:buFont typeface="Arial" pitchFamily="34" charset="0"/>
              <a:buChar char="•"/>
            </a:pPr>
            <a:endParaRPr lang="en-IE" sz="2400" dirty="0"/>
          </a:p>
          <a:p>
            <a:pPr marL="342900" indent="-342900">
              <a:buFont typeface="Arial" pitchFamily="34" charset="0"/>
              <a:buChar char="•"/>
            </a:pPr>
            <a:endParaRPr lang="en-IE" sz="2400" dirty="0" smtClean="0"/>
          </a:p>
          <a:p>
            <a:pPr marL="342900" indent="-342900">
              <a:buFont typeface="Arial" pitchFamily="34" charset="0"/>
              <a:buChar char="•"/>
            </a:pPr>
            <a:r>
              <a:rPr lang="en-IE" sz="2400" dirty="0" smtClean="0"/>
              <a:t>Constructive wave: Deposition</a:t>
            </a:r>
          </a:p>
          <a:p>
            <a:pPr marL="342900" indent="-342900">
              <a:buFont typeface="Arial" pitchFamily="34" charset="0"/>
              <a:buChar char="•"/>
            </a:pPr>
            <a:endParaRPr lang="en-IE" sz="2400" dirty="0"/>
          </a:p>
          <a:p>
            <a:pPr marL="342900" indent="-342900">
              <a:buFont typeface="Arial" pitchFamily="34" charset="0"/>
              <a:buChar char="•"/>
            </a:pPr>
            <a:r>
              <a:rPr lang="en-IE" sz="2400" dirty="0" smtClean="0"/>
              <a:t>Destructive wave: Erosion</a:t>
            </a:r>
            <a:endParaRPr lang="en-IE"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826" y="3697672"/>
            <a:ext cx="2520638" cy="140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827" y="5229200"/>
            <a:ext cx="2524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4932040" y="4398980"/>
            <a:ext cx="1295786" cy="398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1212">
            <a:off x="4532213" y="5284520"/>
            <a:ext cx="1576362"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46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70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p:cNvSpPr>
          <p:nvPr>
            <p:ph type="title"/>
          </p:nvPr>
        </p:nvSpPr>
        <p:spPr>
          <a:xfrm>
            <a:off x="0" y="-228600"/>
            <a:ext cx="9144000" cy="1143000"/>
          </a:xfrm>
        </p:spPr>
        <p:txBody>
          <a:bodyPr/>
          <a:lstStyle/>
          <a:p>
            <a:r>
              <a:rPr lang="en-US" sz="1700" dirty="0" smtClean="0">
                <a:solidFill>
                  <a:srgbClr val="002060"/>
                </a:solidFill>
                <a:latin typeface="Trebuchet MS" pitchFamily="34" charset="0"/>
              </a:rPr>
              <a:t>Chapter 12: Coastal Processes, Patterns &amp; Associated Landforms, &amp; Human Interaction</a:t>
            </a:r>
          </a:p>
        </p:txBody>
      </p:sp>
      <p:sp>
        <p:nvSpPr>
          <p:cNvPr id="7" name="Rounded Rectangle 6"/>
          <p:cNvSpPr/>
          <p:nvPr/>
        </p:nvSpPr>
        <p:spPr>
          <a:xfrm>
            <a:off x="179512" y="836712"/>
            <a:ext cx="7993062" cy="2088232"/>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539750" y="898525"/>
            <a:ext cx="8001000" cy="3754438"/>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Sand dune management</a:t>
            </a:r>
          </a:p>
          <a:p>
            <a:pPr marL="876300" lvl="1" indent="-419100">
              <a:buFont typeface="Times" pitchFamily="-64" charset="0"/>
              <a:buNone/>
              <a:defRPr/>
            </a:pPr>
            <a:r>
              <a:rPr lang="en-US" sz="2000" dirty="0" smtClean="0">
                <a:solidFill>
                  <a:schemeClr val="bg1"/>
                </a:solidFill>
                <a:latin typeface="+mj-lt"/>
              </a:rPr>
              <a:t>Erosion and damage may be caused by the following:</a:t>
            </a:r>
          </a:p>
          <a:p>
            <a:pPr lvl="2">
              <a:buClr>
                <a:schemeClr val="bg1"/>
              </a:buClr>
              <a:buFont typeface="Wingdings" pitchFamily="2" charset="2"/>
              <a:buChar char="§"/>
              <a:defRPr/>
            </a:pPr>
            <a:r>
              <a:rPr lang="en-US" dirty="0" smtClean="0">
                <a:solidFill>
                  <a:schemeClr val="bg1"/>
                </a:solidFill>
                <a:latin typeface="+mj-lt"/>
              </a:rPr>
              <a:t>Wind</a:t>
            </a:r>
          </a:p>
          <a:p>
            <a:pPr lvl="2">
              <a:buClr>
                <a:schemeClr val="bg1"/>
              </a:buClr>
              <a:buFont typeface="Wingdings" pitchFamily="2" charset="2"/>
              <a:buChar char="§"/>
              <a:defRPr/>
            </a:pPr>
            <a:r>
              <a:rPr lang="en-US" dirty="0" smtClean="0">
                <a:solidFill>
                  <a:schemeClr val="bg1"/>
                </a:solidFill>
                <a:latin typeface="+mj-lt"/>
              </a:rPr>
              <a:t>Water</a:t>
            </a:r>
          </a:p>
          <a:p>
            <a:pPr lvl="2">
              <a:buClr>
                <a:schemeClr val="bg1"/>
              </a:buClr>
              <a:buFont typeface="Wingdings" pitchFamily="2" charset="2"/>
              <a:buChar char="§"/>
              <a:defRPr/>
            </a:pPr>
            <a:r>
              <a:rPr lang="en-US" dirty="0" smtClean="0">
                <a:solidFill>
                  <a:schemeClr val="bg1"/>
                </a:solidFill>
                <a:latin typeface="+mj-lt"/>
              </a:rPr>
              <a:t>Human activity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anim calcmode="lin" valueType="num">
                                      <p:cBhvr>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sp>
        <p:nvSpPr>
          <p:cNvPr id="5" name="Rounded Rectangle 4"/>
          <p:cNvSpPr/>
          <p:nvPr/>
        </p:nvSpPr>
        <p:spPr>
          <a:xfrm>
            <a:off x="323528" y="620688"/>
            <a:ext cx="7200800" cy="3240360"/>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idx="1"/>
          </p:nvPr>
        </p:nvSpPr>
        <p:spPr>
          <a:xfrm>
            <a:off x="539552" y="728637"/>
            <a:ext cx="6807200" cy="3960813"/>
          </a:xfrm>
        </p:spPr>
        <p:txBody>
          <a:bodyPr/>
          <a:lstStyle/>
          <a:p>
            <a:pPr marL="457200" indent="-457200">
              <a:buFont typeface="Arial" pitchFamily="34" charset="0"/>
              <a:buNone/>
              <a:defRPr/>
            </a:pPr>
            <a:r>
              <a:rPr lang="en-US" sz="2000" i="1" dirty="0" smtClean="0">
                <a:solidFill>
                  <a:srgbClr val="FFFF00"/>
                </a:solidFill>
                <a:latin typeface="Trebuchet MS" pitchFamily="34" charset="0"/>
              </a:rPr>
              <a:t>Protection of sand dunes</a:t>
            </a:r>
          </a:p>
          <a:p>
            <a:pPr marL="457200" indent="-457200">
              <a:buFont typeface="Arial" pitchFamily="34" charset="0"/>
              <a:buNone/>
              <a:defRPr/>
            </a:pPr>
            <a:r>
              <a:rPr lang="en-US" sz="2000" dirty="0" smtClean="0">
                <a:solidFill>
                  <a:schemeClr val="bg1"/>
                </a:solidFill>
                <a:latin typeface="+mj-lt"/>
              </a:rPr>
              <a:t>The action taken includes the following:</a:t>
            </a:r>
          </a:p>
          <a:p>
            <a:pPr lvl="1">
              <a:buFont typeface="Wingdings" pitchFamily="2" charset="2"/>
              <a:buChar char="§"/>
              <a:defRPr/>
            </a:pPr>
            <a:r>
              <a:rPr lang="en-US" sz="2000" dirty="0" smtClean="0">
                <a:solidFill>
                  <a:schemeClr val="bg1"/>
                </a:solidFill>
                <a:latin typeface="+mj-lt"/>
              </a:rPr>
              <a:t>Planting/re-establishment of vegetation  </a:t>
            </a:r>
          </a:p>
          <a:p>
            <a:pPr lvl="1">
              <a:buFont typeface="Wingdings" pitchFamily="2" charset="2"/>
              <a:buChar char="§"/>
              <a:defRPr/>
            </a:pPr>
            <a:r>
              <a:rPr lang="en-US" sz="2000" dirty="0" smtClean="0">
                <a:solidFill>
                  <a:schemeClr val="bg1"/>
                </a:solidFill>
                <a:latin typeface="+mj-lt"/>
              </a:rPr>
              <a:t>New sand dune formation encouraged</a:t>
            </a:r>
          </a:p>
          <a:p>
            <a:pPr lvl="1">
              <a:buFont typeface="Wingdings" pitchFamily="2" charset="2"/>
              <a:buChar char="§"/>
              <a:defRPr/>
            </a:pPr>
            <a:r>
              <a:rPr lang="en-US" sz="2000" dirty="0" smtClean="0">
                <a:solidFill>
                  <a:schemeClr val="bg1"/>
                </a:solidFill>
                <a:latin typeface="+mj-lt"/>
              </a:rPr>
              <a:t>Screens and fences trap sand that is blown inland</a:t>
            </a:r>
          </a:p>
          <a:p>
            <a:pPr lvl="1">
              <a:buFont typeface="Wingdings" pitchFamily="2" charset="2"/>
              <a:buChar char="§"/>
              <a:defRPr/>
            </a:pPr>
            <a:r>
              <a:rPr lang="en-US" sz="2000" dirty="0" smtClean="0">
                <a:solidFill>
                  <a:schemeClr val="bg1"/>
                </a:solidFill>
                <a:latin typeface="+mj-lt"/>
              </a:rPr>
              <a:t>Grass and shrubs are planted on the sand dunes to ensure stability</a:t>
            </a:r>
          </a:p>
          <a:p>
            <a:pPr lvl="1">
              <a:buFont typeface="Wingdings" pitchFamily="2" charset="2"/>
              <a:buChar char="§"/>
              <a:defRPr/>
            </a:pPr>
            <a:r>
              <a:rPr lang="en-US" sz="2000" dirty="0" smtClean="0">
                <a:solidFill>
                  <a:schemeClr val="bg1"/>
                </a:solidFill>
                <a:latin typeface="+mj-lt"/>
              </a:rPr>
              <a:t>Timber pathways laid down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anim calcmode="lin" valueType="num">
                                      <p:cBhvr>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500"/>
                                        <p:tgtEl>
                                          <p:spTgt spid="2">
                                            <p:txEl>
                                              <p:pRg st="5" end="5"/>
                                            </p:txEl>
                                          </p:spTgt>
                                        </p:tgtEl>
                                      </p:cBhvr>
                                    </p:animEffect>
                                    <p:anim calcmode="lin" valueType="num">
                                      <p:cBhvr>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500"/>
                                        <p:tgtEl>
                                          <p:spTgt spid="2">
                                            <p:txEl>
                                              <p:pRg st="6" end="6"/>
                                            </p:txEl>
                                          </p:spTgt>
                                        </p:tgtEl>
                                      </p:cBhvr>
                                    </p:animEffect>
                                    <p:anim calcmode="lin" valueType="num">
                                      <p:cBhvr>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620688"/>
          </a:xfrm>
        </p:spPr>
        <p:txBody>
          <a:bodyPr>
            <a:normAutofit fontScale="90000"/>
          </a:bodyPr>
          <a:lstStyle/>
          <a:p>
            <a:pPr algn="ctr"/>
            <a:r>
              <a:rPr lang="en-IE" dirty="0" smtClean="0"/>
              <a:t>Chapter Summary</a:t>
            </a:r>
            <a:endParaRPr lang="en-IE" dirty="0"/>
          </a:p>
        </p:txBody>
      </p:sp>
      <p:sp>
        <p:nvSpPr>
          <p:cNvPr id="3" name="TextBox 2"/>
          <p:cNvSpPr txBox="1"/>
          <p:nvPr/>
        </p:nvSpPr>
        <p:spPr>
          <a:xfrm>
            <a:off x="107504" y="548680"/>
            <a:ext cx="8928992" cy="5262979"/>
          </a:xfrm>
          <a:prstGeom prst="rect">
            <a:avLst/>
          </a:prstGeom>
          <a:solidFill>
            <a:schemeClr val="accent1"/>
          </a:solidFill>
        </p:spPr>
        <p:txBody>
          <a:bodyPr wrap="square" rtlCol="0">
            <a:spAutoFit/>
          </a:bodyPr>
          <a:lstStyle/>
          <a:p>
            <a:r>
              <a:rPr lang="en-IE" sz="2800" b="1" dirty="0" smtClean="0">
                <a:solidFill>
                  <a:srgbClr val="FFFF00"/>
                </a:solidFill>
                <a:latin typeface="Times New Roman" pitchFamily="18" charset="0"/>
                <a:cs typeface="Times New Roman" pitchFamily="18" charset="0"/>
              </a:rPr>
              <a:t>Terms</a:t>
            </a:r>
            <a:r>
              <a:rPr lang="en-IE" sz="2800" dirty="0" smtClean="0">
                <a:solidFill>
                  <a:schemeClr val="bg1"/>
                </a:solidFill>
                <a:latin typeface="Times New Roman" pitchFamily="18" charset="0"/>
                <a:cs typeface="Times New Roman" pitchFamily="18" charset="0"/>
              </a:rPr>
              <a:t>: Shoreline, coastline, fetch</a:t>
            </a:r>
          </a:p>
          <a:p>
            <a:r>
              <a:rPr lang="en-IE" sz="2800" b="1" dirty="0" smtClean="0">
                <a:solidFill>
                  <a:srgbClr val="FFFF00"/>
                </a:solidFill>
                <a:latin typeface="Times New Roman" pitchFamily="18" charset="0"/>
                <a:cs typeface="Times New Roman" pitchFamily="18" charset="0"/>
              </a:rPr>
              <a:t>Processes</a:t>
            </a:r>
            <a:r>
              <a:rPr lang="en-IE" sz="2800" dirty="0" smtClean="0">
                <a:solidFill>
                  <a:schemeClr val="bg1"/>
                </a:solidFill>
                <a:latin typeface="Times New Roman" pitchFamily="18" charset="0"/>
                <a:cs typeface="Times New Roman" pitchFamily="18" charset="0"/>
              </a:rPr>
              <a:t>: </a:t>
            </a:r>
            <a:r>
              <a:rPr lang="en-IE" sz="2800" dirty="0" err="1" smtClean="0">
                <a:solidFill>
                  <a:schemeClr val="bg1"/>
                </a:solidFill>
                <a:latin typeface="Times New Roman" pitchFamily="18" charset="0"/>
                <a:cs typeface="Times New Roman" pitchFamily="18" charset="0"/>
              </a:rPr>
              <a:t>Longshore</a:t>
            </a:r>
            <a:r>
              <a:rPr lang="en-IE" sz="2800" dirty="0" smtClean="0">
                <a:solidFill>
                  <a:schemeClr val="bg1"/>
                </a:solidFill>
                <a:latin typeface="Times New Roman" pitchFamily="18" charset="0"/>
                <a:cs typeface="Times New Roman" pitchFamily="18" charset="0"/>
              </a:rPr>
              <a:t> drift, Constructive waves, destructive waves, wave refraction</a:t>
            </a:r>
          </a:p>
          <a:p>
            <a:r>
              <a:rPr lang="en-IE" sz="2800" b="1" dirty="0" smtClean="0">
                <a:solidFill>
                  <a:srgbClr val="FFFF00"/>
                </a:solidFill>
                <a:latin typeface="Times New Roman" pitchFamily="18" charset="0"/>
                <a:cs typeface="Times New Roman" pitchFamily="18" charset="0"/>
              </a:rPr>
              <a:t>Processes of erosion</a:t>
            </a:r>
            <a:r>
              <a:rPr lang="en-IE" sz="2800" dirty="0" smtClean="0">
                <a:solidFill>
                  <a:schemeClr val="bg1"/>
                </a:solidFill>
                <a:latin typeface="Times New Roman" pitchFamily="18" charset="0"/>
                <a:cs typeface="Times New Roman" pitchFamily="18" charset="0"/>
              </a:rPr>
              <a:t>: Hydraulic action, abrasion, attrition, solution, compressed air.</a:t>
            </a:r>
          </a:p>
          <a:p>
            <a:r>
              <a:rPr lang="en-IE" sz="2800" b="1" dirty="0" smtClean="0">
                <a:solidFill>
                  <a:srgbClr val="FFFF00"/>
                </a:solidFill>
                <a:latin typeface="Times New Roman" pitchFamily="18" charset="0"/>
                <a:cs typeface="Times New Roman" pitchFamily="18" charset="0"/>
              </a:rPr>
              <a:t>Features of erosion</a:t>
            </a:r>
            <a:r>
              <a:rPr lang="en-IE" sz="2800" dirty="0" smtClean="0">
                <a:solidFill>
                  <a:schemeClr val="bg1"/>
                </a:solidFill>
                <a:latin typeface="Times New Roman" pitchFamily="18" charset="0"/>
                <a:cs typeface="Times New Roman" pitchFamily="18" charset="0"/>
              </a:rPr>
              <a:t>: Cliffs, wave cut platform, wave built terrace, cave-arch-stack-stump-blowhole, </a:t>
            </a:r>
            <a:r>
              <a:rPr lang="en-IE" sz="28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bays and headlands.</a:t>
            </a:r>
          </a:p>
          <a:p>
            <a:r>
              <a:rPr lang="en-IE" sz="2800" b="1" dirty="0" smtClean="0">
                <a:solidFill>
                  <a:srgbClr val="FFFF00"/>
                </a:solidFill>
                <a:latin typeface="Times New Roman" pitchFamily="18" charset="0"/>
                <a:cs typeface="Times New Roman" pitchFamily="18" charset="0"/>
              </a:rPr>
              <a:t>Features of deposition</a:t>
            </a:r>
            <a:r>
              <a:rPr lang="en-IE" sz="2800" dirty="0" smtClean="0">
                <a:solidFill>
                  <a:schemeClr val="bg1"/>
                </a:solidFill>
                <a:latin typeface="Times New Roman" pitchFamily="18" charset="0"/>
                <a:cs typeface="Times New Roman" pitchFamily="18" charset="0"/>
              </a:rPr>
              <a:t>: </a:t>
            </a:r>
            <a:r>
              <a:rPr lang="en-IE" sz="28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Beaches</a:t>
            </a:r>
            <a:r>
              <a:rPr lang="en-IE" sz="2800" dirty="0" smtClean="0">
                <a:solidFill>
                  <a:schemeClr val="bg1"/>
                </a:solidFill>
                <a:latin typeface="Times New Roman" pitchFamily="18" charset="0"/>
                <a:cs typeface="Times New Roman" pitchFamily="18" charset="0"/>
              </a:rPr>
              <a:t>, spits, bars, </a:t>
            </a:r>
            <a:r>
              <a:rPr lang="en-IE" sz="2800" dirty="0" err="1" smtClean="0">
                <a:solidFill>
                  <a:schemeClr val="bg1"/>
                </a:solidFill>
                <a:latin typeface="Times New Roman" pitchFamily="18" charset="0"/>
                <a:cs typeface="Times New Roman" pitchFamily="18" charset="0"/>
              </a:rPr>
              <a:t>tombolos</a:t>
            </a:r>
            <a:r>
              <a:rPr lang="en-IE" sz="2800" dirty="0" smtClean="0">
                <a:solidFill>
                  <a:schemeClr val="bg1"/>
                </a:solidFill>
                <a:latin typeface="Times New Roman" pitchFamily="18" charset="0"/>
                <a:cs typeface="Times New Roman" pitchFamily="18" charset="0"/>
              </a:rPr>
              <a:t>.</a:t>
            </a:r>
          </a:p>
          <a:p>
            <a:r>
              <a:rPr lang="en-IE" sz="2800" b="1" dirty="0" smtClean="0">
                <a:solidFill>
                  <a:srgbClr val="FFFF00"/>
                </a:solidFill>
                <a:latin typeface="Times New Roman" pitchFamily="18" charset="0"/>
                <a:cs typeface="Times New Roman" pitchFamily="18" charset="0"/>
              </a:rPr>
              <a:t>Human activities</a:t>
            </a:r>
            <a:r>
              <a:rPr lang="en-IE" sz="2800" dirty="0" smtClean="0">
                <a:solidFill>
                  <a:schemeClr val="bg1"/>
                </a:solidFill>
                <a:latin typeface="Times New Roman" pitchFamily="18" charset="0"/>
                <a:cs typeface="Times New Roman" pitchFamily="18" charset="0"/>
              </a:rPr>
              <a:t>: </a:t>
            </a:r>
            <a:r>
              <a:rPr lang="en-IE" sz="2800" dirty="0" err="1" smtClean="0">
                <a:solidFill>
                  <a:schemeClr val="bg1"/>
                </a:solidFill>
                <a:latin typeface="Times New Roman" pitchFamily="18" charset="0"/>
                <a:cs typeface="Times New Roman" pitchFamily="18" charset="0"/>
              </a:rPr>
              <a:t>groynes</a:t>
            </a:r>
            <a:r>
              <a:rPr lang="en-IE" sz="2800" dirty="0" smtClean="0">
                <a:solidFill>
                  <a:schemeClr val="bg1"/>
                </a:solidFill>
                <a:latin typeface="Times New Roman" pitchFamily="18" charset="0"/>
                <a:cs typeface="Times New Roman" pitchFamily="18" charset="0"/>
              </a:rPr>
              <a:t>, gabion, breakwaters, walls, rock armour, beach nourishment, </a:t>
            </a:r>
            <a:r>
              <a:rPr lang="en-IE" sz="2800" dirty="0" err="1" smtClean="0">
                <a:solidFill>
                  <a:schemeClr val="bg1"/>
                </a:solidFill>
                <a:latin typeface="Times New Roman" pitchFamily="18" charset="0"/>
                <a:cs typeface="Times New Roman" pitchFamily="18" charset="0"/>
              </a:rPr>
              <a:t>marram</a:t>
            </a:r>
            <a:r>
              <a:rPr lang="en-IE" sz="2800" dirty="0" smtClean="0">
                <a:solidFill>
                  <a:schemeClr val="bg1"/>
                </a:solidFill>
                <a:latin typeface="Times New Roman" pitchFamily="18" charset="0"/>
                <a:cs typeface="Times New Roman" pitchFamily="18" charset="0"/>
              </a:rPr>
              <a:t> grass, protection.</a:t>
            </a:r>
            <a:endParaRPr lang="en-IE"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9676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288" y="765175"/>
            <a:ext cx="7993062" cy="2630488"/>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6147" name="Rectangle 3"/>
          <p:cNvSpPr>
            <a:spLocks noGrp="1"/>
          </p:cNvSpPr>
          <p:nvPr>
            <p:ph idx="1"/>
          </p:nvPr>
        </p:nvSpPr>
        <p:spPr>
          <a:xfrm>
            <a:off x="458788" y="852488"/>
            <a:ext cx="8001000" cy="2289175"/>
          </a:xfrm>
        </p:spPr>
        <p:txBody>
          <a:bodyPr/>
          <a:lstStyle/>
          <a:p>
            <a:pPr marL="457200" indent="-457200">
              <a:buFont typeface="Arial" pitchFamily="34" charset="0"/>
              <a:buNone/>
              <a:defRPr/>
            </a:pPr>
            <a:r>
              <a:rPr lang="en-US" sz="2000" b="1" i="1" dirty="0" smtClean="0">
                <a:solidFill>
                  <a:srgbClr val="FFFF00"/>
                </a:solidFill>
                <a:effectLst>
                  <a:outerShdw blurRad="38100" dist="38100" dir="2700000" algn="tl">
                    <a:srgbClr val="000000">
                      <a:alpha val="43137"/>
                    </a:srgbClr>
                  </a:outerShdw>
                </a:effectLst>
                <a:latin typeface="Trebuchet MS" pitchFamily="34" charset="0"/>
              </a:rPr>
              <a:t>Wave refraction</a:t>
            </a:r>
          </a:p>
          <a:p>
            <a:pPr lvl="1">
              <a:buClr>
                <a:schemeClr val="bg1"/>
              </a:buClr>
              <a:buFont typeface="Wingdings" pitchFamily="2" charset="2"/>
              <a:buChar char="§"/>
              <a:defRPr/>
            </a:pPr>
            <a:r>
              <a:rPr lang="en-US" sz="2000" dirty="0" smtClean="0">
                <a:solidFill>
                  <a:schemeClr val="bg1"/>
                </a:solidFill>
                <a:latin typeface="+mj-lt"/>
              </a:rPr>
              <a:t>Waves slow down as water becomes shallow</a:t>
            </a:r>
          </a:p>
          <a:p>
            <a:pPr lvl="1">
              <a:buClr>
                <a:schemeClr val="bg1"/>
              </a:buClr>
              <a:buFont typeface="Wingdings" pitchFamily="2" charset="2"/>
              <a:buChar char="§"/>
              <a:defRPr/>
            </a:pPr>
            <a:r>
              <a:rPr lang="en-US" sz="2000" dirty="0" smtClean="0">
                <a:solidFill>
                  <a:schemeClr val="bg1"/>
                </a:solidFill>
                <a:latin typeface="+mj-lt"/>
              </a:rPr>
              <a:t>Waves bend and change their direction as they approach the shore</a:t>
            </a:r>
          </a:p>
          <a:p>
            <a:pPr lvl="1">
              <a:buClr>
                <a:schemeClr val="bg1"/>
              </a:buClr>
              <a:buFont typeface="Wingdings" pitchFamily="2" charset="2"/>
              <a:buChar char="§"/>
              <a:defRPr/>
            </a:pPr>
            <a:r>
              <a:rPr lang="en-US" sz="2000" dirty="0" smtClean="0">
                <a:solidFill>
                  <a:schemeClr val="bg1"/>
                </a:solidFill>
                <a:latin typeface="+mj-lt"/>
              </a:rPr>
              <a:t>Causes waves to move towards the headland where their erosive force is released</a:t>
            </a:r>
            <a:endParaRPr lang="en-US" dirty="0" smtClean="0">
              <a:latin typeface="Trebuchet MS" pitchFamily="34" charset="0"/>
            </a:endParaRPr>
          </a:p>
          <a:p>
            <a:pPr marL="457200" indent="-457200">
              <a:buFont typeface="Arial" pitchFamily="34" charset="0"/>
              <a:buNone/>
              <a:defRPr/>
            </a:pPr>
            <a:endParaRPr lang="en-US" dirty="0" smtClean="0">
              <a:latin typeface="Trebuchet MS" pitchFamily="34" charset="0"/>
            </a:endParaRPr>
          </a:p>
        </p:txBody>
      </p:sp>
      <p:sp>
        <p:nvSpPr>
          <p:cNvPr id="6148"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7338" y="3500438"/>
            <a:ext cx="3452812" cy="29908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animEffect transition="in" filter="fade">
                                      <p:cBhvr>
                                        <p:cTn id="11" dur="500"/>
                                        <p:tgtEl>
                                          <p:spTgt spid="6147">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Effect transition="in" filter="fade">
                                      <p:cBhvr>
                                        <p:cTn id="20" dur="500"/>
                                        <p:tgtEl>
                                          <p:spTgt spid="6147">
                                            <p:txEl>
                                              <p:pRg st="1" end="1"/>
                                            </p:txEl>
                                          </p:spTgt>
                                        </p:tgtEl>
                                      </p:cBhvr>
                                    </p:animEffect>
                                    <p:anim calcmode="lin" valueType="num">
                                      <p:cBhvr>
                                        <p:cTn id="21"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6147">
                                            <p:txEl>
                                              <p:pRg st="2" end="2"/>
                                            </p:txEl>
                                          </p:spTgt>
                                        </p:tgtEl>
                                        <p:attrNameLst>
                                          <p:attrName>style.visibility</p:attrName>
                                        </p:attrNameLst>
                                      </p:cBhvr>
                                      <p:to>
                                        <p:strVal val="visible"/>
                                      </p:to>
                                    </p:set>
                                    <p:animEffect transition="in" filter="fade">
                                      <p:cBhvr>
                                        <p:cTn id="27" dur="500"/>
                                        <p:tgtEl>
                                          <p:spTgt spid="6147">
                                            <p:txEl>
                                              <p:pRg st="2" end="2"/>
                                            </p:txEl>
                                          </p:spTgt>
                                        </p:tgtEl>
                                      </p:cBhvr>
                                    </p:animEffect>
                                    <p:anim calcmode="lin" valueType="num">
                                      <p:cBhvr>
                                        <p:cTn id="28"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7" presetClass="entr" presetSubtype="0" fill="hold" nodeType="clickEffect">
                                  <p:stCondLst>
                                    <p:cond delay="0"/>
                                  </p:stCondLst>
                                  <p:childTnLst>
                                    <p:set>
                                      <p:cBhvr>
                                        <p:cTn id="33" dur="1" fill="hold">
                                          <p:stCondLst>
                                            <p:cond delay="0"/>
                                          </p:stCondLst>
                                        </p:cTn>
                                        <p:tgtEl>
                                          <p:spTgt spid="6147">
                                            <p:txEl>
                                              <p:pRg st="3" end="3"/>
                                            </p:txEl>
                                          </p:spTgt>
                                        </p:tgtEl>
                                        <p:attrNameLst>
                                          <p:attrName>style.visibility</p:attrName>
                                        </p:attrNameLst>
                                      </p:cBhvr>
                                      <p:to>
                                        <p:strVal val="visible"/>
                                      </p:to>
                                    </p:set>
                                    <p:animEffect transition="in" filter="fade">
                                      <p:cBhvr>
                                        <p:cTn id="34" dur="500"/>
                                        <p:tgtEl>
                                          <p:spTgt spid="6147">
                                            <p:txEl>
                                              <p:pRg st="3" end="3"/>
                                            </p:txEl>
                                          </p:spTgt>
                                        </p:tgtEl>
                                      </p:cBhvr>
                                    </p:animEffect>
                                    <p:anim calcmode="lin" valueType="num">
                                      <p:cBhvr>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288" y="765175"/>
            <a:ext cx="7705725" cy="2375793"/>
          </a:xfrm>
          <a:prstGeom prst="roundRect">
            <a:avLst>
              <a:gd name="adj" fmla="val 6441"/>
            </a:avLst>
          </a:prstGeom>
          <a:solidFill>
            <a:srgbClr val="002060">
              <a:alpha val="83137"/>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171" name="Rectangle 3"/>
          <p:cNvSpPr>
            <a:spLocks noGrp="1"/>
          </p:cNvSpPr>
          <p:nvPr>
            <p:ph idx="1"/>
          </p:nvPr>
        </p:nvSpPr>
        <p:spPr>
          <a:xfrm>
            <a:off x="603250" y="852488"/>
            <a:ext cx="8001000" cy="4953000"/>
          </a:xfrm>
        </p:spPr>
        <p:txBody>
          <a:bodyPr/>
          <a:lstStyle/>
          <a:p>
            <a:pPr marL="457200" indent="-457200">
              <a:buFont typeface="Arial" pitchFamily="34" charset="0"/>
              <a:buNone/>
              <a:defRPr/>
            </a:pPr>
            <a:r>
              <a:rPr lang="en-US" sz="2000" b="1" i="1" dirty="0" err="1" smtClean="0">
                <a:solidFill>
                  <a:srgbClr val="FFFF00"/>
                </a:solidFill>
                <a:latin typeface="Trebuchet MS" pitchFamily="34" charset="0"/>
              </a:rPr>
              <a:t>Longshore</a:t>
            </a:r>
            <a:r>
              <a:rPr lang="en-US" sz="2000" b="1" i="1" dirty="0" smtClean="0">
                <a:solidFill>
                  <a:srgbClr val="FFFF00"/>
                </a:solidFill>
                <a:latin typeface="Trebuchet MS" pitchFamily="34" charset="0"/>
              </a:rPr>
              <a:t> drift – a process of coastal transportation</a:t>
            </a:r>
          </a:p>
          <a:p>
            <a:pPr marL="457200" indent="-457200">
              <a:buFont typeface="Arial" pitchFamily="34" charset="0"/>
              <a:buNone/>
              <a:defRPr/>
            </a:pPr>
            <a:r>
              <a:rPr lang="en-US" sz="2000" dirty="0" smtClean="0">
                <a:solidFill>
                  <a:schemeClr val="bg1"/>
                </a:solidFill>
                <a:latin typeface="+mj-lt"/>
              </a:rPr>
              <a:t>The sea transports its load of sand and shingle in two main ways:</a:t>
            </a:r>
          </a:p>
          <a:p>
            <a:pPr marL="495300" indent="-381000">
              <a:buClr>
                <a:schemeClr val="bg1"/>
              </a:buClr>
              <a:buFont typeface="Arial" pitchFamily="34" charset="0"/>
              <a:buAutoNum type="arabicPeriod"/>
              <a:defRPr/>
            </a:pPr>
            <a:r>
              <a:rPr lang="en-US" sz="2000" b="0" dirty="0" smtClean="0">
                <a:solidFill>
                  <a:schemeClr val="bg1"/>
                </a:solidFill>
                <a:latin typeface="+mj-lt"/>
              </a:rPr>
              <a:t>Up the shore in swash at an angle </a:t>
            </a:r>
          </a:p>
          <a:p>
            <a:pPr marL="495300" indent="-381000">
              <a:buClr>
                <a:schemeClr val="bg1"/>
              </a:buClr>
              <a:buFont typeface="Arial" pitchFamily="34" charset="0"/>
              <a:buAutoNum type="arabicPeriod"/>
              <a:defRPr/>
            </a:pPr>
            <a:r>
              <a:rPr lang="en-US" sz="2000" b="0" dirty="0" smtClean="0">
                <a:solidFill>
                  <a:schemeClr val="bg1"/>
                </a:solidFill>
                <a:latin typeface="+mj-lt"/>
              </a:rPr>
              <a:t>Back down the shore in backwash straight down</a:t>
            </a:r>
          </a:p>
          <a:p>
            <a:pPr marL="114300" indent="0">
              <a:buClr>
                <a:schemeClr val="bg1"/>
              </a:buClr>
              <a:buNone/>
              <a:defRPr/>
            </a:pPr>
            <a:r>
              <a:rPr lang="en-US" sz="2000" dirty="0" smtClean="0">
                <a:solidFill>
                  <a:schemeClr val="bg1"/>
                </a:solidFill>
                <a:latin typeface="+mj-lt"/>
              </a:rPr>
              <a:t>=the </a:t>
            </a:r>
            <a:r>
              <a:rPr lang="en-US" sz="2000" dirty="0" err="1" smtClean="0">
                <a:solidFill>
                  <a:schemeClr val="bg1"/>
                </a:solidFill>
                <a:latin typeface="+mj-lt"/>
              </a:rPr>
              <a:t>zig</a:t>
            </a:r>
            <a:r>
              <a:rPr lang="en-US" sz="2000" dirty="0" smtClean="0">
                <a:solidFill>
                  <a:schemeClr val="bg1"/>
                </a:solidFill>
                <a:latin typeface="+mj-lt"/>
              </a:rPr>
              <a:t> </a:t>
            </a:r>
            <a:r>
              <a:rPr lang="en-US" sz="2000" dirty="0" err="1" smtClean="0">
                <a:solidFill>
                  <a:schemeClr val="bg1"/>
                </a:solidFill>
                <a:latin typeface="+mj-lt"/>
              </a:rPr>
              <a:t>zag</a:t>
            </a:r>
            <a:r>
              <a:rPr lang="en-US" sz="2000" dirty="0" smtClean="0">
                <a:solidFill>
                  <a:schemeClr val="bg1"/>
                </a:solidFill>
                <a:latin typeface="+mj-lt"/>
              </a:rPr>
              <a:t> movement of material along the coastline</a:t>
            </a:r>
            <a:endParaRPr lang="en-US" sz="2000" b="0" dirty="0" smtClean="0">
              <a:solidFill>
                <a:schemeClr val="bg1"/>
              </a:solidFill>
              <a:latin typeface="+mj-lt"/>
            </a:endParaRPr>
          </a:p>
        </p:txBody>
      </p:sp>
      <p:sp>
        <p:nvSpPr>
          <p:cNvPr id="7172" name="Rectangle 2"/>
          <p:cNvSpPr>
            <a:spLocks noGrp="1"/>
          </p:cNvSpPr>
          <p:nvPr>
            <p:ph type="title"/>
          </p:nvPr>
        </p:nvSpPr>
        <p:spPr>
          <a:xfrm>
            <a:off x="0" y="-228600"/>
            <a:ext cx="9144000" cy="1143000"/>
          </a:xfrm>
        </p:spPr>
        <p:txBody>
          <a:bodyPr/>
          <a:lstStyle/>
          <a:p>
            <a:r>
              <a:rPr lang="en-US" sz="1700" smtClean="0">
                <a:solidFill>
                  <a:srgbClr val="002060"/>
                </a:solidFill>
                <a:latin typeface="Trebuchet MS" pitchFamily="34" charset="0"/>
              </a:rPr>
              <a:t>Chapter 12: Coastal Processes, Patterns &amp; Associated Landforms, &amp; Human Interaction</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723" y="3284985"/>
            <a:ext cx="5905277" cy="355867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fade">
                                      <p:cBhvr>
                                        <p:cTn id="11" dur="500"/>
                                        <p:tgtEl>
                                          <p:spTgt spid="7171">
                                            <p:txEl>
                                              <p:pRg st="0" end="0"/>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Effect transition="in" filter="fade">
                                      <p:cBhvr>
                                        <p:cTn id="19" dur="500"/>
                                        <p:tgtEl>
                                          <p:spTgt spid="7171">
                                            <p:txEl>
                                              <p:pRg st="1" end="1"/>
                                            </p:txEl>
                                          </p:spTgt>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7171">
                                            <p:txEl>
                                              <p:pRg st="2" end="2"/>
                                            </p:txEl>
                                          </p:spTgt>
                                        </p:tgtEl>
                                        <p:attrNameLst>
                                          <p:attrName>style.visibility</p:attrName>
                                        </p:attrNameLst>
                                      </p:cBhvr>
                                      <p:to>
                                        <p:strVal val="visible"/>
                                      </p:to>
                                    </p:set>
                                    <p:animEffect transition="in" filter="fade">
                                      <p:cBhvr>
                                        <p:cTn id="23" dur="500"/>
                                        <p:tgtEl>
                                          <p:spTgt spid="7171">
                                            <p:txEl>
                                              <p:pRg st="2" end="2"/>
                                            </p:txEl>
                                          </p:spTgt>
                                        </p:tgtEl>
                                      </p:cBhvr>
                                    </p:animEffect>
                                    <p:anim calcmode="lin" valueType="num">
                                      <p:cBhvr>
                                        <p:cTn id="24"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47" presetClass="entr" presetSubtype="0" fill="hold" nodeType="afterEffect">
                                  <p:stCondLst>
                                    <p:cond delay="0"/>
                                  </p:stCondLst>
                                  <p:childTnLst>
                                    <p:set>
                                      <p:cBhvr>
                                        <p:cTn id="28" dur="1" fill="hold">
                                          <p:stCondLst>
                                            <p:cond delay="0"/>
                                          </p:stCondLst>
                                        </p:cTn>
                                        <p:tgtEl>
                                          <p:spTgt spid="7171">
                                            <p:txEl>
                                              <p:pRg st="3" end="3"/>
                                            </p:txEl>
                                          </p:spTgt>
                                        </p:tgtEl>
                                        <p:attrNameLst>
                                          <p:attrName>style.visibility</p:attrName>
                                        </p:attrNameLst>
                                      </p:cBhvr>
                                      <p:to>
                                        <p:strVal val="visible"/>
                                      </p:to>
                                    </p:set>
                                    <p:animEffect transition="in" filter="fade">
                                      <p:cBhvr>
                                        <p:cTn id="29" dur="500"/>
                                        <p:tgtEl>
                                          <p:spTgt spid="7171">
                                            <p:txEl>
                                              <p:pRg st="3" end="3"/>
                                            </p:txEl>
                                          </p:spTgt>
                                        </p:tgtEl>
                                      </p:cBhvr>
                                    </p:animEffect>
                                    <p:anim calcmode="lin" valueType="num">
                                      <p:cBhvr>
                                        <p:cTn id="30"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nodeType="afterEffect">
                                  <p:stCondLst>
                                    <p:cond delay="0"/>
                                  </p:stCondLst>
                                  <p:childTnLst>
                                    <p:set>
                                      <p:cBhvr>
                                        <p:cTn id="34" dur="1" fill="hold">
                                          <p:stCondLst>
                                            <p:cond delay="0"/>
                                          </p:stCondLst>
                                        </p:cTn>
                                        <p:tgtEl>
                                          <p:spTgt spid="7171">
                                            <p:txEl>
                                              <p:pRg st="4" end="4"/>
                                            </p:txEl>
                                          </p:spTgt>
                                        </p:tgtEl>
                                        <p:attrNameLst>
                                          <p:attrName>style.visibility</p:attrName>
                                        </p:attrNameLst>
                                      </p:cBhvr>
                                      <p:to>
                                        <p:strVal val="visible"/>
                                      </p:to>
                                    </p:set>
                                    <p:animEffect transition="in" filter="fade">
                                      <p:cBhvr>
                                        <p:cTn id="35" dur="500"/>
                                        <p:tgtEl>
                                          <p:spTgt spid="7171">
                                            <p:txEl>
                                              <p:pRg st="4" end="4"/>
                                            </p:txEl>
                                          </p:spTgt>
                                        </p:tgtEl>
                                      </p:cBhvr>
                                    </p:animEffect>
                                    <p:anim calcmode="lin" valueType="num">
                                      <p:cBhvr>
                                        <p:cTn id="36"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5&quot;/&gt;&lt;/object&gt;&lt;object type=&quot;3&quot; unique_id=&quot;10005&quot;&gt;&lt;property id=&quot;20148&quot; value=&quot;5&quot;/&gt;&lt;property id=&quot;20300&quot; value=&quot;Slide 2 - &amp;quot;Chapter 12: Coastal Processes, Patterns &amp;amp; Associated Landforms, &amp;amp; Human Interaction&amp;quot;&quot;/&gt;&lt;property id=&quot;20307&quot; value=&quot;256&quot;/&gt;&lt;/object&gt;&lt;object type=&quot;3&quot; unique_id=&quot;10006&quot;&gt;&lt;property id=&quot;20148&quot; value=&quot;5&quot;/&gt;&lt;property id=&quot;20300&quot; value=&quot;Slide 3 - &amp;quot;Chapter 12: Coastal Processes, Patterns &amp;amp; Associated Landforms, &amp;amp; Human Interaction&amp;quot;&quot;/&gt;&lt;property id=&quot;20307&quot; value=&quot;257&quot;/&gt;&lt;/object&gt;&lt;object type=&quot;3&quot; unique_id=&quot;10007&quot;&gt;&lt;property id=&quot;20148&quot; value=&quot;5&quot;/&gt;&lt;property id=&quot;20300&quot; value=&quot;Slide 4 - &amp;quot;Chapter 12: Coastal Processes, Patterns &amp;amp; Associated Landforms, &amp;amp; Human Interaction&amp;quot;&quot;/&gt;&lt;property id=&quot;20307&quot; value=&quot;258&quot;/&gt;&lt;/object&gt;&lt;object type=&quot;3&quot; unique_id=&quot;10008&quot;&gt;&lt;property id=&quot;20148&quot; value=&quot;5&quot;/&gt;&lt;property id=&quot;20300&quot; value=&quot;Slide 5 - &amp;quot;Chapter 12: Coastal Processes, Patterns &amp;amp; Associated Landforms, &amp;amp; Human Interaction&amp;quot;&quot;/&gt;&lt;property id=&quot;20307&quot; value=&quot;259&quot;/&gt;&lt;/object&gt;&lt;object type=&quot;3&quot; unique_id=&quot;10009&quot;&gt;&lt;property id=&quot;20148&quot; value=&quot;5&quot;/&gt;&lt;property id=&quot;20300&quot; value=&quot;Slide 6 - &amp;quot;Chapter 12: Coastal Processes, Patterns &amp;amp; Associated Landforms, &amp;amp; Human Interaction&amp;quot;&quot;/&gt;&lt;property id=&quot;20307&quot; value=&quot;260&quot;/&gt;&lt;/object&gt;&lt;object type=&quot;3&quot; unique_id=&quot;10010&quot;&gt;&lt;property id=&quot;20148&quot; value=&quot;5&quot;/&gt;&lt;property id=&quot;20300&quot; value=&quot;Slide 7 - &amp;quot;Chapter 12: Coastal Processes, Patterns &amp;amp; Associated Landforms, &amp;amp; Human Interaction&amp;quot;&quot;/&gt;&lt;property id=&quot;20307&quot; value=&quot;261&quot;/&gt;&lt;/object&gt;&lt;object type=&quot;3&quot; unique_id=&quot;10011&quot;&gt;&lt;property id=&quot;20148&quot; value=&quot;5&quot;/&gt;&lt;property id=&quot;20300&quot; value=&quot;Slide 8 - &amp;quot;Chapter 12: Coastal Processes, Patterns &amp;amp; Associated Landforms, &amp;amp; Human Interaction&amp;quot;&quot;/&gt;&lt;property id=&quot;20307&quot; value=&quot;262&quot;/&gt;&lt;/object&gt;&lt;object type=&quot;3&quot; unique_id=&quot;10012&quot;&gt;&lt;property id=&quot;20148&quot; value=&quot;5&quot;/&gt;&lt;property id=&quot;20300&quot; value=&quot;Slide 9 - &amp;quot;Chapter 12: Coastal Processes, Patterns &amp;amp; Associated Landforms, &amp;amp; Human Interaction&amp;quot;&quot;/&gt;&lt;property id=&quot;20307&quot; value=&quot;263&quot;/&gt;&lt;/object&gt;&lt;object type=&quot;3&quot; unique_id=&quot;10013&quot;&gt;&lt;property id=&quot;20148&quot; value=&quot;5&quot;/&gt;&lt;property id=&quot;20300&quot; value=&quot;Slide 10 - &amp;quot;Chapter 12: Coastal Processes, Patterns &amp;amp; Associated Landforms, &amp;amp; Human Interaction&amp;quot;&quot;/&gt;&lt;property id=&quot;20307&quot; value=&quot;264&quot;/&gt;&lt;/object&gt;&lt;object type=&quot;3&quot; unique_id=&quot;10014&quot;&gt;&lt;property id=&quot;20148&quot; value=&quot;5&quot;/&gt;&lt;property id=&quot;20300&quot; value=&quot;Slide 11 - &amp;quot;Chapter 12: Coastal Processes, Patterns &amp;amp; Associated Landforms, &amp;amp; Human Interaction&amp;quot;&quot;/&gt;&lt;property id=&quot;20307&quot; value=&quot;265&quot;/&gt;&lt;/object&gt;&lt;object type=&quot;3&quot; unique_id=&quot;10015&quot;&gt;&lt;property id=&quot;20148&quot; value=&quot;5&quot;/&gt;&lt;property id=&quot;20300&quot; value=&quot;Slide 12 - &amp;quot;Chapter 12: Coastal Processes, Patterns &amp;amp; Associated Landforms, &amp;amp; Human Interaction&amp;quot;&quot;/&gt;&lt;property id=&quot;20307&quot; value=&quot;266&quot;/&gt;&lt;/object&gt;&lt;object type=&quot;3&quot; unique_id=&quot;10016&quot;&gt;&lt;property id=&quot;20148&quot; value=&quot;5&quot;/&gt;&lt;property id=&quot;20300&quot; value=&quot;Slide 13 - &amp;quot;Chapter 12: Coastal Processes, Patterns &amp;amp; Associated Landforms, &amp;amp; Human Interaction&amp;quot;&quot;/&gt;&lt;property id=&quot;20307&quot; value=&quot;267&quot;/&gt;&lt;/object&gt;&lt;object type=&quot;3&quot; unique_id=&quot;10017&quot;&gt;&lt;property id=&quot;20148&quot; value=&quot;5&quot;/&gt;&lt;property id=&quot;20300&quot; value=&quot;Slide 14 - &amp;quot;Chapter 12: Coastal Processes, Patterns &amp;amp; Associated Landforms, &amp;amp; Human Interaction&amp;quot;&quot;/&gt;&lt;property id=&quot;20307&quot; value=&quot;268&quot;/&gt;&lt;/object&gt;&lt;object type=&quot;3&quot; unique_id=&quot;10018&quot;&gt;&lt;property id=&quot;20148&quot; value=&quot;5&quot;/&gt;&lt;property id=&quot;20300&quot; value=&quot;Slide 15 - &amp;quot;Chapter 12: Coastal Processes, Patterns &amp;amp; Associated Landforms, &amp;amp; Human Interaction&amp;quot;&quot;/&gt;&lt;property id=&quot;20307&quot; value=&quot;269&quot;/&gt;&lt;/object&gt;&lt;object type=&quot;3&quot; unique_id=&quot;10019&quot;&gt;&lt;property id=&quot;20148&quot; value=&quot;5&quot;/&gt;&lt;property id=&quot;20300&quot; value=&quot;Slide 16 - &amp;quot;Chapter 12: Coastal Processes, Patterns &amp;amp; Associated Landforms, &amp;amp; Human Interaction&amp;quot;&quot;/&gt;&lt;property id=&quot;20307&quot; value=&quot;270&quot;/&gt;&lt;/object&gt;&lt;object type=&quot;3&quot; unique_id=&quot;10020&quot;&gt;&lt;property id=&quot;20148&quot; value=&quot;5&quot;/&gt;&lt;property id=&quot;20300&quot; value=&quot;Slide 17 - &amp;quot;Chapter 12: Coastal Processes, Patterns &amp;amp; Associated Landforms, &amp;amp; Human Interaction&amp;quot;&quot;/&gt;&lt;property id=&quot;20307&quot; value=&quot;271&quot;/&gt;&lt;/object&gt;&lt;object type=&quot;3&quot; unique_id=&quot;10021&quot;&gt;&lt;property id=&quot;20148&quot; value=&quot;5&quot;/&gt;&lt;property id=&quot;20300&quot; value=&quot;Slide 18 - &amp;quot;Chapter 12: Coastal Processes, Patterns &amp;amp; Associated Landforms, &amp;amp; Human Interaction&amp;quot;&quot;/&gt;&lt;property id=&quot;20307&quot; value=&quot;272&quot;/&gt;&lt;/object&gt;&lt;object type=&quot;3&quot; unique_id=&quot;10022&quot;&gt;&lt;property id=&quot;20148&quot; value=&quot;5&quot;/&gt;&lt;property id=&quot;20300&quot; value=&quot;Slide 19 - &amp;quot;Chapter 12: Coastal Processes, Patterns &amp;amp; Associated Landforms, &amp;amp; Human Interaction&amp;quot;&quot;/&gt;&lt;property id=&quot;20307&quot; value=&quot;273&quot;/&gt;&lt;/object&gt;&lt;object type=&quot;3&quot; unique_id=&quot;10023&quot;&gt;&lt;property id=&quot;20148&quot; value=&quot;5&quot;/&gt;&lt;property id=&quot;20300&quot; value=&quot;Slide 20 - &amp;quot;Chapter 12: Coastal Processes, Patterns &amp;amp; Associated Landforms, &amp;amp; Human Interaction&amp;quot;&quot;/&gt;&lt;property id=&quot;20307&quot; value=&quot;274&quot;/&gt;&lt;/object&gt;&lt;object type=&quot;3&quot; unique_id=&quot;10024&quot;&gt;&lt;property id=&quot;20148&quot; value=&quot;5&quot;/&gt;&lt;property id=&quot;20300&quot; value=&quot;Slide 21 - &amp;quot;Chapter 12: Coastal Processes, Patterns &amp;amp; Associated Landforms, &amp;amp; Human Interaction&amp;quot;&quot;/&gt;&lt;property id=&quot;20307&quot; value=&quot;284&quot;/&gt;&lt;/object&gt;&lt;object type=&quot;3&quot; unique_id=&quot;10025&quot;&gt;&lt;property id=&quot;20148&quot; value=&quot;5&quot;/&gt;&lt;property id=&quot;20300&quot; value=&quot;Slide 22 - &amp;quot;Chapter 12: Coastal Processes, Patterns &amp;amp; Associated Landforms, &amp;amp; Human Interaction&amp;quot;&quot;/&gt;&lt;property id=&quot;20307&quot; value=&quot;275&quot;/&gt;&lt;/object&gt;&lt;object type=&quot;3&quot; unique_id=&quot;10026&quot;&gt;&lt;property id=&quot;20148&quot; value=&quot;5&quot;/&gt;&lt;property id=&quot;20300&quot; value=&quot;Slide 23 - &amp;quot;Chapter 12: Coastal Processes, Patterns &amp;amp; Associated Landforms, &amp;amp; Human Interaction&amp;quot;&quot;/&gt;&lt;property id=&quot;20307&quot; value=&quot;276&quot;/&gt;&lt;/object&gt;&lt;object type=&quot;3&quot; unique_id=&quot;10027&quot;&gt;&lt;property id=&quot;20148&quot; value=&quot;5&quot;/&gt;&lt;property id=&quot;20300&quot; value=&quot;Slide 24 - &amp;quot;Chapter 12: Coastal Processes, Patterns &amp;amp; Associated Landforms, &amp;amp; Human Interaction&amp;quot;&quot;/&gt;&lt;property id=&quot;20307&quot; value=&quot;277&quot;/&gt;&lt;/object&gt;&lt;object type=&quot;3&quot; unique_id=&quot;10028&quot;&gt;&lt;property id=&quot;20148&quot; value=&quot;5&quot;/&gt;&lt;property id=&quot;20300&quot; value=&quot;Slide 25 - &amp;quot;Chapter 12: Coastal Processes, Patterns &amp;amp; Associated Landforms, &amp;amp; Human Interaction&amp;quot;&quot;/&gt;&lt;property id=&quot;20307&quot; value=&quot;278&quot;/&gt;&lt;/object&gt;&lt;object type=&quot;3&quot; unique_id=&quot;10029&quot;&gt;&lt;property id=&quot;20148&quot; value=&quot;5&quot;/&gt;&lt;property id=&quot;20300&quot; value=&quot;Slide 26 - &amp;quot;Chapter 12: Coastal Processes, Patterns &amp;amp; Associated Landforms, &amp;amp; Human Interaction&amp;quot;&quot;/&gt;&lt;property id=&quot;20307&quot; value=&quot;279&quot;/&gt;&lt;/object&gt;&lt;object type=&quot;3&quot; unique_id=&quot;10030&quot;&gt;&lt;property id=&quot;20148&quot; value=&quot;5&quot;/&gt;&lt;property id=&quot;20300&quot; value=&quot;Slide 27 - &amp;quot;Chapter 12: Coastal Processes, Patterns &amp;amp; Associated Landforms, &amp;amp; Human Interaction&amp;quot;&quot;/&gt;&lt;property id=&quot;20307&quot; value=&quot;280&quot;/&gt;&lt;/object&gt;&lt;object type=&quot;3&quot; unique_id=&quot;10031&quot;&gt;&lt;property id=&quot;20148&quot; value=&quot;5&quot;/&gt;&lt;property id=&quot;20300&quot; value=&quot;Slide 28 - &amp;quot;Chapter 12: Coastal Processes, Patterns &amp;amp; Associated Landforms, &amp;amp; Human Interaction&amp;quot;&quot;/&gt;&lt;property id=&quot;20307&quot; value=&quot;281&quot;/&gt;&lt;/object&gt;&lt;object type=&quot;3&quot; unique_id=&quot;10032&quot;&gt;&lt;property id=&quot;20148&quot; value=&quot;5&quot;/&gt;&lt;property id=&quot;20300&quot; value=&quot;Slide 29 - &amp;quot;Chapter 12: Coastal Processes, Patterns &amp;amp; Associated Landforms, &amp;amp; Human Interaction&amp;quot;&quot;/&gt;&lt;property id=&quot;20307&quot; value=&quot;282&quot;/&gt;&lt;/object&gt;&lt;object type=&quot;3&quot; unique_id=&quot;10033&quot;&gt;&lt;property id=&quot;20148&quot; value=&quot;5&quot;/&gt;&lt;property id=&quot;20300&quot; value=&quot;Slide 30 - &amp;quot;Chapter 12: Coastal Processes, Patterns &amp;amp; Associated Landforms, &amp;amp; Human Interaction&amp;quot;&quot;/&gt;&lt;property id=&quot;20307&quot; value=&quot;28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828</TotalTime>
  <Words>2622</Words>
  <Application>Microsoft Office PowerPoint</Application>
  <PresentationFormat>On-screen Show (4:3)</PresentationFormat>
  <Paragraphs>312</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Concourse</vt:lpstr>
      <vt:lpstr>PowerPoint Presentation</vt:lpstr>
      <vt:lpstr>Layout of this chapter</vt:lpstr>
      <vt:lpstr>Some terms you should know….</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PowerPoint Presentation</vt:lpstr>
      <vt:lpstr>Chapter 12: Coastal Processes, Patterns &amp; Associated Landforms, &amp; Human Interaction</vt:lpstr>
      <vt:lpstr>Chapter 12: Coastal Processes, Patterns &amp; Associated Landforms, &amp; Human Interaction</vt:lpstr>
      <vt:lpstr>Processes of erosion (how the sea erodes the land it meets)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Cliffs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PowerPoint Presentation</vt:lpstr>
      <vt:lpstr>PowerPoint Presentation</vt:lpstr>
      <vt:lpstr>PowerPoint Presentation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12: Coastal Processes, Patterns &amp; Associated Landforms, &amp; Human Interaction</vt:lpstr>
      <vt:lpstr>Chapter Summary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THE TECTONIC CYCLE</dc:title>
  <dc:creator>Gary</dc:creator>
  <cp:lastModifiedBy>CR Teacher</cp:lastModifiedBy>
  <cp:revision>178</cp:revision>
  <dcterms:created xsi:type="dcterms:W3CDTF">2011-02-18T13:29:49Z</dcterms:created>
  <dcterms:modified xsi:type="dcterms:W3CDTF">2013-01-29T10:02:22Z</dcterms:modified>
</cp:coreProperties>
</file>