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36"/>
  </p:handoutMasterIdLst>
  <p:sldIdLst>
    <p:sldId id="256" r:id="rId3"/>
    <p:sldId id="289" r:id="rId4"/>
    <p:sldId id="257" r:id="rId5"/>
    <p:sldId id="262" r:id="rId6"/>
    <p:sldId id="261" r:id="rId7"/>
    <p:sldId id="258" r:id="rId8"/>
    <p:sldId id="263" r:id="rId9"/>
    <p:sldId id="270" r:id="rId10"/>
    <p:sldId id="259" r:id="rId11"/>
    <p:sldId id="267" r:id="rId12"/>
    <p:sldId id="266" r:id="rId13"/>
    <p:sldId id="268" r:id="rId14"/>
    <p:sldId id="265" r:id="rId15"/>
    <p:sldId id="274" r:id="rId16"/>
    <p:sldId id="264" r:id="rId17"/>
    <p:sldId id="273" r:id="rId18"/>
    <p:sldId id="271" r:id="rId19"/>
    <p:sldId id="278" r:id="rId20"/>
    <p:sldId id="272" r:id="rId21"/>
    <p:sldId id="260" r:id="rId22"/>
    <p:sldId id="279" r:id="rId23"/>
    <p:sldId id="277" r:id="rId24"/>
    <p:sldId id="276" r:id="rId25"/>
    <p:sldId id="275" r:id="rId26"/>
    <p:sldId id="281" r:id="rId27"/>
    <p:sldId id="284" r:id="rId28"/>
    <p:sldId id="283" r:id="rId29"/>
    <p:sldId id="282" r:id="rId30"/>
    <p:sldId id="286" r:id="rId31"/>
    <p:sldId id="280" r:id="rId32"/>
    <p:sldId id="288" r:id="rId33"/>
    <p:sldId id="287" r:id="rId34"/>
    <p:sldId id="285" r:id="rId35"/>
  </p:sldIdLst>
  <p:sldSz cx="9144000" cy="6858000" type="screen4x3"/>
  <p:notesSz cx="6797675" cy="9926638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4660"/>
  </p:normalViewPr>
  <p:slideViewPr>
    <p:cSldViewPr>
      <p:cViewPr varScale="1">
        <p:scale>
          <a:sx n="69" d="100"/>
          <a:sy n="6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7C0D-B272-4B07-A123-F9A750D121B7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7726-53AC-4FFF-82A6-7510A392A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9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/>
              <a:pPr>
                <a:defRPr/>
              </a:pPr>
              <a:t>05/12/2012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204448" cy="1470025"/>
          </a:xfrm>
        </p:spPr>
        <p:txBody>
          <a:bodyPr/>
          <a:lstStyle/>
          <a:p>
            <a:pPr eaLnBrk="1" hangingPunct="1"/>
            <a:r>
              <a:rPr lang="fr-CA" sz="6600" dirty="0" err="1" smtClean="0">
                <a:solidFill>
                  <a:schemeClr val="bg1"/>
                </a:solidFill>
              </a:rPr>
              <a:t>Urban</a:t>
            </a:r>
            <a:r>
              <a:rPr lang="fr-CA" sz="6600" dirty="0" smtClean="0">
                <a:solidFill>
                  <a:schemeClr val="bg1"/>
                </a:solidFill>
              </a:rPr>
              <a:t> </a:t>
            </a:r>
            <a:r>
              <a:rPr lang="fr-CA" sz="6600" dirty="0" err="1" smtClean="0">
                <a:solidFill>
                  <a:schemeClr val="bg1"/>
                </a:solidFill>
              </a:rPr>
              <a:t>problems</a:t>
            </a:r>
            <a:r>
              <a:rPr lang="fr-CA" sz="6600" dirty="0" smtClean="0">
                <a:solidFill>
                  <a:schemeClr val="bg1"/>
                </a:solidFill>
              </a:rPr>
              <a:t> in </a:t>
            </a:r>
            <a:r>
              <a:rPr lang="fr-CA" sz="6600" dirty="0" err="1" smtClean="0">
                <a:solidFill>
                  <a:schemeClr val="bg1"/>
                </a:solidFill>
              </a:rPr>
              <a:t>developed</a:t>
            </a:r>
            <a:r>
              <a:rPr lang="fr-CA" sz="6600" dirty="0" smtClean="0">
                <a:solidFill>
                  <a:schemeClr val="bg1"/>
                </a:solidFill>
              </a:rPr>
              <a:t> world </a:t>
            </a:r>
            <a:r>
              <a:rPr lang="fr-CA" sz="6600" dirty="0" err="1" smtClean="0">
                <a:solidFill>
                  <a:schemeClr val="bg1"/>
                </a:solidFill>
              </a:rPr>
              <a:t>cities</a:t>
            </a:r>
            <a:endParaRPr lang="fr-CA" sz="66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pPr eaLnBrk="1" hangingPunct="1"/>
            <a:r>
              <a:rPr lang="fr-CA" sz="3600" b="1" dirty="0" err="1" smtClean="0">
                <a:solidFill>
                  <a:srgbClr val="FF0000"/>
                </a:solidFill>
              </a:rPr>
              <a:t>Chapter</a:t>
            </a:r>
            <a:r>
              <a:rPr lang="fr-CA" sz="3600" b="1" dirty="0" smtClean="0">
                <a:solidFill>
                  <a:srgbClr val="FF0000"/>
                </a:solidFill>
              </a:rPr>
              <a:t> Six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16632"/>
            <a:ext cx="6970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 of traffic congestion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908720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Rush hour (morning and evening)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Noise pollution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Loss of family contact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Less community spirit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Air pollution (cars running)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Greater risk of traffic accidents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Higher cost of goods due to increased transport 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Health-related problems like asthma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Less time for physical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Obesity </a:t>
            </a:r>
            <a:endParaRPr lang="en-I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88639"/>
            <a:ext cx="70022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to improve traffic</a:t>
            </a: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flow in urban areas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>
                <a:latin typeface="Arial Black" pitchFamily="34" charset="0"/>
              </a:rPr>
              <a:t>Mexico City</a:t>
            </a:r>
          </a:p>
          <a:p>
            <a:r>
              <a:rPr lang="en-IE" sz="5400" dirty="0" smtClean="0">
                <a:latin typeface="Arial Black" pitchFamily="34" charset="0"/>
              </a:rPr>
              <a:t>Singapore</a:t>
            </a:r>
          </a:p>
          <a:p>
            <a:r>
              <a:rPr lang="en-IE" sz="5400" dirty="0" smtClean="0">
                <a:latin typeface="Arial Black" pitchFamily="34" charset="0"/>
              </a:rPr>
              <a:t>London</a:t>
            </a:r>
          </a:p>
          <a:p>
            <a:r>
              <a:rPr lang="en-IE" sz="5400" dirty="0" smtClean="0">
                <a:latin typeface="Arial Black" pitchFamily="34" charset="0"/>
              </a:rPr>
              <a:t>Ireland</a:t>
            </a:r>
            <a:endParaRPr lang="en-IE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259632" y="2371003"/>
            <a:ext cx="1152128" cy="4032448"/>
          </a:xfrm>
          <a:prstGeom prst="up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95" y="1688262"/>
            <a:ext cx="1212850" cy="471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212850" cy="311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188640"/>
            <a:ext cx="683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Mexico City, Mexico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6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508" y="0"/>
            <a:ext cx="683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Mexico City, Mexico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1369" r="8203" b="60654"/>
          <a:stretch/>
        </p:blipFill>
        <p:spPr bwMode="auto">
          <a:xfrm>
            <a:off x="313192" y="6309320"/>
            <a:ext cx="1753316" cy="4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6508" y="874595"/>
            <a:ext cx="7092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 the </a:t>
            </a:r>
            <a:r>
              <a:rPr lang="en-GB" sz="2400" b="1" dirty="0" smtClean="0"/>
              <a:t>1990’s</a:t>
            </a:r>
            <a:r>
              <a:rPr lang="en-GB" sz="2400" dirty="0" smtClean="0"/>
              <a:t> the Government launched the </a:t>
            </a:r>
            <a:r>
              <a:rPr lang="en-GB" sz="2400" b="1" dirty="0" smtClean="0"/>
              <a:t>‘No Drive Days’</a:t>
            </a:r>
            <a:r>
              <a:rPr lang="en-GB" sz="2400" dirty="0" smtClean="0"/>
              <a:t> system where by car owners could not drive in the city on certain days depending on the last digit in their number plate.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Problem:</a:t>
            </a:r>
            <a:r>
              <a:rPr lang="en-GB" sz="2400" dirty="0" smtClean="0"/>
              <a:t> Rich people simply went out and bought a second car to drive on the ‘no drive days’ of the first car!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Problem:</a:t>
            </a:r>
            <a:r>
              <a:rPr lang="en-GB" sz="2400" dirty="0" smtClean="0"/>
              <a:t> Pollution continued to rise and Mexico had the worst rates of air pollution in the world.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Solution?</a:t>
            </a:r>
            <a:r>
              <a:rPr lang="en-GB" sz="2400" dirty="0" smtClean="0"/>
              <a:t> The Government now plans an ‘electronic tag’ system where you have to pay to drive in the city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97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17461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Singapore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40791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(1971, revised in 1991)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Government controls the amount of vehicles sold each year.  Each month a </a:t>
            </a:r>
            <a:r>
              <a:rPr lang="en-GB" sz="2400" b="1" dirty="0" smtClean="0"/>
              <a:t>quota of cars </a:t>
            </a:r>
            <a:r>
              <a:rPr lang="en-GB" sz="2400" dirty="0" smtClean="0"/>
              <a:t>that can be sold is released.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Members of the public who wish to buy a car must bid for the right to do so!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If their bid is successful they are issued with a </a:t>
            </a:r>
            <a:r>
              <a:rPr lang="en-GB" sz="2400" b="1" dirty="0" smtClean="0"/>
              <a:t>COE</a:t>
            </a:r>
            <a:r>
              <a:rPr lang="en-GB" sz="2400" dirty="0" smtClean="0"/>
              <a:t> (certificate of entitlement) which allows them the option to buy a car.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If the car owner wants to keep the car longer than ten years they must renew the certificate.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83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71866"/>
            <a:ext cx="5814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Light traffic in Singa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37" y="724056"/>
            <a:ext cx="6494722" cy="48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728" y="0"/>
            <a:ext cx="593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London, England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268760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Congestion Charge was introduced in 2003 to ensure that those congesting the streets of London made a financial contribution.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charge also aimed to encourage people to use public transport more and their personal car less.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Drivers must pay £8 if they wish to drive in the centre of London between 7am to 6.30pm.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charges have been increased in recent years as the zones were enlarged and changed.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21" y="188640"/>
            <a:ext cx="5143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272190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678" y="20589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Ireland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943919"/>
            <a:ext cx="6552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In Dublin (2007) the Government attempted to reduced the amount of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HGV’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s that were choking the streets of the city each day.  To restrict their use of the city centre they: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Banned HGVs (of five axles or more) from the city centre from 7am to 6pm in the evening.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HGV’s of this size had to use the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M50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and toll bridge roads instead.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Dublin Port Tunnel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was completed in 2008 which links the Port to the M50…this further reduced the need for HGV’s in the city centre.</a:t>
            </a:r>
            <a:endParaRPr lang="en-I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2" y="188640"/>
            <a:ext cx="364202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  <a:p>
            <a:pPr algn="ctr"/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en-US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091" y="0"/>
            <a:ext cx="4653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6 Summary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522" y="620688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E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Main Urban Problems</a:t>
            </a:r>
          </a:p>
          <a:p>
            <a:r>
              <a:rPr lang="en-IE" sz="2000" b="1" dirty="0" smtClean="0">
                <a:latin typeface="Times New Roman" pitchFamily="18" charset="0"/>
                <a:cs typeface="Times New Roman" pitchFamily="18" charset="0"/>
              </a:rPr>
              <a:t>Traffic congestion</a:t>
            </a:r>
          </a:p>
          <a:p>
            <a:r>
              <a:rPr lang="en-IE" sz="2000" b="1" dirty="0" smtClean="0">
                <a:latin typeface="Times New Roman" pitchFamily="18" charset="0"/>
                <a:cs typeface="Times New Roman" pitchFamily="18" charset="0"/>
              </a:rPr>
              <a:t>Urban Decay</a:t>
            </a:r>
          </a:p>
          <a:p>
            <a:r>
              <a:rPr lang="en-IE" sz="2000" b="1" dirty="0" smtClean="0">
                <a:latin typeface="Times New Roman" pitchFamily="18" charset="0"/>
                <a:cs typeface="Times New Roman" pitchFamily="18" charset="0"/>
              </a:rPr>
              <a:t>Absence of Community</a:t>
            </a:r>
          </a:p>
          <a:p>
            <a:r>
              <a:rPr lang="en-IE" sz="2000" b="1" dirty="0" smtClean="0">
                <a:latin typeface="Times New Roman" pitchFamily="18" charset="0"/>
                <a:cs typeface="Times New Roman" pitchFamily="18" charset="0"/>
              </a:rPr>
              <a:t>Urban Sprawl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Causes and effects of traffic congestion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Three international strategies to improve traffic flow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Four Irish strategies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Urban decay (causes and effects)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Absence of community (causes and effects)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Urban renewal – regeneration – redevelopment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Urban sprawl – causes – effects and consequences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latin typeface="Times New Roman" pitchFamily="18" charset="0"/>
                <a:cs typeface="Times New Roman" pitchFamily="18" charset="0"/>
              </a:rPr>
              <a:t>4 case studies to give further information: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Cork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Copenhagen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Paris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latin typeface="Times New Roman" pitchFamily="18" charset="0"/>
                <a:cs typeface="Times New Roman" pitchFamily="18" charset="0"/>
              </a:rPr>
              <a:t>Ballymun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, Dublin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5" y="5531753"/>
            <a:ext cx="3220471" cy="10290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12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15382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6248"/>
            <a:ext cx="2488810" cy="186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266248"/>
            <a:ext cx="1894055" cy="18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19337"/>
            <a:ext cx="2207708" cy="14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415"/>
            <a:ext cx="1490020" cy="146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36" y="2348415"/>
            <a:ext cx="1993782" cy="146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2" y="2347143"/>
            <a:ext cx="1922529" cy="144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5" y="266247"/>
            <a:ext cx="1688976" cy="186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4140"/>
            <a:ext cx="3591971" cy="269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3"/>
            <a:ext cx="3927484" cy="27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678" y="20589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Ireland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4063" y="729127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Traffic flow is increased and congestion reduced by: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One way streets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Car parks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Cycle lanes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Roundabouts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Traffic lights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Yellow boxes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Clamping and car park restrictions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Park and ride schemes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Pedestrian streets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Traffic calming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16632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88" y="116632"/>
            <a:ext cx="375423" cy="47705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  <a:p>
            <a:pPr algn="ctr"/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395" y="4717892"/>
            <a:ext cx="11737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methods</a:t>
            </a:r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172" y="25551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Ireland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19675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Car parking must be within reasonable distance of the city centre.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So on-street and off-street parking must be effective and available.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64" y="4077072"/>
            <a:ext cx="2058210" cy="205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7342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746" y="1224973"/>
            <a:ext cx="35137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</a:p>
          <a:p>
            <a:pPr algn="ctr"/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</a:p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</a:t>
            </a:r>
          </a:p>
          <a:p>
            <a:pPr algn="ctr"/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8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3420" y="0"/>
            <a:ext cx="2081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Ireland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688706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IE" sz="2400" b="1" i="1" dirty="0" smtClean="0">
                <a:latin typeface="Times New Roman" pitchFamily="18" charset="0"/>
                <a:cs typeface="Times New Roman" pitchFamily="18" charset="0"/>
              </a:rPr>
              <a:t>public transport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is essential.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 integration of different forms of transport means a successful transport system.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Park and ride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facilities encourage car owners to leave the cars outside the city and use public transport.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Bus lanes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shortens journey times.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Dart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system further reduces the amount of vehicles in the city centre.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Transport 21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system aims to improve inter-city links outside of Dublin.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231031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875" y="413904"/>
            <a:ext cx="389850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</a:t>
            </a:r>
          </a:p>
          <a:p>
            <a:pPr algn="ctr"/>
            <a:r>
              <a:rPr 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</a:p>
          <a:p>
            <a:pPr algn="ctr"/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2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669"/>
            <a:ext cx="4415966" cy="331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178" y="188639"/>
            <a:ext cx="8808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Urban Decay….absence of community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84136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Many older buildings in the city centre need to be demolished or repaired.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These buildings have ancient sanitation, poor heating, damp, rats, leaks, </a:t>
            </a:r>
            <a:r>
              <a:rPr lang="en-IE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400" b="1" dirty="0" smtClean="0">
                <a:latin typeface="Times New Roman" pitchFamily="18" charset="0"/>
                <a:cs typeface="Times New Roman" pitchFamily="18" charset="0"/>
              </a:rPr>
              <a:t>The residents experience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			Inadequate public services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			Community disruption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			Unemployment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			Rundown buildings</a:t>
            </a: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			Isolation</a:t>
            </a: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885075"/>
            <a:ext cx="2699792" cy="19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67687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people are rehoused from the inner city some buildings are demolished but others are left boarded up.</a:t>
            </a:r>
          </a:p>
          <a:p>
            <a:endParaRPr lang="en-GB" dirty="0"/>
          </a:p>
          <a:p>
            <a:r>
              <a:rPr lang="en-GB" dirty="0" smtClean="0"/>
              <a:t>These abandoned buildings attract negative behaviour such as:</a:t>
            </a:r>
          </a:p>
          <a:p>
            <a:r>
              <a:rPr lang="en-GB" dirty="0" smtClean="0"/>
              <a:t>Vandalism</a:t>
            </a:r>
          </a:p>
          <a:p>
            <a:r>
              <a:rPr lang="en-GB" dirty="0" smtClean="0"/>
              <a:t>Drug dealing/taking</a:t>
            </a:r>
          </a:p>
          <a:p>
            <a:r>
              <a:rPr lang="en-GB" dirty="0" smtClean="0"/>
              <a:t>Squats</a:t>
            </a:r>
          </a:p>
          <a:p>
            <a:r>
              <a:rPr lang="en-GB" dirty="0" smtClean="0"/>
              <a:t>Crimes</a:t>
            </a:r>
          </a:p>
          <a:p>
            <a:endParaRPr lang="en-GB" dirty="0"/>
          </a:p>
          <a:p>
            <a:r>
              <a:rPr lang="en-GB" dirty="0" smtClean="0"/>
              <a:t>= urban decay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Also, many older industries are leaving their city centre locations and moving to new plants on the outskirts.</a:t>
            </a:r>
          </a:p>
          <a:p>
            <a:endParaRPr lang="en-GB" dirty="0"/>
          </a:p>
          <a:p>
            <a:r>
              <a:rPr lang="en-GB" dirty="0" smtClean="0"/>
              <a:t>This increases the level of unemployment in the city centre.</a:t>
            </a:r>
          </a:p>
          <a:p>
            <a:endParaRPr lang="en-GB" dirty="0"/>
          </a:p>
          <a:p>
            <a:r>
              <a:rPr lang="en-GB" dirty="0" smtClean="0"/>
              <a:t>These city centre locations are often redeveloped such as the IFSC area of Dublin’s Docklands.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28392" cy="26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462032">
            <a:off x="6421304" y="2966524"/>
            <a:ext cx="2600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go areas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4983" y="6119867"/>
            <a:ext cx="2571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HARP project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 bwMode="auto">
          <a:xfrm>
            <a:off x="186475" y="116632"/>
            <a:ext cx="1220521" cy="18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617" y="116632"/>
            <a:ext cx="69118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Absence of community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196752"/>
            <a:ext cx="66247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Over the past 60 years residents who used to live in run down parts of the city centre were rehoused in new developments like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Tallaght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Ballymun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However, few knew their new neighbours and felt isolated and alone.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Most of the residents in these new areas were young people with young families….leaving older residents in the city centre.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elderly residents are unable to fully maintain the buildings and feared going outside.  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Crime and anti-social behaviour heightened their fears.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116632"/>
            <a:ext cx="4346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Urban Renewal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24743"/>
            <a:ext cx="66247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Urban renewal = to replace or upgrade decaying buildings.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Renewal is taking place in many Irish towns and cities: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Galway: 	Eyre Square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Dublin: 	Liberties,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Sherrif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Street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Waterford:	Quays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Limerick:	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Moyross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quays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Cork:	City centre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Urban Redevelopment = people are moved out of their homes, demolished and rebuilt for commercial uses.   (HARP project)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463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b="12262"/>
          <a:stretch/>
        </p:blipFill>
        <p:spPr bwMode="auto">
          <a:xfrm>
            <a:off x="1763688" y="3068960"/>
            <a:ext cx="4610100" cy="242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1805"/>
            <a:ext cx="2450218" cy="242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7973" y="2533862"/>
            <a:ext cx="2924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Liberties….Dublin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9340" y="6309320"/>
            <a:ext cx="16259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Temple Bar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2319" y="2133752"/>
            <a:ext cx="9781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After?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4712" y="188640"/>
            <a:ext cx="10358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Before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712" y="5096364"/>
            <a:ext cx="13660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flats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2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116632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Urban Sprawl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268760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Urban Sprawl: rapid growth of housing from cities into the surrounding countryside.</a:t>
            </a:r>
          </a:p>
          <a:p>
            <a:endParaRPr lang="en-GB" dirty="0"/>
          </a:p>
          <a:p>
            <a:r>
              <a:rPr lang="en-GB" b="1" dirty="0" smtClean="0"/>
              <a:t>Causes: 	</a:t>
            </a:r>
            <a:r>
              <a:rPr lang="en-GB" dirty="0" smtClean="0"/>
              <a:t>Population increase, Celtic Tiger 				Boom</a:t>
            </a:r>
          </a:p>
          <a:p>
            <a:endParaRPr lang="en-GB" dirty="0"/>
          </a:p>
          <a:p>
            <a:r>
              <a:rPr lang="en-GB" b="1" dirty="0" smtClean="0"/>
              <a:t>Consequences:</a:t>
            </a:r>
            <a:r>
              <a:rPr lang="en-GB" dirty="0" smtClean="0"/>
              <a:t>	Loss of farmland, greenbelts</a:t>
            </a:r>
          </a:p>
          <a:p>
            <a:endParaRPr lang="en-GB" dirty="0"/>
          </a:p>
          <a:p>
            <a:r>
              <a:rPr lang="en-GB" b="1" dirty="0" smtClean="0"/>
              <a:t>Solutions:</a:t>
            </a:r>
            <a:r>
              <a:rPr lang="en-GB" dirty="0" smtClean="0"/>
              <a:t>	Use the land more efficiently, renew 			buildings and land use, plans and 				strategies.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844" y="2348"/>
            <a:ext cx="8229600" cy="1143000"/>
          </a:xfrm>
        </p:spPr>
        <p:txBody>
          <a:bodyPr/>
          <a:lstStyle/>
          <a:p>
            <a:r>
              <a:rPr lang="en-IE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aims:</a:t>
            </a:r>
            <a:endParaRPr lang="en-I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980727"/>
            <a:ext cx="70567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Identify and describe urban problems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Name Irish and international cities with these problems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IE" sz="2800" dirty="0" smtClean="0">
                <a:latin typeface="Times New Roman" pitchFamily="18" charset="0"/>
                <a:cs typeface="Times New Roman" pitchFamily="18" charset="0"/>
              </a:rPr>
              <a:t>Name and describe solutions to urban problems</a:t>
            </a:r>
            <a:endParaRPr lang="en-I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496" y="188640"/>
            <a:ext cx="784702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Studies:</a:t>
            </a:r>
          </a:p>
          <a:p>
            <a:pPr algn="ctr"/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Cork City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Copenhagen, Denmark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969" y="4477762"/>
            <a:ext cx="784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Ten key points on each (dates, locations, plans, proposals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Name the city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Give a date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of start/completion/proposal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(if possible)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Name the plan and who proposed 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Costing of the plan (if available)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Key aims of the plan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Areas the plan will change/influence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</a:rPr>
              <a:t>Other main points/problems/concerns</a:t>
            </a:r>
            <a:endParaRPr lang="en-I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535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2385"/>
            <a:ext cx="871296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key notes for Cork City</a:t>
            </a:r>
            <a:r>
              <a:rPr lang="en-IE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IE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Cork city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and the wider Cork Metropolitan area.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Traffic congestion in and around the streets of Cork City.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CASP: Cork Area Strategic Plan implemented.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Aimed to integrate the transport system by: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Improving/providing key road links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Develop suburban rail network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Provide bus network with park and ride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Improve cycle and </a:t>
            </a:r>
            <a:r>
              <a:rPr lang="en-IE" dirty="0" err="1" smtClean="0">
                <a:latin typeface="Times New Roman" pitchFamily="18" charset="0"/>
                <a:cs typeface="Times New Roman" pitchFamily="18" charset="0"/>
              </a:rPr>
              <a:t>pedestrianised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err="1" smtClean="0">
                <a:latin typeface="Times New Roman" pitchFamily="18" charset="0"/>
                <a:cs typeface="Times New Roman" pitchFamily="18" charset="0"/>
              </a:rPr>
              <a:t>aras</a:t>
            </a:r>
            <a:endParaRPr lang="en-I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Bus network is park of </a:t>
            </a:r>
            <a:r>
              <a:rPr lang="en-IE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 ROUTES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Improved footpaths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Pedestrian safety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Cycle lanes and track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Pedestrian crossings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Bus/cycle priority at traffic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lights</a:t>
            </a:r>
            <a:endParaRPr lang="en-I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Estimated €40million from Dept. of Transport</a:t>
            </a:r>
            <a:endParaRPr lang="en-I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255" y="188640"/>
            <a:ext cx="660950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Studies:</a:t>
            </a:r>
          </a:p>
          <a:p>
            <a:pPr algn="ctr"/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Ballymun</a:t>
            </a:r>
            <a:endParaRPr lang="en-US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Paris Regeneration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969" y="4477762"/>
            <a:ext cx="784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Ten key points on each (dates, locations, plans, proposals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0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fr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fr-C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fr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56792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E" sz="3200" dirty="0" smtClean="0"/>
              <a:t>Traffic congestion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E" sz="3200" dirty="0" smtClean="0"/>
              <a:t>Urban decay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E" sz="3200" dirty="0" smtClean="0"/>
              <a:t>Absence of community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E" sz="3200" dirty="0" smtClean="0"/>
              <a:t>Urban sprawl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E" sz="3200" dirty="0" smtClean="0"/>
              <a:t>Air and water pollution and waste disposal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2004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861" y="8531"/>
            <a:ext cx="8229600" cy="900189"/>
          </a:xfrm>
        </p:spPr>
        <p:txBody>
          <a:bodyPr/>
          <a:lstStyle/>
          <a:p>
            <a:r>
              <a:rPr lang="en-I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Congestion</a:t>
            </a:r>
            <a:endParaRPr lang="en-I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123728" y="620688"/>
            <a:ext cx="6899733" cy="4471987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cities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in times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horses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carts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as transport.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streets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are not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for modern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vehicles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Public transport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cities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inadequate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people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rely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on cars.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Cities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cope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on ‘car-</a:t>
            </a:r>
            <a:r>
              <a:rPr lang="fr-CA" sz="2800" dirty="0" err="1" smtClean="0"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society’.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2645" r="5096" b="4903"/>
          <a:stretch/>
        </p:blipFill>
        <p:spPr bwMode="auto">
          <a:xfrm>
            <a:off x="7596336" y="4005064"/>
            <a:ext cx="1355117" cy="16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3629" y="0"/>
            <a:ext cx="8643937" cy="939800"/>
          </a:xfrm>
        </p:spPr>
        <p:txBody>
          <a:bodyPr/>
          <a:lstStyle/>
          <a:p>
            <a:pPr eaLnBrk="1" hangingPunct="1"/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jam…….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125" cy="5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6768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you know…..</a:t>
            </a:r>
          </a:p>
          <a:p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Commuting rates in Ireland are among the highest in the EU</a:t>
            </a:r>
          </a:p>
          <a:p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The average car in Ireland travels more than 25,000km per year.</a:t>
            </a:r>
          </a:p>
          <a:p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This is 70% more than France</a:t>
            </a:r>
          </a:p>
          <a:p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This is 30% more than the US.</a:t>
            </a:r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780"/>
            <a:ext cx="4741714" cy="31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10" y="3450060"/>
            <a:ext cx="4365340" cy="325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585236"/>
            <a:ext cx="21034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AB70A8-8AB4-483C-9BA9-BA3E6E96A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1334</Words>
  <Application>Microsoft Office PowerPoint</Application>
  <PresentationFormat>On-screen Show (4:3)</PresentationFormat>
  <Paragraphs>302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79</vt:lpstr>
      <vt:lpstr>Urban problems in developed world cities</vt:lpstr>
      <vt:lpstr>PowerPoint Presentation</vt:lpstr>
      <vt:lpstr>Chapter aims:</vt:lpstr>
      <vt:lpstr>Common Urban Problems</vt:lpstr>
      <vt:lpstr>Traffic Congestion</vt:lpstr>
      <vt:lpstr>The nine day traffic jam…….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problems in developed world cities</dc:title>
  <dc:creator>Vredmond</dc:creator>
  <cp:lastModifiedBy>Valerie Redmond</cp:lastModifiedBy>
  <cp:revision>28</cp:revision>
  <cp:lastPrinted>2012-02-22T12:36:40Z</cp:lastPrinted>
  <dcterms:modified xsi:type="dcterms:W3CDTF">2012-12-05T10:54:01Z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TC103807009990</vt:lpwstr>
  </property>
</Properties>
</file>