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Lst>
  <p:notesMasterIdLst>
    <p:notesMasterId r:id="rId13"/>
  </p:notesMasterIdLst>
  <p:sldIdLst>
    <p:sldId id="256" r:id="rId5"/>
    <p:sldId id="257" r:id="rId6"/>
    <p:sldId id="258" r:id="rId7"/>
    <p:sldId id="260" r:id="rId8"/>
    <p:sldId id="261" r:id="rId9"/>
    <p:sldId id="262" r:id="rId10"/>
    <p:sldId id="259"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48" y="350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6D653-5773-488C-9BF3-1D17E95EE692}" type="datetimeFigureOut">
              <a:rPr lang="en-IE" smtClean="0"/>
              <a:pPr/>
              <a:t>27/11/2012</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686795-BE04-4477-967C-77A6533726E6}" type="slidenum">
              <a:rPr lang="en-IE" smtClean="0"/>
              <a:pPr/>
              <a:t>‹#›</a:t>
            </a:fld>
            <a:endParaRPr lang="en-IE" dirty="0"/>
          </a:p>
        </p:txBody>
      </p:sp>
    </p:spTree>
    <p:extLst>
      <p:ext uri="{BB962C8B-B14F-4D97-AF65-F5344CB8AC3E}">
        <p14:creationId xmlns:p14="http://schemas.microsoft.com/office/powerpoint/2010/main" val="1825371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IE" dirty="0" smtClean="0"/>
              <a:t>Discuss the impact of migration on both host and donor regions.</a:t>
            </a:r>
            <a:endParaRPr lang="en-IE" dirty="0"/>
          </a:p>
        </p:txBody>
      </p:sp>
      <p:sp>
        <p:nvSpPr>
          <p:cNvPr id="4" name="Slide Number Placeholder 3"/>
          <p:cNvSpPr>
            <a:spLocks noGrp="1"/>
          </p:cNvSpPr>
          <p:nvPr>
            <p:ph type="sldNum" sz="quarter" idx="10"/>
          </p:nvPr>
        </p:nvSpPr>
        <p:spPr/>
        <p:txBody>
          <a:bodyPr/>
          <a:lstStyle/>
          <a:p>
            <a:fld id="{8F686795-BE04-4477-967C-77A6533726E6}" type="slidenum">
              <a:rPr lang="en-IE" smtClean="0"/>
              <a:pPr/>
              <a:t>1</a:t>
            </a:fld>
            <a:endParaRPr lang="en-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8F686795-BE04-4477-967C-77A6533726E6}" type="slidenum">
              <a:rPr lang="en-IE" smtClean="0"/>
              <a:pPr/>
              <a:t>2</a:t>
            </a:fld>
            <a:endParaRPr lang="en-I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dirty="0" smtClean="0"/>
              <a:t> </a:t>
            </a:r>
            <a:r>
              <a:rPr lang="en-IE" sz="1200" dirty="0" smtClean="0">
                <a:solidFill>
                  <a:srgbClr val="7030A0"/>
                </a:solidFill>
              </a:rPr>
              <a:t>The integration of different cultures in the donor region. </a:t>
            </a:r>
            <a:r>
              <a:rPr lang="en-IE" sz="1200" dirty="0" smtClean="0"/>
              <a:t>When a migrant returns to their county of origin, they may have a different  food taste(for example), therefore they may open a business like a Chinese and entice the host country to try their foods. This may happen with sport and such also.</a:t>
            </a:r>
            <a:endParaRPr lang="en-IE" sz="1200" dirty="0" smtClean="0">
              <a:solidFill>
                <a:srgbClr val="7030A0"/>
              </a:solidFill>
            </a:endParaRPr>
          </a:p>
          <a:p>
            <a:endParaRPr lang="en-IE" dirty="0"/>
          </a:p>
        </p:txBody>
      </p:sp>
      <p:sp>
        <p:nvSpPr>
          <p:cNvPr id="4" name="Slide Number Placeholder 3"/>
          <p:cNvSpPr>
            <a:spLocks noGrp="1"/>
          </p:cNvSpPr>
          <p:nvPr>
            <p:ph type="sldNum" sz="quarter" idx="10"/>
          </p:nvPr>
        </p:nvSpPr>
        <p:spPr/>
        <p:txBody>
          <a:bodyPr/>
          <a:lstStyle/>
          <a:p>
            <a:fld id="{8F686795-BE04-4477-967C-77A6533726E6}" type="slidenum">
              <a:rPr lang="en-IE" smtClean="0"/>
              <a:pPr/>
              <a:t>3</a:t>
            </a:fld>
            <a:endParaRPr lang="en-I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19" name="Footer Placeholder 18"/>
          <p:cNvSpPr>
            <a:spLocks noGrp="1"/>
          </p:cNvSpPr>
          <p:nvPr>
            <p:ph type="ftr" sz="quarter" idx="11"/>
          </p:nvPr>
        </p:nvSpPr>
        <p:spPr/>
        <p:txBody>
          <a:bodyPr/>
          <a:lstStyle/>
          <a:p>
            <a:endParaRPr lang="en-IE" dirty="0"/>
          </a:p>
        </p:txBody>
      </p:sp>
      <p:sp>
        <p:nvSpPr>
          <p:cNvPr id="27" name="Slide Number Placeholder 26"/>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6F90ED6-DD1A-4127-B969-98708B7BEB7E}" type="datetimeFigureOut">
              <a:rPr lang="en-IE" smtClean="0"/>
              <a:pPr/>
              <a:t>27/11/2012</a:t>
            </a:fld>
            <a:endParaRPr lang="en-IE"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E"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8798E6-9EAE-47D8-B341-67D45060089D}" type="slidenum">
              <a:rPr lang="en-IE" smtClean="0"/>
              <a:pPr/>
              <a:t>‹#›</a:t>
            </a:fld>
            <a:endParaRPr lang="en-IE"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extLst/>
          </a:lstStyle>
          <a:p>
            <a:endParaRPr lang="en-IE" dirty="0"/>
          </a:p>
        </p:txBody>
      </p:sp>
      <p:sp>
        <p:nvSpPr>
          <p:cNvPr id="6" name="Slide Number Placeholder 5"/>
          <p:cNvSpPr>
            <a:spLocks noGrp="1"/>
          </p:cNvSpPr>
          <p:nvPr>
            <p:ph type="sldNum" sz="quarter" idx="12"/>
          </p:nvPr>
        </p:nvSpPr>
        <p:spPr/>
        <p:txBody>
          <a:bodyPr/>
          <a:lstStyle>
            <a:extLst/>
          </a:lstStyle>
          <a:p>
            <a:fld id="{038798E6-9EAE-47D8-B341-67D45060089D}" type="slidenum">
              <a:rPr lang="en-IE" smtClean="0"/>
              <a:pPr/>
              <a:t>‹#›</a:t>
            </a:fld>
            <a:endParaRPr lang="en-I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E"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38798E6-9EAE-47D8-B341-67D45060089D}" type="slidenum">
              <a:rPr lang="en-IE" smtClean="0"/>
              <a:pPr/>
              <a:t>‹#›</a:t>
            </a:fld>
            <a:endParaRPr lang="en-IE"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p:txBody>
          <a:bodyPr/>
          <a:lstStyle>
            <a:extLst/>
          </a:lstStyle>
          <a:p>
            <a:endParaRPr lang="en-IE" dirty="0"/>
          </a:p>
        </p:txBody>
      </p:sp>
      <p:sp>
        <p:nvSpPr>
          <p:cNvPr id="7" name="Slide Number Placeholder 6"/>
          <p:cNvSpPr>
            <a:spLocks noGrp="1"/>
          </p:cNvSpPr>
          <p:nvPr>
            <p:ph type="sldNum" sz="quarter" idx="12"/>
          </p:nvPr>
        </p:nvSpPr>
        <p:spPr/>
        <p:txBody>
          <a:bodyPr/>
          <a:lstStyle>
            <a:extLst/>
          </a:lstStyle>
          <a:p>
            <a:fld id="{038798E6-9EAE-47D8-B341-67D45060089D}" type="slidenum">
              <a:rPr lang="en-IE" smtClean="0"/>
              <a:pPr/>
              <a:t>‹#›</a:t>
            </a:fld>
            <a:endParaRPr lang="en-I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F90ED6-DD1A-4127-B969-98708B7BEB7E}" type="datetimeFigureOut">
              <a:rPr lang="en-IE" smtClean="0"/>
              <a:pPr/>
              <a:t>27/11/2012</a:t>
            </a:fld>
            <a:endParaRPr lang="en-IE" dirty="0"/>
          </a:p>
        </p:txBody>
      </p:sp>
      <p:sp>
        <p:nvSpPr>
          <p:cNvPr id="8" name="Footer Placeholder 7"/>
          <p:cNvSpPr>
            <a:spLocks noGrp="1"/>
          </p:cNvSpPr>
          <p:nvPr>
            <p:ph type="ftr" sz="quarter" idx="11"/>
          </p:nvPr>
        </p:nvSpPr>
        <p:spPr/>
        <p:txBody>
          <a:bodyPr/>
          <a:lstStyle>
            <a:extLst/>
          </a:lstStyle>
          <a:p>
            <a:endParaRPr lang="en-IE" dirty="0"/>
          </a:p>
        </p:txBody>
      </p:sp>
      <p:sp>
        <p:nvSpPr>
          <p:cNvPr id="9" name="Slide Number Placeholder 8"/>
          <p:cNvSpPr>
            <a:spLocks noGrp="1"/>
          </p:cNvSpPr>
          <p:nvPr>
            <p:ph type="sldNum" sz="quarter" idx="12"/>
          </p:nvPr>
        </p:nvSpPr>
        <p:spPr/>
        <p:txBody>
          <a:bodyPr/>
          <a:lstStyle>
            <a:extLst/>
          </a:lstStyle>
          <a:p>
            <a:fld id="{038798E6-9EAE-47D8-B341-67D45060089D}" type="slidenum">
              <a:rPr lang="en-IE" smtClean="0"/>
              <a:pPr/>
              <a:t>‹#›</a:t>
            </a:fld>
            <a:endParaRPr lang="en-I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F90ED6-DD1A-4127-B969-98708B7BEB7E}" type="datetimeFigureOut">
              <a:rPr lang="en-IE" smtClean="0"/>
              <a:pPr/>
              <a:t>27/11/2012</a:t>
            </a:fld>
            <a:endParaRPr lang="en-IE" dirty="0"/>
          </a:p>
        </p:txBody>
      </p:sp>
      <p:sp>
        <p:nvSpPr>
          <p:cNvPr id="4" name="Footer Placeholder 3"/>
          <p:cNvSpPr>
            <a:spLocks noGrp="1"/>
          </p:cNvSpPr>
          <p:nvPr>
            <p:ph type="ftr" sz="quarter" idx="11"/>
          </p:nvPr>
        </p:nvSpPr>
        <p:spPr/>
        <p:txBody>
          <a:bodyPr/>
          <a:lstStyle>
            <a:extLst/>
          </a:lstStyle>
          <a:p>
            <a:endParaRPr lang="en-IE" dirty="0"/>
          </a:p>
        </p:txBody>
      </p:sp>
      <p:sp>
        <p:nvSpPr>
          <p:cNvPr id="5" name="Slide Number Placeholder 4"/>
          <p:cNvSpPr>
            <a:spLocks noGrp="1"/>
          </p:cNvSpPr>
          <p:nvPr>
            <p:ph type="sldNum" sz="quarter" idx="12"/>
          </p:nvPr>
        </p:nvSpPr>
        <p:spPr/>
        <p:txBody>
          <a:bodyPr/>
          <a:lstStyle>
            <a:extLst/>
          </a:lstStyle>
          <a:p>
            <a:fld id="{038798E6-9EAE-47D8-B341-67D45060089D}" type="slidenum">
              <a:rPr lang="en-IE" smtClean="0"/>
              <a:pPr/>
              <a:t>‹#›</a:t>
            </a:fld>
            <a:endParaRPr lang="en-I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6F90ED6-DD1A-4127-B969-98708B7BEB7E}" type="datetimeFigureOut">
              <a:rPr lang="en-IE" smtClean="0"/>
              <a:pPr/>
              <a:t>27/11/2012</a:t>
            </a:fld>
            <a:endParaRPr lang="en-IE"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E" dirty="0"/>
          </a:p>
        </p:txBody>
      </p:sp>
      <p:sp>
        <p:nvSpPr>
          <p:cNvPr id="4" name="Slide Number Placeholder 3"/>
          <p:cNvSpPr>
            <a:spLocks noGrp="1"/>
          </p:cNvSpPr>
          <p:nvPr>
            <p:ph type="sldNum" sz="quarter" idx="12"/>
          </p:nvPr>
        </p:nvSpPr>
        <p:spPr/>
        <p:txBody>
          <a:bodyPr/>
          <a:lstStyle>
            <a:extLst/>
          </a:lstStyle>
          <a:p>
            <a:fld id="{038798E6-9EAE-47D8-B341-67D45060089D}" type="slidenum">
              <a:rPr lang="en-IE" smtClean="0"/>
              <a:pPr/>
              <a:t>‹#›</a:t>
            </a:fld>
            <a:endParaRPr lang="en-I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p:txBody>
          <a:bodyPr/>
          <a:lstStyle>
            <a:extLst/>
          </a:lstStyle>
          <a:p>
            <a:endParaRPr lang="en-IE" dirty="0"/>
          </a:p>
        </p:txBody>
      </p:sp>
      <p:sp>
        <p:nvSpPr>
          <p:cNvPr id="7" name="Slide Number Placeholder 6"/>
          <p:cNvSpPr>
            <a:spLocks noGrp="1"/>
          </p:cNvSpPr>
          <p:nvPr>
            <p:ph type="sldNum" sz="quarter" idx="12"/>
          </p:nvPr>
        </p:nvSpPr>
        <p:spPr/>
        <p:txBody>
          <a:bodyPr/>
          <a:lstStyle>
            <a:extLst/>
          </a:lstStyle>
          <a:p>
            <a:fld id="{038798E6-9EAE-47D8-B341-67D45060089D}"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p:txBody>
          <a:bodyPr/>
          <a:lstStyle>
            <a:extLst/>
          </a:lstStyle>
          <a:p>
            <a:endParaRPr lang="en-IE" dirty="0"/>
          </a:p>
        </p:txBody>
      </p:sp>
      <p:sp>
        <p:nvSpPr>
          <p:cNvPr id="7" name="Slide Number Placeholder 6"/>
          <p:cNvSpPr>
            <a:spLocks noGrp="1"/>
          </p:cNvSpPr>
          <p:nvPr>
            <p:ph type="sldNum" sz="quarter" idx="12"/>
          </p:nvPr>
        </p:nvSpPr>
        <p:spPr/>
        <p:txBody>
          <a:bodyPr/>
          <a:lstStyle>
            <a:extLst/>
          </a:lstStyle>
          <a:p>
            <a:fld id="{038798E6-9EAE-47D8-B341-67D45060089D}" type="slidenum">
              <a:rPr lang="en-IE" smtClean="0"/>
              <a:pPr/>
              <a:t>‹#›</a:t>
            </a:fld>
            <a:endParaRPr lang="en-IE"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extLst/>
          </a:lstStyle>
          <a:p>
            <a:endParaRPr lang="en-IE" dirty="0"/>
          </a:p>
        </p:txBody>
      </p:sp>
      <p:sp>
        <p:nvSpPr>
          <p:cNvPr id="6" name="Slide Number Placeholder 5"/>
          <p:cNvSpPr>
            <a:spLocks noGrp="1"/>
          </p:cNvSpPr>
          <p:nvPr>
            <p:ph type="sldNum" sz="quarter" idx="12"/>
          </p:nvPr>
        </p:nvSpPr>
        <p:spPr/>
        <p:txBody>
          <a:bodyPr/>
          <a:lstStyle>
            <a:extLst/>
          </a:lstStyle>
          <a:p>
            <a:fld id="{038798E6-9EAE-47D8-B341-67D45060089D}" type="slidenum">
              <a:rPr lang="en-IE" smtClean="0"/>
              <a:pPr/>
              <a:t>‹#›</a:t>
            </a:fld>
            <a:endParaRPr lang="en-I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E"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8798E6-9EAE-47D8-B341-67D45060089D}" type="slidenum">
              <a:rPr lang="en-IE" smtClean="0"/>
              <a:pPr/>
              <a:t>‹#›</a:t>
            </a:fld>
            <a:endParaRPr lang="en-I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17" name="Footer Placeholder 16"/>
          <p:cNvSpPr>
            <a:spLocks noGrp="1"/>
          </p:cNvSpPr>
          <p:nvPr>
            <p:ph type="ftr" sz="quarter" idx="11"/>
          </p:nvPr>
        </p:nvSpPr>
        <p:spPr/>
        <p:txBody>
          <a:bodyPr/>
          <a:lstStyle/>
          <a:p>
            <a:endParaRPr lang="en-IE"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38798E6-9EAE-47D8-B341-67D45060089D}" type="slidenum">
              <a:rPr lang="en-IE" smtClean="0"/>
              <a:pPr/>
              <a:t>‹#›</a:t>
            </a:fld>
            <a:endParaRPr lang="en-IE"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a:xfrm>
            <a:off x="800100" y="6172200"/>
            <a:ext cx="4000500" cy="457200"/>
          </a:xfrm>
        </p:spPr>
        <p:txBody>
          <a:bodyPr/>
          <a:lstStyle/>
          <a:p>
            <a:endParaRPr lang="en-IE"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038798E6-9EAE-47D8-B341-67D45060089D}" type="slidenum">
              <a:rPr lang="en-IE" smtClean="0"/>
              <a:pPr/>
              <a:t>‹#›</a:t>
            </a:fld>
            <a:endParaRPr lang="en-IE" dirty="0"/>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038798E6-9EAE-47D8-B341-67D45060089D}" type="slidenum">
              <a:rPr lang="en-IE" smtClean="0"/>
              <a:pPr/>
              <a:t>‹#›</a:t>
            </a:fld>
            <a:endParaRPr lang="en-IE"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038798E6-9EAE-47D8-B341-67D45060089D}" type="slidenum">
              <a:rPr lang="en-IE" smtClean="0"/>
              <a:pPr/>
              <a:t>‹#›</a:t>
            </a:fld>
            <a:endParaRPr lang="en-IE"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038798E6-9EAE-47D8-B341-67D45060089D}" type="slidenum">
              <a:rPr lang="en-IE" smtClean="0"/>
              <a:pPr/>
              <a:t>‹#›</a:t>
            </a:fld>
            <a:endParaRPr lang="en-IE"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a:xfrm>
            <a:off x="914400" y="6172200"/>
            <a:ext cx="3886200" cy="457200"/>
          </a:xfrm>
        </p:spPr>
        <p:txBody>
          <a:bodyPr/>
          <a:lstStyle/>
          <a:p>
            <a:endParaRPr lang="en-IE" dirty="0"/>
          </a:p>
        </p:txBody>
      </p:sp>
      <p:sp>
        <p:nvSpPr>
          <p:cNvPr id="7" name="Slide Number Placeholder 6"/>
          <p:cNvSpPr>
            <a:spLocks noGrp="1"/>
          </p:cNvSpPr>
          <p:nvPr>
            <p:ph type="sldNum" sz="quarter" idx="12"/>
          </p:nvPr>
        </p:nvSpPr>
        <p:spPr>
          <a:xfrm>
            <a:off x="146304" y="6208776"/>
            <a:ext cx="457200" cy="457200"/>
          </a:xfrm>
        </p:spPr>
        <p:txBody>
          <a:bodyPr/>
          <a:lstStyle/>
          <a:p>
            <a:fld id="{038798E6-9EAE-47D8-B341-67D45060089D}" type="slidenum">
              <a:rPr lang="en-IE" smtClean="0"/>
              <a:pPr/>
              <a:t>‹#›</a:t>
            </a:fld>
            <a:endParaRPr lang="en-IE"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6F90ED6-DD1A-4127-B969-98708B7BEB7E}" type="datetimeFigureOut">
              <a:rPr lang="en-IE" smtClean="0"/>
              <a:pPr/>
              <a:t>27/11/2012</a:t>
            </a:fld>
            <a:endParaRPr lang="en-IE"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E"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38798E6-9EAE-47D8-B341-67D45060089D}" type="slidenum">
              <a:rPr lang="en-IE" smtClean="0"/>
              <a:pPr/>
              <a:t>‹#›</a:t>
            </a:fld>
            <a:endParaRPr lang="en-IE"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a:xfrm>
            <a:off x="457200" y="6480969"/>
            <a:ext cx="4260056" cy="300831"/>
          </a:xfrm>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a:xfrm>
            <a:off x="2619376" y="6480969"/>
            <a:ext cx="4260056" cy="300831"/>
          </a:xfrm>
        </p:spPr>
        <p:txBody>
          <a:bodyPr/>
          <a:lstStyle/>
          <a:p>
            <a:endParaRPr lang="en-IE" dirty="0"/>
          </a:p>
        </p:txBody>
      </p:sp>
      <p:sp>
        <p:nvSpPr>
          <p:cNvPr id="6" name="Slide Number Placeholder 5"/>
          <p:cNvSpPr>
            <a:spLocks noGrp="1"/>
          </p:cNvSpPr>
          <p:nvPr>
            <p:ph type="sldNum" sz="quarter" idx="12"/>
          </p:nvPr>
        </p:nvSpPr>
        <p:spPr>
          <a:xfrm>
            <a:off x="8451056" y="809624"/>
            <a:ext cx="502920" cy="300831"/>
          </a:xfrm>
        </p:spPr>
        <p:txBody>
          <a:bodyPr/>
          <a:lstStyle/>
          <a:p>
            <a:fld id="{038798E6-9EAE-47D8-B341-67D45060089D}" type="slidenum">
              <a:rPr lang="en-IE" smtClean="0"/>
              <a:pPr/>
              <a:t>‹#›</a:t>
            </a:fld>
            <a:endParaRPr lang="en-IE"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a:xfrm>
            <a:off x="457200" y="6480969"/>
            <a:ext cx="4260056" cy="301752"/>
          </a:xfrm>
        </p:spPr>
        <p:txBody>
          <a:bodyPr/>
          <a:lstStyle/>
          <a:p>
            <a:endParaRPr lang="en-IE" dirty="0"/>
          </a:p>
        </p:txBody>
      </p:sp>
      <p:sp>
        <p:nvSpPr>
          <p:cNvPr id="7" name="Slide Number Placeholder 6"/>
          <p:cNvSpPr>
            <a:spLocks noGrp="1"/>
          </p:cNvSpPr>
          <p:nvPr>
            <p:ph type="sldNum" sz="quarter" idx="12"/>
          </p:nvPr>
        </p:nvSpPr>
        <p:spPr>
          <a:xfrm>
            <a:off x="7589520" y="6480969"/>
            <a:ext cx="502920" cy="301752"/>
          </a:xfrm>
        </p:spPr>
        <p:txBody>
          <a:bodyPr/>
          <a:lstStyle/>
          <a:p>
            <a:fld id="{038798E6-9EAE-47D8-B341-67D45060089D}" type="slidenum">
              <a:rPr lang="en-IE" smtClean="0"/>
              <a:pPr/>
              <a:t>‹#›</a:t>
            </a:fld>
            <a:endParaRPr lang="en-IE"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6F90ED6-DD1A-4127-B969-98708B7BEB7E}" type="datetimeFigureOut">
              <a:rPr lang="en-IE" smtClean="0"/>
              <a:pPr/>
              <a:t>27/11/2012</a:t>
            </a:fld>
            <a:endParaRPr lang="en-IE" dirty="0"/>
          </a:p>
        </p:txBody>
      </p:sp>
      <p:sp>
        <p:nvSpPr>
          <p:cNvPr id="8" name="Footer Placeholder 7"/>
          <p:cNvSpPr>
            <a:spLocks noGrp="1"/>
          </p:cNvSpPr>
          <p:nvPr>
            <p:ph type="ftr" sz="quarter" idx="11"/>
          </p:nvPr>
        </p:nvSpPr>
        <p:spPr>
          <a:xfrm>
            <a:off x="457200" y="6480969"/>
            <a:ext cx="4261104" cy="301752"/>
          </a:xfrm>
        </p:spPr>
        <p:txBody>
          <a:bodyPr/>
          <a:lstStyle/>
          <a:p>
            <a:endParaRPr lang="en-IE"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38798E6-9EAE-47D8-B341-67D45060089D}" type="slidenum">
              <a:rPr lang="en-IE" smtClean="0"/>
              <a:pPr/>
              <a:t>‹#›</a:t>
            </a:fld>
            <a:endParaRPr lang="en-IE" dirty="0"/>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6F90ED6-DD1A-4127-B969-98708B7BEB7E}" type="datetimeFigureOut">
              <a:rPr lang="en-IE" smtClean="0"/>
              <a:pPr/>
              <a:t>27/11/2012</a:t>
            </a:fld>
            <a:endParaRPr lang="en-IE" dirty="0"/>
          </a:p>
        </p:txBody>
      </p:sp>
      <p:sp>
        <p:nvSpPr>
          <p:cNvPr id="3" name="Footer Placeholder 2"/>
          <p:cNvSpPr>
            <a:spLocks noGrp="1"/>
          </p:cNvSpPr>
          <p:nvPr>
            <p:ph type="ftr" sz="quarter" idx="11"/>
          </p:nvPr>
        </p:nvSpPr>
        <p:spPr>
          <a:xfrm>
            <a:off x="457200" y="6481890"/>
            <a:ext cx="4260056" cy="300831"/>
          </a:xfrm>
        </p:spPr>
        <p:txBody>
          <a:bodyPr/>
          <a:lstStyle/>
          <a:p>
            <a:endParaRPr lang="en-IE" dirty="0"/>
          </a:p>
        </p:txBody>
      </p:sp>
      <p:sp>
        <p:nvSpPr>
          <p:cNvPr id="4" name="Slide Number Placeholder 3"/>
          <p:cNvSpPr>
            <a:spLocks noGrp="1"/>
          </p:cNvSpPr>
          <p:nvPr>
            <p:ph type="sldNum" sz="quarter" idx="12"/>
          </p:nvPr>
        </p:nvSpPr>
        <p:spPr>
          <a:xfrm>
            <a:off x="7589520" y="6480969"/>
            <a:ext cx="502920" cy="301752"/>
          </a:xfrm>
        </p:spPr>
        <p:txBody>
          <a:bodyPr/>
          <a:lstStyle/>
          <a:p>
            <a:fld id="{038798E6-9EAE-47D8-B341-67D45060089D}" type="slidenum">
              <a:rPr lang="en-IE" smtClean="0"/>
              <a:pPr/>
              <a:t>‹#›</a:t>
            </a:fld>
            <a:endParaRPr lang="en-IE"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E"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38798E6-9EAE-47D8-B341-67D45060089D}" type="slidenum">
              <a:rPr lang="en-IE" smtClean="0"/>
              <a:pPr/>
              <a:t>‹#›</a:t>
            </a:fld>
            <a:endParaRPr lang="en-IE" dirty="0"/>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E"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38798E6-9EAE-47D8-B341-67D45060089D}" type="slidenum">
              <a:rPr lang="en-IE" smtClean="0"/>
              <a:pPr/>
              <a:t>‹#›</a:t>
            </a:fld>
            <a:endParaRPr lang="en-IE" dirty="0"/>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8" name="Slide Number Placeholder 7"/>
          <p:cNvSpPr>
            <a:spLocks noGrp="1"/>
          </p:cNvSpPr>
          <p:nvPr>
            <p:ph type="sldNum" sz="quarter" idx="11"/>
          </p:nvPr>
        </p:nvSpPr>
        <p:spPr/>
        <p:txBody>
          <a:bodyPr/>
          <a:lstStyle/>
          <a:p>
            <a:fld id="{038798E6-9EAE-47D8-B341-67D45060089D}" type="slidenum">
              <a:rPr lang="en-IE" smtClean="0"/>
              <a:pPr/>
              <a:t>‹#›</a:t>
            </a:fld>
            <a:endParaRPr lang="en-IE" dirty="0"/>
          </a:p>
        </p:txBody>
      </p:sp>
      <p:sp>
        <p:nvSpPr>
          <p:cNvPr id="9" name="Footer Placeholder 8"/>
          <p:cNvSpPr>
            <a:spLocks noGrp="1"/>
          </p:cNvSpPr>
          <p:nvPr>
            <p:ph type="ftr" sz="quarter" idx="12"/>
          </p:nvPr>
        </p:nvSpPr>
        <p:spPr/>
        <p:txBody>
          <a:bodyPr/>
          <a:lstStyle/>
          <a:p>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a:xfrm>
            <a:off x="8156448" y="6422064"/>
            <a:ext cx="762000" cy="365125"/>
          </a:xfrm>
        </p:spPr>
        <p:txBody>
          <a:bodyPr/>
          <a:lstStyle/>
          <a:p>
            <a:fld id="{038798E6-9EAE-47D8-B341-67D45060089D}"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6F90ED6-DD1A-4127-B969-98708B7BEB7E}" type="datetimeFigureOut">
              <a:rPr lang="en-IE" smtClean="0"/>
              <a:pPr/>
              <a:t>27/11/2012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038798E6-9EAE-47D8-B341-67D45060089D}"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6F90ED6-DD1A-4127-B969-98708B7BEB7E}" type="datetimeFigureOut">
              <a:rPr lang="en-IE" smtClean="0"/>
              <a:pPr/>
              <a:t>27/11/2012</a:t>
            </a:fld>
            <a:endParaRPr lang="en-IE"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E"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38798E6-9EAE-47D8-B341-67D45060089D}" type="slidenum">
              <a:rPr lang="en-IE" smtClean="0"/>
              <a:pPr/>
              <a:t>‹#›</a:t>
            </a:fld>
            <a:endParaRPr lang="en-IE"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6F90ED6-DD1A-4127-B969-98708B7BEB7E}" type="datetimeFigureOut">
              <a:rPr lang="en-IE" smtClean="0"/>
              <a:pPr/>
              <a:t>27/11/2012</a:t>
            </a:fld>
            <a:endParaRPr lang="en-IE"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E"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8798E6-9EAE-47D8-B341-67D45060089D}"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6F90ED6-DD1A-4127-B969-98708B7BEB7E}" type="datetimeFigureOut">
              <a:rPr lang="en-IE" smtClean="0"/>
              <a:pPr/>
              <a:t>27/11/2012</a:t>
            </a:fld>
            <a:endParaRPr lang="en-IE"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E"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38798E6-9EAE-47D8-B341-67D45060089D}"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6F90ED6-DD1A-4127-B969-98708B7BEB7E}" type="datetimeFigureOut">
              <a:rPr lang="en-IE" smtClean="0"/>
              <a:pPr/>
              <a:t>27/11/2012</a:t>
            </a:fld>
            <a:endParaRPr lang="en-IE"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E"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38798E6-9EAE-47D8-B341-67D45060089D}" type="slidenum">
              <a:rPr lang="en-IE" smtClean="0"/>
              <a:pPr/>
              <a:t>‹#›</a:t>
            </a:fld>
            <a:endParaRPr lang="en-IE"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35.xml"/><Relationship Id="rId1" Type="http://schemas.openxmlformats.org/officeDocument/2006/relationships/tags" Target="../tags/tag1.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35.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544" y="0"/>
            <a:ext cx="9144000" cy="4653136"/>
          </a:xfrm>
        </p:spPr>
        <p:txBody>
          <a:bodyPr>
            <a:normAutofit fontScale="90000"/>
          </a:bodyPr>
          <a:lstStyle/>
          <a:p>
            <a:r>
              <a:rPr lang="en-IE" dirty="0" smtClean="0"/>
              <a:t>Migration has an impact on receiving regions(host regions) and donor regions. Referring to example(s) you have studied, discuss the impact on donor and receiving areas of migration. </a:t>
            </a:r>
            <a:endParaRPr lang="en-IE" dirty="0"/>
          </a:p>
        </p:txBody>
      </p:sp>
      <p:sp>
        <p:nvSpPr>
          <p:cNvPr id="3" name="Subtitle 2"/>
          <p:cNvSpPr>
            <a:spLocks noGrp="1"/>
          </p:cNvSpPr>
          <p:nvPr>
            <p:ph type="subTitle" idx="1"/>
          </p:nvPr>
        </p:nvSpPr>
        <p:spPr>
          <a:xfrm>
            <a:off x="2411760" y="5105400"/>
            <a:ext cx="6480048" cy="1752600"/>
          </a:xfrm>
        </p:spPr>
        <p:txBody>
          <a:bodyPr>
            <a:normAutofit/>
          </a:bodyPr>
          <a:lstStyle/>
          <a:p>
            <a:r>
              <a:rPr lang="en-IE" dirty="0" smtClean="0"/>
              <a:t>By Shannon Heffernan.</a:t>
            </a:r>
          </a:p>
          <a:p>
            <a:r>
              <a:rPr lang="en-IE" dirty="0" smtClean="0"/>
              <a:t>Question taken from: The Human </a:t>
            </a:r>
            <a:r>
              <a:rPr lang="en-IE" dirty="0"/>
              <a:t>E</a:t>
            </a:r>
            <a:r>
              <a:rPr lang="en-IE" dirty="0" smtClean="0"/>
              <a:t>nvironment </a:t>
            </a:r>
            <a:r>
              <a:rPr lang="en-IE" dirty="0"/>
              <a:t>E</a:t>
            </a:r>
            <a:r>
              <a:rPr lang="en-IE" dirty="0" smtClean="0"/>
              <a:t>lective </a:t>
            </a:r>
            <a:r>
              <a:rPr lang="en-IE" dirty="0"/>
              <a:t>U</a:t>
            </a:r>
            <a:r>
              <a:rPr lang="en-IE" dirty="0" smtClean="0"/>
              <a:t>nit 5.</a:t>
            </a:r>
          </a:p>
          <a:p>
            <a:r>
              <a:rPr lang="en-IE" dirty="0" smtClean="0"/>
              <a:t>Planet and People, </a:t>
            </a:r>
            <a:r>
              <a:rPr lang="en-IE" dirty="0"/>
              <a:t>S</a:t>
            </a:r>
            <a:r>
              <a:rPr lang="en-IE" dirty="0" smtClean="0"/>
              <a:t>econd </a:t>
            </a:r>
            <a:r>
              <a:rPr lang="en-IE" dirty="0"/>
              <a:t>E</a:t>
            </a:r>
            <a:r>
              <a:rPr lang="en-IE" dirty="0" smtClean="0"/>
              <a:t>dition, Leaving </a:t>
            </a:r>
            <a:r>
              <a:rPr lang="en-IE" dirty="0"/>
              <a:t>C</a:t>
            </a:r>
            <a:r>
              <a:rPr lang="en-IE" dirty="0" smtClean="0"/>
              <a:t>ertificate </a:t>
            </a:r>
            <a:r>
              <a:rPr lang="en-IE" dirty="0"/>
              <a:t>G</a:t>
            </a:r>
            <a:r>
              <a:rPr lang="en-IE" dirty="0" smtClean="0"/>
              <a:t>eography. </a:t>
            </a:r>
            <a:endParaRPr lang="en-IE" dirty="0"/>
          </a:p>
        </p:txBody>
      </p:sp>
      <p:pic>
        <p:nvPicPr>
          <p:cNvPr id="4" name="Picture 3" descr="migration world.png"/>
          <p:cNvPicPr>
            <a:picLocks noChangeAspect="1"/>
          </p:cNvPicPr>
          <p:nvPr/>
        </p:nvPicPr>
        <p:blipFill>
          <a:blip r:embed="rId3" cstate="print"/>
          <a:stretch>
            <a:fillRect/>
          </a:stretch>
        </p:blipFill>
        <p:spPr>
          <a:xfrm>
            <a:off x="467544" y="3789040"/>
            <a:ext cx="2809875" cy="1628775"/>
          </a:xfrm>
          <a:prstGeom prst="rect">
            <a:avLst/>
          </a:prstGeom>
        </p:spPr>
      </p:pic>
    </p:spTree>
  </p:cSld>
  <p:clrMapOvr>
    <a:masterClrMapping/>
  </p:clrMapOvr>
  <p:transition advTm="96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239000" cy="1143000"/>
          </a:xfrm>
        </p:spPr>
        <p:txBody>
          <a:bodyPr/>
          <a:lstStyle/>
          <a:p>
            <a:r>
              <a:rPr lang="en-IE" dirty="0" smtClean="0"/>
              <a:t>Terms to know.</a:t>
            </a:r>
            <a:endParaRPr lang="en-IE" dirty="0"/>
          </a:p>
        </p:txBody>
      </p:sp>
      <p:sp>
        <p:nvSpPr>
          <p:cNvPr id="3" name="Content Placeholder 2"/>
          <p:cNvSpPr>
            <a:spLocks noGrp="1"/>
          </p:cNvSpPr>
          <p:nvPr>
            <p:ph sz="quarter" idx="1"/>
          </p:nvPr>
        </p:nvSpPr>
        <p:spPr>
          <a:xfrm>
            <a:off x="457200" y="1196753"/>
            <a:ext cx="8229600" cy="4929411"/>
          </a:xfrm>
        </p:spPr>
        <p:txBody>
          <a:bodyPr>
            <a:normAutofit fontScale="92500" lnSpcReduction="20000"/>
          </a:bodyPr>
          <a:lstStyle/>
          <a:p>
            <a:r>
              <a:rPr lang="en-IE" sz="2800" dirty="0" smtClean="0">
                <a:solidFill>
                  <a:srgbClr val="FF0000"/>
                </a:solidFill>
              </a:rPr>
              <a:t>What is a Region?</a:t>
            </a:r>
          </a:p>
          <a:p>
            <a:pPr>
              <a:buNone/>
            </a:pPr>
            <a:r>
              <a:rPr lang="en-IE" sz="2800" dirty="0" smtClean="0"/>
              <a:t>A region is an area of land that is definable by certain characteristics.</a:t>
            </a:r>
          </a:p>
          <a:p>
            <a:r>
              <a:rPr lang="en-IE" sz="2800" dirty="0" smtClean="0">
                <a:solidFill>
                  <a:srgbClr val="FF0000"/>
                </a:solidFill>
              </a:rPr>
              <a:t>What is Migration?</a:t>
            </a:r>
          </a:p>
          <a:p>
            <a:pPr>
              <a:buNone/>
            </a:pPr>
            <a:r>
              <a:rPr lang="en-IE" sz="2800" dirty="0" smtClean="0"/>
              <a:t>Migration is the long-term movement of people from one region to an other, for many reasons. </a:t>
            </a:r>
            <a:r>
              <a:rPr lang="en-IE" sz="1800" dirty="0" smtClean="0">
                <a:solidFill>
                  <a:schemeClr val="accent6">
                    <a:lumMod val="75000"/>
                  </a:schemeClr>
                </a:solidFill>
              </a:rPr>
              <a:t>EXAMPLE: forced migration, voluntary migration, international migration and internal migration.</a:t>
            </a:r>
          </a:p>
          <a:p>
            <a:r>
              <a:rPr lang="en-IE" sz="2800" dirty="0" smtClean="0">
                <a:solidFill>
                  <a:srgbClr val="FF0000"/>
                </a:solidFill>
              </a:rPr>
              <a:t>What is a Donor </a:t>
            </a:r>
            <a:r>
              <a:rPr lang="en-IE" sz="2800" dirty="0">
                <a:solidFill>
                  <a:srgbClr val="FF0000"/>
                </a:solidFill>
              </a:rPr>
              <a:t>R</a:t>
            </a:r>
            <a:r>
              <a:rPr lang="en-IE" sz="2800" dirty="0" smtClean="0">
                <a:solidFill>
                  <a:srgbClr val="FF0000"/>
                </a:solidFill>
              </a:rPr>
              <a:t>egion?</a:t>
            </a:r>
          </a:p>
          <a:p>
            <a:pPr>
              <a:buNone/>
            </a:pPr>
            <a:r>
              <a:rPr lang="en-IE" sz="2800" dirty="0" smtClean="0"/>
              <a:t>A Donor </a:t>
            </a:r>
            <a:r>
              <a:rPr lang="en-IE" sz="2800" dirty="0"/>
              <a:t>R</a:t>
            </a:r>
            <a:r>
              <a:rPr lang="en-IE" sz="2800" dirty="0" smtClean="0"/>
              <a:t>egion is the country or region of which a migrant has come from.</a:t>
            </a:r>
          </a:p>
          <a:p>
            <a:r>
              <a:rPr lang="en-IE" sz="2800" dirty="0" smtClean="0">
                <a:solidFill>
                  <a:srgbClr val="FF0000"/>
                </a:solidFill>
              </a:rPr>
              <a:t>What is a </a:t>
            </a:r>
            <a:r>
              <a:rPr lang="en-IE" sz="2800" dirty="0">
                <a:solidFill>
                  <a:srgbClr val="FF0000"/>
                </a:solidFill>
              </a:rPr>
              <a:t>R</a:t>
            </a:r>
            <a:r>
              <a:rPr lang="en-IE" sz="2800" dirty="0" smtClean="0">
                <a:solidFill>
                  <a:srgbClr val="FF0000"/>
                </a:solidFill>
              </a:rPr>
              <a:t>eceiving </a:t>
            </a:r>
            <a:r>
              <a:rPr lang="en-IE" sz="2800" dirty="0">
                <a:solidFill>
                  <a:srgbClr val="FF0000"/>
                </a:solidFill>
              </a:rPr>
              <a:t>R</a:t>
            </a:r>
            <a:r>
              <a:rPr lang="en-IE" sz="2800" dirty="0" smtClean="0">
                <a:solidFill>
                  <a:srgbClr val="FF0000"/>
                </a:solidFill>
              </a:rPr>
              <a:t>egion?</a:t>
            </a:r>
          </a:p>
          <a:p>
            <a:pPr>
              <a:buNone/>
            </a:pPr>
            <a:r>
              <a:rPr lang="en-IE" sz="2800" dirty="0" smtClean="0"/>
              <a:t>A Receiving </a:t>
            </a:r>
            <a:r>
              <a:rPr lang="en-IE" sz="2800" dirty="0"/>
              <a:t>R</a:t>
            </a:r>
            <a:r>
              <a:rPr lang="en-IE" sz="2800" dirty="0" smtClean="0"/>
              <a:t>egion otherwise known as Host Region, is the country or region that receives migrations.</a:t>
            </a:r>
          </a:p>
          <a:p>
            <a:endParaRPr lang="en-IE" sz="2800" dirty="0" smtClean="0">
              <a:solidFill>
                <a:srgbClr val="FF0000"/>
              </a:solidFill>
            </a:endParaRPr>
          </a:p>
          <a:p>
            <a:endParaRPr lang="en-IE" sz="1800" dirty="0" smtClean="0"/>
          </a:p>
          <a:p>
            <a:pPr>
              <a:buNone/>
            </a:pPr>
            <a:endParaRPr lang="en-IE" dirty="0">
              <a:solidFill>
                <a:srgbClr val="FF0000"/>
              </a:solidFill>
            </a:endParaRPr>
          </a:p>
        </p:txBody>
      </p:sp>
    </p:spTree>
  </p:cSld>
  <p:clrMapOvr>
    <a:masterClrMapping/>
  </p:clrMapOvr>
  <p:transition advTm="38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What is the Positive impact of migration on donor regions?</a:t>
            </a:r>
            <a:endParaRPr lang="en-IE" dirty="0"/>
          </a:p>
        </p:txBody>
      </p:sp>
      <p:sp>
        <p:nvSpPr>
          <p:cNvPr id="4" name="Content Placeholder 3"/>
          <p:cNvSpPr>
            <a:spLocks noGrp="1"/>
          </p:cNvSpPr>
          <p:nvPr>
            <p:ph sz="half" idx="1"/>
          </p:nvPr>
        </p:nvSpPr>
        <p:spPr>
          <a:xfrm>
            <a:off x="443541" y="1808820"/>
            <a:ext cx="4038600" cy="4525963"/>
          </a:xfrm>
        </p:spPr>
        <p:txBody>
          <a:bodyPr>
            <a:normAutofit lnSpcReduction="10000"/>
          </a:bodyPr>
          <a:lstStyle/>
          <a:p>
            <a:pPr>
              <a:buSzPct val="200000"/>
              <a:buBlip>
                <a:blip r:embed="rId3"/>
              </a:buBlip>
            </a:pPr>
            <a:r>
              <a:rPr lang="en-IE" sz="2000" dirty="0" smtClean="0"/>
              <a:t>.</a:t>
            </a:r>
            <a:r>
              <a:rPr lang="en-IE" sz="2000" dirty="0" smtClean="0">
                <a:solidFill>
                  <a:srgbClr val="7030A0"/>
                </a:solidFill>
              </a:rPr>
              <a:t>Remittance flows</a:t>
            </a:r>
            <a:r>
              <a:rPr lang="en-IE" sz="2000" dirty="0" smtClean="0"/>
              <a:t>. The money migrants send home to relatives, helps to fund the donor regions economy. Remittance flows are the second-largest source of funding for developing countries.</a:t>
            </a:r>
          </a:p>
          <a:p>
            <a:pPr>
              <a:buNone/>
            </a:pPr>
            <a:r>
              <a:rPr lang="en-IE" sz="2000" dirty="0" smtClean="0"/>
              <a:t>Remittance flows in 2011 were estimated to be €357 billion.</a:t>
            </a:r>
          </a:p>
          <a:p>
            <a:pPr>
              <a:buNone/>
            </a:pPr>
            <a:r>
              <a:rPr lang="en-IE" sz="2000" dirty="0" smtClean="0">
                <a:solidFill>
                  <a:schemeClr val="accent6">
                    <a:lumMod val="75000"/>
                  </a:schemeClr>
                </a:solidFill>
              </a:rPr>
              <a:t>Example:€266 </a:t>
            </a:r>
            <a:r>
              <a:rPr lang="en-IE" sz="2000" dirty="0" smtClean="0">
                <a:solidFill>
                  <a:schemeClr val="bg2">
                    <a:lumMod val="50000"/>
                  </a:schemeClr>
                </a:solidFill>
              </a:rPr>
              <a:t>billion</a:t>
            </a:r>
            <a:r>
              <a:rPr lang="en-IE" sz="2000" dirty="0" smtClean="0">
                <a:solidFill>
                  <a:schemeClr val="accent6">
                    <a:lumMod val="75000"/>
                  </a:schemeClr>
                </a:solidFill>
              </a:rPr>
              <a:t> of this goes to developing countries.</a:t>
            </a:r>
          </a:p>
          <a:p>
            <a:pPr>
              <a:buNone/>
            </a:pPr>
            <a:r>
              <a:rPr lang="en-IE" sz="2000" dirty="0" smtClean="0">
                <a:solidFill>
                  <a:schemeClr val="accent6">
                    <a:lumMod val="75000"/>
                  </a:schemeClr>
                </a:solidFill>
              </a:rPr>
              <a:t>€626 </a:t>
            </a:r>
            <a:r>
              <a:rPr lang="en-IE" sz="2000" dirty="0" smtClean="0">
                <a:solidFill>
                  <a:schemeClr val="tx2">
                    <a:lumMod val="60000"/>
                    <a:lumOff val="40000"/>
                  </a:schemeClr>
                </a:solidFill>
              </a:rPr>
              <a:t>million</a:t>
            </a:r>
            <a:r>
              <a:rPr lang="en-IE" sz="2000" dirty="0" smtClean="0">
                <a:solidFill>
                  <a:schemeClr val="accent6">
                    <a:lumMod val="75000"/>
                  </a:schemeClr>
                </a:solidFill>
              </a:rPr>
              <a:t>(0.3%) of the worlds remittance flows was received by Ireland in 2011.  </a:t>
            </a:r>
          </a:p>
          <a:p>
            <a:pPr>
              <a:buNone/>
            </a:pPr>
            <a:endParaRPr lang="en-IE" sz="2000" dirty="0" smtClean="0"/>
          </a:p>
        </p:txBody>
      </p:sp>
      <p:sp>
        <p:nvSpPr>
          <p:cNvPr id="10" name="Content Placeholder 9"/>
          <p:cNvSpPr>
            <a:spLocks noGrp="1"/>
          </p:cNvSpPr>
          <p:nvPr>
            <p:ph sz="half" idx="2"/>
          </p:nvPr>
        </p:nvSpPr>
        <p:spPr>
          <a:xfrm>
            <a:off x="4764021" y="1862826"/>
            <a:ext cx="4038600" cy="4781127"/>
          </a:xfrm>
        </p:spPr>
        <p:txBody>
          <a:bodyPr>
            <a:normAutofit lnSpcReduction="10000"/>
          </a:bodyPr>
          <a:lstStyle/>
          <a:p>
            <a:pPr>
              <a:buSzPct val="200000"/>
              <a:buBlip>
                <a:blip r:embed="rId3"/>
              </a:buBlip>
            </a:pPr>
            <a:r>
              <a:rPr lang="en-IE" sz="2000" dirty="0" smtClean="0"/>
              <a:t> </a:t>
            </a:r>
            <a:r>
              <a:rPr lang="en-IE" sz="2000" dirty="0" smtClean="0">
                <a:solidFill>
                  <a:srgbClr val="7030A0"/>
                </a:solidFill>
              </a:rPr>
              <a:t>development of economy</a:t>
            </a:r>
            <a:r>
              <a:rPr lang="en-IE" sz="2000" dirty="0" smtClean="0"/>
              <a:t>. Many migrant workers gain important skills when they live and work abroad. When/if they return to their donor country the new skills may benefit the local economy.</a:t>
            </a:r>
          </a:p>
          <a:p>
            <a:pPr>
              <a:buNone/>
            </a:pPr>
            <a:r>
              <a:rPr lang="en-IE" sz="2000" dirty="0" smtClean="0"/>
              <a:t>When they return they may have new business ideas, therefore creating employment.</a:t>
            </a:r>
          </a:p>
          <a:p>
            <a:pPr>
              <a:buFont typeface="Wingdings" pitchFamily="2" charset="2"/>
              <a:buChar char="v"/>
            </a:pPr>
            <a:endParaRPr lang="en-IE" sz="2000" dirty="0"/>
          </a:p>
        </p:txBody>
      </p:sp>
      <p:sp>
        <p:nvSpPr>
          <p:cNvPr id="9" name="TextBox 8"/>
          <p:cNvSpPr txBox="1"/>
          <p:nvPr/>
        </p:nvSpPr>
        <p:spPr>
          <a:xfrm>
            <a:off x="731573" y="1484784"/>
            <a:ext cx="7992888" cy="369332"/>
          </a:xfrm>
          <a:prstGeom prst="rect">
            <a:avLst/>
          </a:prstGeom>
          <a:noFill/>
        </p:spPr>
        <p:txBody>
          <a:bodyPr wrap="square" rtlCol="0">
            <a:spAutoFit/>
          </a:bodyPr>
          <a:lstStyle/>
          <a:p>
            <a:r>
              <a:rPr lang="en-IE" dirty="0" smtClean="0">
                <a:solidFill>
                  <a:srgbClr val="FF0000"/>
                </a:solidFill>
              </a:rPr>
              <a:t>The two main positive impacts of migration for donor regions.</a:t>
            </a:r>
            <a:endParaRPr lang="en-IE" dirty="0">
              <a:solidFill>
                <a:srgbClr val="FF0000"/>
              </a:solidFill>
            </a:endParaRPr>
          </a:p>
        </p:txBody>
      </p:sp>
      <p:pic>
        <p:nvPicPr>
          <p:cNvPr id="8" name="Picture 7" descr="obma.jpg"/>
          <p:cNvPicPr>
            <a:picLocks noChangeAspect="1"/>
          </p:cNvPicPr>
          <p:nvPr/>
        </p:nvPicPr>
        <p:blipFill>
          <a:blip r:embed="rId4" cstate="print"/>
          <a:stretch>
            <a:fillRect/>
          </a:stretch>
        </p:blipFill>
        <p:spPr>
          <a:xfrm>
            <a:off x="5868144" y="4725144"/>
            <a:ext cx="1905000" cy="1905000"/>
          </a:xfrm>
          <a:prstGeom prst="rect">
            <a:avLst/>
          </a:prstGeom>
        </p:spPr>
      </p:pic>
    </p:spTree>
  </p:cSld>
  <p:clrMapOvr>
    <a:masterClrMapping/>
  </p:clrMapOvr>
  <p:transition spd="slow" advTm="791">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What is the negative impact of migration on the donor region?</a:t>
            </a:r>
            <a:endParaRPr lang="en-IE" dirty="0"/>
          </a:p>
        </p:txBody>
      </p:sp>
      <p:sp>
        <p:nvSpPr>
          <p:cNvPr id="3" name="Content Placeholder 2"/>
          <p:cNvSpPr>
            <a:spLocks noGrp="1"/>
          </p:cNvSpPr>
          <p:nvPr>
            <p:ph sz="half" idx="1"/>
          </p:nvPr>
        </p:nvSpPr>
        <p:spPr/>
        <p:txBody>
          <a:bodyPr>
            <a:normAutofit fontScale="92500" lnSpcReduction="10000"/>
          </a:bodyPr>
          <a:lstStyle/>
          <a:p>
            <a:pPr>
              <a:buSzPct val="200000"/>
              <a:buBlip>
                <a:blip r:embed="rId2"/>
              </a:buBlip>
            </a:pPr>
            <a:r>
              <a:rPr lang="en-IE" sz="2000" dirty="0" smtClean="0">
                <a:solidFill>
                  <a:srgbClr val="7030A0"/>
                </a:solidFill>
              </a:rPr>
              <a:t>Brain drain.</a:t>
            </a:r>
            <a:r>
              <a:rPr lang="en-IE" sz="2000" dirty="0" smtClean="0"/>
              <a:t> Highly educated people with many skills are likely to migrate if they cannot find work in their country. This prevents full economic development in the donor region.</a:t>
            </a:r>
          </a:p>
          <a:p>
            <a:pPr>
              <a:buNone/>
            </a:pPr>
            <a:r>
              <a:rPr lang="en-IE" sz="2000" dirty="0" smtClean="0">
                <a:solidFill>
                  <a:schemeClr val="accent6">
                    <a:lumMod val="75000"/>
                  </a:schemeClr>
                </a:solidFill>
              </a:rPr>
              <a:t>Example:</a:t>
            </a:r>
            <a:r>
              <a:rPr lang="en-IE" sz="2000" dirty="0" smtClean="0"/>
              <a:t>  </a:t>
            </a:r>
            <a:r>
              <a:rPr lang="en-IE" sz="2000" dirty="0" smtClean="0">
                <a:solidFill>
                  <a:schemeClr val="accent6">
                    <a:lumMod val="75000"/>
                  </a:schemeClr>
                </a:solidFill>
              </a:rPr>
              <a:t>African nations experience sever brain drain, as well as eastern European countries such as Estonia.</a:t>
            </a:r>
          </a:p>
          <a:p>
            <a:pPr>
              <a:buNone/>
            </a:pPr>
            <a:r>
              <a:rPr lang="en-IE" sz="2000" dirty="0" smtClean="0">
                <a:solidFill>
                  <a:schemeClr val="accent6">
                    <a:lumMod val="75000"/>
                  </a:schemeClr>
                </a:solidFill>
              </a:rPr>
              <a:t>in 2011 the net migration rate for Estonia was 3.29 people per thousand.</a:t>
            </a:r>
            <a:endParaRPr lang="en-IE" sz="2000" dirty="0">
              <a:solidFill>
                <a:schemeClr val="accent6">
                  <a:lumMod val="75000"/>
                </a:schemeClr>
              </a:solidFill>
            </a:endParaRPr>
          </a:p>
        </p:txBody>
      </p:sp>
      <p:pic>
        <p:nvPicPr>
          <p:cNvPr id="5" name="Content Placeholder 4" descr="brain drain.png"/>
          <p:cNvPicPr>
            <a:picLocks noGrp="1" noChangeAspect="1"/>
          </p:cNvPicPr>
          <p:nvPr>
            <p:ph sz="half" idx="2"/>
          </p:nvPr>
        </p:nvPicPr>
        <p:blipFill>
          <a:blip r:embed="rId3" cstate="print"/>
          <a:stretch>
            <a:fillRect/>
          </a:stretch>
        </p:blipFill>
        <p:spPr>
          <a:xfrm>
            <a:off x="4860034" y="1988842"/>
            <a:ext cx="3762375" cy="2904182"/>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advTm="51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IE" dirty="0" smtClean="0"/>
              <a:t>What is the Positive impact of migration on host regions?</a:t>
            </a:r>
            <a:endParaRPr lang="en-IE" dirty="0"/>
          </a:p>
        </p:txBody>
      </p:sp>
      <p:sp>
        <p:nvSpPr>
          <p:cNvPr id="3" name="Content Placeholder 2"/>
          <p:cNvSpPr>
            <a:spLocks noGrp="1"/>
          </p:cNvSpPr>
          <p:nvPr>
            <p:ph sz="half" idx="1"/>
          </p:nvPr>
        </p:nvSpPr>
        <p:spPr/>
        <p:txBody>
          <a:bodyPr>
            <a:normAutofit fontScale="92500" lnSpcReduction="10000"/>
          </a:bodyPr>
          <a:lstStyle/>
          <a:p>
            <a:pPr>
              <a:buSzPct val="200000"/>
              <a:buBlip>
                <a:blip r:embed="rId2"/>
              </a:buBlip>
            </a:pPr>
            <a:r>
              <a:rPr lang="en-IE" sz="2000" dirty="0" smtClean="0">
                <a:solidFill>
                  <a:schemeClr val="accent4">
                    <a:lumMod val="75000"/>
                  </a:schemeClr>
                </a:solidFill>
              </a:rPr>
              <a:t>Growth of an economy </a:t>
            </a:r>
            <a:r>
              <a:rPr lang="en-IE" sz="2000" dirty="0" smtClean="0"/>
              <a:t>may depend on migrant workers. in countries such as France where the natural increase in population means is not enough people to fill jobs .</a:t>
            </a:r>
          </a:p>
          <a:p>
            <a:pPr>
              <a:buNone/>
            </a:pPr>
            <a:r>
              <a:rPr lang="en-IE" sz="2000" dirty="0" smtClean="0">
                <a:solidFill>
                  <a:schemeClr val="accent6">
                    <a:lumMod val="75000"/>
                  </a:schemeClr>
                </a:solidFill>
              </a:rPr>
              <a:t>Example: in the 2000’s economic growth and the resulting demands for skilled and unskilled labour led to the in-migration of workers to Ireland. In 2005 alone Ireland needed 45000 immigrants to fill its workforce.</a:t>
            </a:r>
            <a:endParaRPr lang="en-IE" sz="2000" dirty="0">
              <a:solidFill>
                <a:schemeClr val="accent6">
                  <a:lumMod val="75000"/>
                </a:schemeClr>
              </a:solidFill>
            </a:endParaRPr>
          </a:p>
        </p:txBody>
      </p:sp>
      <p:sp>
        <p:nvSpPr>
          <p:cNvPr id="4" name="Content Placeholder 3"/>
          <p:cNvSpPr>
            <a:spLocks noGrp="1"/>
          </p:cNvSpPr>
          <p:nvPr>
            <p:ph sz="half" idx="2"/>
          </p:nvPr>
        </p:nvSpPr>
        <p:spPr/>
        <p:txBody>
          <a:bodyPr>
            <a:normAutofit fontScale="92500" lnSpcReduction="10000"/>
          </a:bodyPr>
          <a:lstStyle/>
          <a:p>
            <a:pPr>
              <a:buSzPct val="200000"/>
              <a:buBlip>
                <a:blip r:embed="rId2"/>
              </a:buBlip>
            </a:pPr>
            <a:r>
              <a:rPr lang="en-IE" sz="2000" dirty="0" smtClean="0">
                <a:solidFill>
                  <a:srgbClr val="7030A0"/>
                </a:solidFill>
              </a:rPr>
              <a:t>Migrants contribute to host regions.</a:t>
            </a:r>
            <a:r>
              <a:rPr lang="en-IE" sz="2000" dirty="0" smtClean="0"/>
              <a:t>  Because of migrants demand for goods and services. also their tax contribution to government funds. Interrogation of migrations creates a cultural and racial  awareness in the host country. Leading to greater understanding and tolerance between different cultures.</a:t>
            </a:r>
          </a:p>
          <a:p>
            <a:pPr>
              <a:buNone/>
            </a:pPr>
            <a:r>
              <a:rPr lang="en-IE" sz="2000" dirty="0" smtClean="0">
                <a:solidFill>
                  <a:schemeClr val="accent6">
                    <a:lumMod val="75000"/>
                  </a:schemeClr>
                </a:solidFill>
              </a:rPr>
              <a:t>Example:  In 2008 13.81% of the Irish population was immigrants.  </a:t>
            </a:r>
          </a:p>
          <a:p>
            <a:pPr>
              <a:buNone/>
            </a:pPr>
            <a:endParaRPr lang="en-IE" sz="2000" dirty="0">
              <a:solidFill>
                <a:schemeClr val="accent6">
                  <a:lumMod val="75000"/>
                </a:schemeClr>
              </a:solidFill>
            </a:endParaRPr>
          </a:p>
        </p:txBody>
      </p:sp>
      <p:sp>
        <p:nvSpPr>
          <p:cNvPr id="6" name="TextBox 5"/>
          <p:cNvSpPr txBox="1"/>
          <p:nvPr/>
        </p:nvSpPr>
        <p:spPr>
          <a:xfrm>
            <a:off x="395536" y="1196752"/>
            <a:ext cx="8352928" cy="369332"/>
          </a:xfrm>
          <a:prstGeom prst="rect">
            <a:avLst/>
          </a:prstGeom>
          <a:noFill/>
        </p:spPr>
        <p:txBody>
          <a:bodyPr wrap="square" rtlCol="0">
            <a:spAutoFit/>
          </a:bodyPr>
          <a:lstStyle/>
          <a:p>
            <a:r>
              <a:rPr lang="en-IE" dirty="0" smtClean="0">
                <a:solidFill>
                  <a:srgbClr val="FF0000"/>
                </a:solidFill>
              </a:rPr>
              <a:t>The two main positive impacts of migration for host regions.</a:t>
            </a:r>
            <a:endParaRPr lang="en-IE" dirty="0"/>
          </a:p>
        </p:txBody>
      </p:sp>
      <p:pic>
        <p:nvPicPr>
          <p:cNvPr id="7" name="Picture 6" descr="fb_migration_integration-2.gif"/>
          <p:cNvPicPr>
            <a:picLocks noChangeAspect="1"/>
          </p:cNvPicPr>
          <p:nvPr/>
        </p:nvPicPr>
        <p:blipFill>
          <a:blip r:embed="rId3" cstate="print"/>
          <a:stretch>
            <a:fillRect/>
          </a:stretch>
        </p:blipFill>
        <p:spPr>
          <a:xfrm>
            <a:off x="827584" y="5783585"/>
            <a:ext cx="3600400" cy="1074415"/>
          </a:xfrm>
          <a:prstGeom prst="rect">
            <a:avLst/>
          </a:prstGeom>
        </p:spPr>
      </p:pic>
    </p:spTree>
  </p:cSld>
  <p:clrMapOvr>
    <a:masterClrMapping/>
  </p:clrMapOvr>
  <p:transition advTm="65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What is the negative impact of migration on the host region?</a:t>
            </a:r>
            <a:endParaRPr lang="en-IE" dirty="0"/>
          </a:p>
        </p:txBody>
      </p:sp>
      <p:sp>
        <p:nvSpPr>
          <p:cNvPr id="3" name="Content Placeholder 2"/>
          <p:cNvSpPr>
            <a:spLocks noGrp="1"/>
          </p:cNvSpPr>
          <p:nvPr>
            <p:ph sz="half" idx="1"/>
          </p:nvPr>
        </p:nvSpPr>
        <p:spPr/>
        <p:txBody>
          <a:bodyPr>
            <a:normAutofit/>
          </a:bodyPr>
          <a:lstStyle/>
          <a:p>
            <a:pPr>
              <a:buSzPct val="200000"/>
              <a:buBlip>
                <a:blip r:embed="rId2"/>
              </a:buBlip>
            </a:pPr>
            <a:r>
              <a:rPr lang="en-IE" sz="2000" dirty="0" smtClean="0">
                <a:solidFill>
                  <a:srgbClr val="7030A0"/>
                </a:solidFill>
              </a:rPr>
              <a:t>Pressure. </a:t>
            </a:r>
            <a:r>
              <a:rPr lang="en-IE" sz="2000" dirty="0" smtClean="0"/>
              <a:t>Migrations usually need to find jobs and housing. The health, education, and transport services may be put under pressure. As well as high unemployment rates. </a:t>
            </a:r>
            <a:endParaRPr lang="en-IE" sz="2000" dirty="0"/>
          </a:p>
        </p:txBody>
      </p:sp>
      <p:pic>
        <p:nvPicPr>
          <p:cNvPr id="7" name="Content Placeholder 6" descr="earth.jpg"/>
          <p:cNvPicPr>
            <a:picLocks noGrp="1" noChangeAspect="1"/>
          </p:cNvPicPr>
          <p:nvPr>
            <p:ph sz="half" idx="2"/>
          </p:nvPr>
        </p:nvPicPr>
        <p:blipFill>
          <a:blip r:embed="rId3" cstate="print"/>
          <a:stretch>
            <a:fillRect/>
          </a:stretch>
        </p:blipFill>
        <p:spPr>
          <a:xfrm>
            <a:off x="539552" y="5114925"/>
            <a:ext cx="2619375" cy="1743075"/>
          </a:xfrm>
        </p:spPr>
      </p:pic>
      <p:sp>
        <p:nvSpPr>
          <p:cNvPr id="8" name="Cloud Callout 7"/>
          <p:cNvSpPr/>
          <p:nvPr/>
        </p:nvSpPr>
        <p:spPr>
          <a:xfrm>
            <a:off x="2915816" y="3789040"/>
            <a:ext cx="2736304" cy="1944216"/>
          </a:xfrm>
          <a:prstGeom prst="cloudCallout">
            <a:avLst>
              <a:gd name="adj1" fmla="val -69440"/>
              <a:gd name="adj2" fmla="val 347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extBox 8"/>
          <p:cNvSpPr txBox="1"/>
          <p:nvPr/>
        </p:nvSpPr>
        <p:spPr>
          <a:xfrm>
            <a:off x="3275856" y="4221088"/>
            <a:ext cx="2088232" cy="954107"/>
          </a:xfrm>
          <a:prstGeom prst="rect">
            <a:avLst/>
          </a:prstGeom>
          <a:noFill/>
        </p:spPr>
        <p:txBody>
          <a:bodyPr wrap="square" rtlCol="0">
            <a:spAutoFit/>
          </a:bodyPr>
          <a:lstStyle/>
          <a:p>
            <a:pPr algn="ctr"/>
            <a:r>
              <a:rPr lang="en-IE" sz="1400" b="1" i="1" dirty="0" smtClean="0">
                <a:solidFill>
                  <a:srgbClr val="FFFF00"/>
                </a:solidFill>
              </a:rPr>
              <a:t>Why they gotta pressurise all my Regions and what not?? </a:t>
            </a:r>
            <a:endParaRPr lang="en-IE" sz="1400" b="1" i="1" dirty="0">
              <a:solidFill>
                <a:srgbClr val="FFFF00"/>
              </a:solidFill>
            </a:endParaRPr>
          </a:p>
        </p:txBody>
      </p:sp>
      <p:sp>
        <p:nvSpPr>
          <p:cNvPr id="10" name="TextBox 9"/>
          <p:cNvSpPr txBox="1"/>
          <p:nvPr/>
        </p:nvSpPr>
        <p:spPr>
          <a:xfrm>
            <a:off x="4211960" y="1628800"/>
            <a:ext cx="3456384" cy="2031325"/>
          </a:xfrm>
          <a:prstGeom prst="rect">
            <a:avLst/>
          </a:prstGeom>
          <a:noFill/>
        </p:spPr>
        <p:txBody>
          <a:bodyPr wrap="square" rtlCol="0">
            <a:spAutoFit/>
          </a:bodyPr>
          <a:lstStyle/>
          <a:p>
            <a:pPr>
              <a:buSzPct val="200000"/>
              <a:buBlip>
                <a:blip r:embed="rId2"/>
              </a:buBlip>
            </a:pPr>
            <a:r>
              <a:rPr lang="en-IE" dirty="0" smtClean="0">
                <a:solidFill>
                  <a:srgbClr val="7030A0"/>
                </a:solidFill>
              </a:rPr>
              <a:t>Integration of migrant workers. </a:t>
            </a:r>
            <a:r>
              <a:rPr lang="en-IE" dirty="0" smtClean="0"/>
              <a:t>Although integration of migrant workers is also a positive impact in host regions, in community’s it may cause problems such as racism and discrimination. In the work </a:t>
            </a:r>
            <a:endParaRPr lang="en-IE" dirty="0" smtClean="0">
              <a:solidFill>
                <a:srgbClr val="7030A0"/>
              </a:solidFill>
            </a:endParaRPr>
          </a:p>
        </p:txBody>
      </p:sp>
      <p:sp>
        <p:nvSpPr>
          <p:cNvPr id="11" name="TextBox 10"/>
          <p:cNvSpPr txBox="1"/>
          <p:nvPr/>
        </p:nvSpPr>
        <p:spPr>
          <a:xfrm>
            <a:off x="5652120" y="3573016"/>
            <a:ext cx="2304256" cy="1200329"/>
          </a:xfrm>
          <a:prstGeom prst="rect">
            <a:avLst/>
          </a:prstGeom>
          <a:noFill/>
        </p:spPr>
        <p:txBody>
          <a:bodyPr wrap="square" rtlCol="0">
            <a:spAutoFit/>
          </a:bodyPr>
          <a:lstStyle/>
          <a:p>
            <a:r>
              <a:rPr lang="en-IE" dirty="0" smtClean="0"/>
              <a:t>Environment exploitation of migrant works is particularly evident.</a:t>
            </a:r>
            <a:endParaRPr lang="en-IE" dirty="0"/>
          </a:p>
        </p:txBody>
      </p:sp>
    </p:spTree>
  </p:cSld>
  <p:clrMapOvr>
    <a:masterClrMapping/>
  </p:clrMapOvr>
  <p:transition advTm="73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smtClean="0"/>
              <a:t>FACTs of migration!</a:t>
            </a:r>
            <a:endParaRPr lang="en-IE" dirty="0"/>
          </a:p>
        </p:txBody>
      </p:sp>
      <p:sp>
        <p:nvSpPr>
          <p:cNvPr id="6" name="Content Placeholder 5"/>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IE" sz="2000" dirty="0" smtClean="0"/>
              <a:t>More than 215 million people (3% of the world's population) live outside their countries of birth.</a:t>
            </a:r>
          </a:p>
          <a:p>
            <a:r>
              <a:rPr lang="en-IE" sz="2000" dirty="0" smtClean="0"/>
              <a:t>People migrate because of the PUSH and PULL factors. </a:t>
            </a:r>
            <a:r>
              <a:rPr lang="en-IE" sz="2000" dirty="0" smtClean="0">
                <a:solidFill>
                  <a:schemeClr val="accent5">
                    <a:lumMod val="75000"/>
                  </a:schemeClr>
                </a:solidFill>
              </a:rPr>
              <a:t>example push factors: war, famine, forced migration etc.</a:t>
            </a:r>
          </a:p>
          <a:p>
            <a:pPr>
              <a:buNone/>
            </a:pPr>
            <a:r>
              <a:rPr lang="en-IE" sz="2000" dirty="0" smtClean="0">
                <a:solidFill>
                  <a:schemeClr val="accent5">
                    <a:lumMod val="75000"/>
                  </a:schemeClr>
                </a:solidFill>
              </a:rPr>
              <a:t>    example pull factors: job opportunities, family planning etc.</a:t>
            </a:r>
          </a:p>
          <a:p>
            <a:pPr>
              <a:buNone/>
            </a:pPr>
            <a:r>
              <a:rPr lang="en-IE" sz="2000" dirty="0" smtClean="0">
                <a:solidFill>
                  <a:schemeClr val="accent4">
                    <a:lumMod val="75000"/>
                  </a:schemeClr>
                </a:solidFill>
              </a:rPr>
              <a:t>A person forced to leave their country can be a refugee, when the person in question reaches the host region they then have two options, work illegally or apply for asylum, once they have applied for asylum they then become asylum seekers, if granted asylum then are then given refugee stases and can no longer face deportation.</a:t>
            </a:r>
          </a:p>
          <a:p>
            <a:pPr>
              <a:buNone/>
            </a:pPr>
            <a:endParaRPr lang="en-IE" sz="2000" dirty="0" smtClean="0">
              <a:solidFill>
                <a:schemeClr val="accent5">
                  <a:lumMod val="75000"/>
                </a:schemeClr>
              </a:solidFill>
            </a:endParaRPr>
          </a:p>
          <a:p>
            <a:pPr>
              <a:buNone/>
            </a:pPr>
            <a:r>
              <a:rPr lang="en-IE" sz="2000" dirty="0" smtClean="0">
                <a:solidFill>
                  <a:schemeClr val="accent5">
                    <a:lumMod val="75000"/>
                  </a:schemeClr>
                </a:solidFill>
              </a:rPr>
              <a:t>  </a:t>
            </a:r>
            <a:endParaRPr lang="en-IE" sz="2000" dirty="0">
              <a:solidFill>
                <a:schemeClr val="accent5">
                  <a:lumMod val="75000"/>
                </a:schemeClr>
              </a:solidFill>
            </a:endParaRPr>
          </a:p>
        </p:txBody>
      </p:sp>
      <p:pic>
        <p:nvPicPr>
          <p:cNvPr id="15" name="Picture 14" descr="imagesCAWYGFN3.jpg"/>
          <p:cNvPicPr>
            <a:picLocks noChangeAspect="1"/>
          </p:cNvPicPr>
          <p:nvPr/>
        </p:nvPicPr>
        <p:blipFill>
          <a:blip r:embed="rId4" cstate="print"/>
          <a:stretch>
            <a:fillRect/>
          </a:stretch>
        </p:blipFill>
        <p:spPr>
          <a:xfrm>
            <a:off x="6781800" y="5401097"/>
            <a:ext cx="2362200" cy="1456903"/>
          </a:xfrm>
          <a:prstGeom prst="rect">
            <a:avLst/>
          </a:prstGeom>
        </p:spPr>
      </p:pic>
    </p:spTree>
    <p:custDataLst>
      <p:tags r:id="rId1"/>
    </p:custDataLst>
  </p:cSld>
  <p:clrMapOvr>
    <a:masterClrMapping/>
  </p:clrMapOvr>
  <p:transition spd="med" advTm="741">
    <p:randomBar/>
    <p:sndAc>
      <p:stSnd>
        <p:snd r:embed="rId3" name="applaus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Picture time!</a:t>
            </a:r>
            <a:endParaRPr lang="en-IE" dirty="0"/>
          </a:p>
        </p:txBody>
      </p:sp>
      <p:pic>
        <p:nvPicPr>
          <p:cNvPr id="4" name="Content Placeholder 3" descr="untitled c.png"/>
          <p:cNvPicPr>
            <a:picLocks noGrp="1" noChangeAspect="1"/>
          </p:cNvPicPr>
          <p:nvPr>
            <p:ph idx="1"/>
          </p:nvPr>
        </p:nvPicPr>
        <p:blipFill>
          <a:blip r:embed="rId2" cstate="print"/>
          <a:stretch>
            <a:fillRect/>
          </a:stretch>
        </p:blipFill>
        <p:spPr>
          <a:xfrm>
            <a:off x="0" y="1700808"/>
            <a:ext cx="3563888" cy="2221156"/>
          </a:xfrm>
          <a:prstGeom prst="rect">
            <a:avLst/>
          </a:prstGeom>
        </p:spPr>
      </p:pic>
      <p:pic>
        <p:nvPicPr>
          <p:cNvPr id="5" name="Picture 4" descr="imagesCAI0HAJ9.jpg"/>
          <p:cNvPicPr>
            <a:picLocks noChangeAspect="1"/>
          </p:cNvPicPr>
          <p:nvPr/>
        </p:nvPicPr>
        <p:blipFill>
          <a:blip r:embed="rId3" cstate="print"/>
          <a:stretch>
            <a:fillRect/>
          </a:stretch>
        </p:blipFill>
        <p:spPr>
          <a:xfrm>
            <a:off x="0" y="3939558"/>
            <a:ext cx="4355976" cy="2918442"/>
          </a:xfrm>
          <a:prstGeom prst="rect">
            <a:avLst/>
          </a:prstGeom>
        </p:spPr>
      </p:pic>
      <p:pic>
        <p:nvPicPr>
          <p:cNvPr id="6" name="Picture 5" descr="imagesCASY80FT.jpg"/>
          <p:cNvPicPr>
            <a:picLocks noChangeAspect="1"/>
          </p:cNvPicPr>
          <p:nvPr/>
        </p:nvPicPr>
        <p:blipFill>
          <a:blip r:embed="rId4" cstate="print"/>
          <a:stretch>
            <a:fillRect/>
          </a:stretch>
        </p:blipFill>
        <p:spPr>
          <a:xfrm>
            <a:off x="5148064" y="1700807"/>
            <a:ext cx="3995936" cy="2635001"/>
          </a:xfrm>
          <a:prstGeom prst="rect">
            <a:avLst/>
          </a:prstGeom>
        </p:spPr>
      </p:pic>
      <p:pic>
        <p:nvPicPr>
          <p:cNvPr id="7" name="Picture 6" descr="imagesCAUBRCJZ.jpg"/>
          <p:cNvPicPr>
            <a:picLocks noChangeAspect="1"/>
          </p:cNvPicPr>
          <p:nvPr/>
        </p:nvPicPr>
        <p:blipFill>
          <a:blip r:embed="rId5" cstate="print"/>
          <a:stretch>
            <a:fillRect/>
          </a:stretch>
        </p:blipFill>
        <p:spPr>
          <a:xfrm>
            <a:off x="4391472" y="4337720"/>
            <a:ext cx="4752528" cy="252028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255</TotalTime>
  <Words>826</Words>
  <Application>Microsoft Office PowerPoint</Application>
  <PresentationFormat>On-screen Show (4:3)</PresentationFormat>
  <Paragraphs>50</Paragraphs>
  <Slides>8</Slides>
  <Notes>3</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Technic</vt:lpstr>
      <vt:lpstr>Opulent</vt:lpstr>
      <vt:lpstr>Equity</vt:lpstr>
      <vt:lpstr>Verve</vt:lpstr>
      <vt:lpstr>Migration has an impact on receiving regions(host regions) and donor regions. Referring to example(s) you have studied, discuss the impact on donor and receiving areas of migration. </vt:lpstr>
      <vt:lpstr>Terms to know.</vt:lpstr>
      <vt:lpstr>What is the Positive impact of migration on donor regions?</vt:lpstr>
      <vt:lpstr>What is the negative impact of migration on the donor region?</vt:lpstr>
      <vt:lpstr>What is the Positive impact of migration on host regions?</vt:lpstr>
      <vt:lpstr>What is the negative impact of migration on the host region?</vt:lpstr>
      <vt:lpstr>FACTs of migration!</vt:lpstr>
      <vt:lpstr>Picture time!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has an impact on receiving regions and donor regions. Referring to example(s) you have studied, discuss the impact on donor and receiving areas of migration.</dc:title>
  <dc:creator>shannon</dc:creator>
  <cp:lastModifiedBy>Valerie Redmond</cp:lastModifiedBy>
  <cp:revision>28</cp:revision>
  <dcterms:created xsi:type="dcterms:W3CDTF">2012-11-22T19:17:23Z</dcterms:created>
  <dcterms:modified xsi:type="dcterms:W3CDTF">2012-11-27T17:07:52Z</dcterms:modified>
</cp:coreProperties>
</file>