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72" r:id="rId5"/>
    <p:sldId id="258" r:id="rId6"/>
    <p:sldId id="259" r:id="rId7"/>
    <p:sldId id="261" r:id="rId8"/>
    <p:sldId id="276" r:id="rId9"/>
    <p:sldId id="260" r:id="rId10"/>
    <p:sldId id="262" r:id="rId11"/>
    <p:sldId id="274" r:id="rId12"/>
    <p:sldId id="278" r:id="rId13"/>
    <p:sldId id="263" r:id="rId14"/>
    <p:sldId id="264" r:id="rId15"/>
    <p:sldId id="273" r:id="rId16"/>
    <p:sldId id="265" r:id="rId17"/>
    <p:sldId id="266" r:id="rId18"/>
    <p:sldId id="267" r:id="rId19"/>
    <p:sldId id="268" r:id="rId20"/>
    <p:sldId id="277" r:id="rId21"/>
    <p:sldId id="271" r:id="rId22"/>
    <p:sldId id="270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9477-137E-4C13-B32F-5D13F99F890D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CF02-6E59-4A8E-A6B8-B1CD07871C0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9477-137E-4C13-B32F-5D13F99F890D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CF02-6E59-4A8E-A6B8-B1CD07871C0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9477-137E-4C13-B32F-5D13F99F890D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CF02-6E59-4A8E-A6B8-B1CD07871C0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9477-137E-4C13-B32F-5D13F99F890D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CF02-6E59-4A8E-A6B8-B1CD07871C0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9477-137E-4C13-B32F-5D13F99F890D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CF02-6E59-4A8E-A6B8-B1CD07871C0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9477-137E-4C13-B32F-5D13F99F890D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CF02-6E59-4A8E-A6B8-B1CD07871C0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9477-137E-4C13-B32F-5D13F99F890D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CF02-6E59-4A8E-A6B8-B1CD07871C0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9477-137E-4C13-B32F-5D13F99F890D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CF02-6E59-4A8E-A6B8-B1CD07871C0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9477-137E-4C13-B32F-5D13F99F890D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CF02-6E59-4A8E-A6B8-B1CD07871C0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9477-137E-4C13-B32F-5D13F99F890D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CF02-6E59-4A8E-A6B8-B1CD07871C0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9477-137E-4C13-B32F-5D13F99F890D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CF02-6E59-4A8E-A6B8-B1CD07871C0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09477-137E-4C13-B32F-5D13F99F890D}" type="datetimeFigureOut">
              <a:rPr lang="en-IE" smtClean="0"/>
              <a:pPr/>
              <a:t>13/10/2012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BCF02-6E59-4A8E-A6B8-B1CD07871C04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Human Interaction with the Rock Cycle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solidFill>
                  <a:schemeClr val="tx2"/>
                </a:solidFill>
              </a:rPr>
              <a:t>Tara Lead and Zinc Mines</a:t>
            </a:r>
            <a:endParaRPr lang="en-IE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General Info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Shaft </a:t>
            </a:r>
            <a:r>
              <a:rPr lang="en-IE" dirty="0" smtClean="0"/>
              <a:t>Mine</a:t>
            </a:r>
            <a:endParaRPr lang="en-IE" dirty="0" smtClean="0"/>
          </a:p>
          <a:p>
            <a:r>
              <a:rPr lang="en-IE" dirty="0" err="1" smtClean="0"/>
              <a:t>Europes</a:t>
            </a:r>
            <a:r>
              <a:rPr lang="en-IE" dirty="0" smtClean="0"/>
              <a:t> largest zinc mine</a:t>
            </a:r>
          </a:p>
          <a:p>
            <a:r>
              <a:rPr lang="en-IE" dirty="0" smtClean="0"/>
              <a:t>5</a:t>
            </a:r>
            <a:r>
              <a:rPr lang="en-IE" baseline="30000" dirty="0" smtClean="0"/>
              <a:t>th</a:t>
            </a:r>
            <a:r>
              <a:rPr lang="en-IE" dirty="0" smtClean="0"/>
              <a:t> largest zinc mine in the world</a:t>
            </a:r>
          </a:p>
          <a:p>
            <a:r>
              <a:rPr lang="en-IE" dirty="0" smtClean="0"/>
              <a:t>Uses state of the art, remote control technology and computerised systems</a:t>
            </a:r>
          </a:p>
          <a:p>
            <a:r>
              <a:rPr lang="en-IE" dirty="0" smtClean="0"/>
              <a:t>Local economy in </a:t>
            </a:r>
            <a:r>
              <a:rPr lang="en-IE" dirty="0" err="1" smtClean="0"/>
              <a:t>Navan</a:t>
            </a:r>
            <a:r>
              <a:rPr lang="en-IE" dirty="0" smtClean="0"/>
              <a:t> has benefitted financially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 mines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04664"/>
            <a:ext cx="6480720" cy="46615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Employment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700 Jobs</a:t>
            </a:r>
          </a:p>
          <a:p>
            <a:pPr lvl="1"/>
            <a:r>
              <a:rPr lang="en-IE" dirty="0" smtClean="0"/>
              <a:t>Chemists</a:t>
            </a:r>
          </a:p>
          <a:p>
            <a:pPr lvl="1"/>
            <a:r>
              <a:rPr lang="en-IE" dirty="0" smtClean="0"/>
              <a:t>Environmental Scientists</a:t>
            </a:r>
          </a:p>
          <a:p>
            <a:pPr lvl="1"/>
            <a:r>
              <a:rPr lang="en-IE" dirty="0" smtClean="0"/>
              <a:t>Miners</a:t>
            </a:r>
          </a:p>
          <a:p>
            <a:pPr lvl="1"/>
            <a:r>
              <a:rPr lang="en-IE" dirty="0" smtClean="0"/>
              <a:t>Geologists</a:t>
            </a:r>
            <a:endParaRPr lang="en-IE" dirty="0"/>
          </a:p>
        </p:txBody>
      </p:sp>
      <p:pic>
        <p:nvPicPr>
          <p:cNvPr id="1026" name="Picture 2" descr="C:\Users\anna\AppData\Local\Microsoft\Windows\Temporary Internet Files\Content.IE5\DPLADE7N\MC9000198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700808"/>
            <a:ext cx="3616859" cy="3468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Mining in Tara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u="sng" dirty="0" smtClean="0"/>
              <a:t>Output</a:t>
            </a:r>
            <a:r>
              <a:rPr lang="en-IE" dirty="0" smtClean="0"/>
              <a:t> transported to Norway, Finland &amp; other European countries</a:t>
            </a:r>
          </a:p>
          <a:p>
            <a:r>
              <a:rPr lang="en-IE" dirty="0" smtClean="0"/>
              <a:t>Lead and zinc ores formed in </a:t>
            </a:r>
            <a:r>
              <a:rPr lang="en-IE" u="sng" dirty="0" smtClean="0"/>
              <a:t>faulted</a:t>
            </a:r>
            <a:r>
              <a:rPr lang="en-IE" dirty="0" smtClean="0"/>
              <a:t> </a:t>
            </a:r>
            <a:r>
              <a:rPr lang="en-IE" u="sng" dirty="0" smtClean="0"/>
              <a:t>limestone</a:t>
            </a:r>
            <a:r>
              <a:rPr lang="en-IE" dirty="0" smtClean="0"/>
              <a:t> in </a:t>
            </a:r>
            <a:r>
              <a:rPr lang="en-IE" dirty="0" err="1" smtClean="0"/>
              <a:t>Navan</a:t>
            </a:r>
            <a:r>
              <a:rPr lang="en-IE" dirty="0" smtClean="0"/>
              <a:t>, over </a:t>
            </a:r>
            <a:r>
              <a:rPr lang="en-IE" u="sng" dirty="0" smtClean="0"/>
              <a:t>350 million years </a:t>
            </a:r>
            <a:r>
              <a:rPr lang="en-IE" dirty="0" smtClean="0"/>
              <a:t>ago</a:t>
            </a:r>
          </a:p>
          <a:p>
            <a:r>
              <a:rPr lang="en-IE" dirty="0" smtClean="0"/>
              <a:t>Lie 50 – 900 metres below the surface</a:t>
            </a:r>
            <a:endParaRPr lang="en-IE" dirty="0"/>
          </a:p>
        </p:txBody>
      </p:sp>
      <p:sp>
        <p:nvSpPr>
          <p:cNvPr id="13314" name="AutoShape 2" descr="data:image/jpeg;base64,/9j/4AAQSkZJRgABAQAAAQABAAD/2wCEAAkGBhQSERUUExQVFRUWGBgYGBgYGBgaGhoYGxgYGBoYFxgaHCYfGBojGRgUIC8gJCcpLCwsFx4xNTAqNSYrLCkBCQoKDgwOGg8PGiwkHBwsLCwpKSwpLCkpKSksLCksKSksLCwsLCkpLCwpLCwpLCwsKSwsLCwsLCwpKSwsKSwpKf/AABEIAOEA4QMBIgACEQEDEQH/xAAcAAACAgMBAQAAAAAAAAAAAAADBAIFAAEGBwj/xABDEAABAgMFBQYDBQcDAwUAAAABAhEAAyEEEjFBUQVhcYGREyKhscHwBjLRFEJSYuEVIzNygpKiB0PxJGOyFlNzg8L/xAAYAQADAQEAAAAAAAAAAAAAAAAAAQIDBP/EAB0RAQEBAAMBAQEBAAAAAAAAAAABEQIhMUESUWH/2gAMAwEAAhEDEQA/ABSJQNM9cCTi5ZyAzHikiCGyEPg/SgpvYP1pDNmm96lQWDsw5ajwpvMOLSQajDVtPIBw2LpilxQl8A7kjdTngAMIJa7OzE8nGf8AUYIpQKiQRUuHBwH3iw6OYy0rvTGBdg9HzAyAJwPjC0MxAfgPoMB0BhBKf3znBAUdA5YB6CrXjm0OglmZmx/WrjmQ8Vu0bR+9CW7rOR/UwBhBqzzDdIA1c1wcswbhC3buoAgk0diAK1cnEkQ4VG6SMiBm5plzPlA7FYAVqvUDYEPX9BARnY9mAtMtSj3STLX/ACzAUKHRXhEpdiMpRQTVJKeYLensQEF13Uk3anLJmr/d4b4tPiB+0TNH+6hK/wCr5Vf5AnnC1UAtawpG8ecOWW1OgE1BFeMUc61KbAcv+fb64Q2bbV3VpDOKj1pw8oWAxOtFxaiEEIBTdAYmjCgGVcYsLLIMoi7dSHJJ+8xHy4MWrFNOtawUlwK1bfDcszFlgaZsMqb4YWvboNXHi8aXOScD0H19+cVsu0AVF4YsVAhw5DsdWif2gH7z74kzcwUxHvdCk1Wivfv3lE0zyaQFchR4cYITpPhqaCpanciVMpmSUHDx94U02cDRtIb+EkqM8kVuyppbXuEY6uRFLPSbpUVMxKjVgzE/SkPBW7Qpklhufy5boBZ7QlnLbo2uTR8c3xgMiUgYlukUk99uRdIvJS4ZzQc24QkbXLVOJQziWl2ZqqOmdfCMmXGoL3RvGK6bYgSooCkqViUn0w95Q4RdSbwDFwf3hDUdRJT4Vgk6zm6SS36nwgtls3ZpusKYnFzBUoBNXPP0hpwolLpFRgGO/fE0TnxZ8yOkStUlI+V9+BhEio9+JgBns+PjGQG+rX30jICx6HIkgn5kqycYUJwAwp7pBtoAkBNC/OmlK/dDnM8YNYNnFSb2alqIbGi1N5kcIXnSyFEnWhObZqwpTAfmia3wmZTAvxcjx3DRI13QCySO7eOKi5fl00qMos5iO4SaMCfDH8vHeWhSQLqApQITdGIqMgWq3CvjC0F5KmywpXX3oRCVskFRUsDQDEUfu8Kh+cXaZJukjApfMY+/WEpkil3r9PMdYNGATUAMkZthUUYk8KRDBClaqIHVoJZqKd2DqDnianlA5ocJTvdsPDnCIFE27LLsQWx45b8ucWN0TLM1AZMzAF2RMdn4KT/lFbbVsGSwukB2HdJ0zdvOLfYEl1GXeBE1BQXZ7xqguPzBMBqwyAMwPekL2dYRNe7jpXrBlWRV51PjhBp9iCFJNWeACWyUhSSBQ5Gra8o1ZJxupp0hiZZ6Ur0weFLKpnBwSTU6QgaNqpdUDxbCAoSOXv39YlL2gcEsdxAA5EVHHCNOTUkA6A5cWEIxVqCcGO+FTOfARIyhm0ElIGvvlDJYfBq7tqSCH7S9LO4KDPxitttiZSpagCASk5ihbCLbYdqTKmoXQlKhzc+dYDt6aldomqTQXlUZszBoxTzJTmj7/pCibObx4++EPqmbugEJzLSb2QiomsWhgx9POFlIPAcYNMOV4GAzjTF4og+yJwIjSrOw/WNJmDN4CpRcjBizesOJLTprb97l/pApE0FWNdDnE50uFih8jx94QEcuHTwjIR7SZ+KMgD3JICUgCjUDZCkbm2EFSQouLz1w7ocf5MYbt9heZoHBZtaO8PS7CyncuBuIbPrEVupbXsRBSoPdLUZ2JYteyOMU86yrCWUHSMCnVyKjHjjjujrLVZXzFK+FD5xV2xwkmjVw8TEqVEqa8ss1LtRg2FNMDvhI2cufdMPf6GLOzWMEBqKNCdWfHXjjE7ZY2fx4+x4boRY52dKAqcGUeFXrpChkd9ID4A784sLUgFQGJZRL4DARl396k5NlTh6dINJUTZABYfcqf5jXrjGrEopUnvqBFXZ2IZuFYetksAEcHPgT0hSSXwLF2w9IelVrthLTe0ThNCZid14Opn/MFCErZOK0bwKUh+eEqsyDQmUsoJ/Kvvp/yEzrFcVAuADzDjrC/wBNkq1KupLUitt04hYFTeYsAS7KGlMHhyz2pQcFTN71gFqmJLFjQioBwPzV4f8AMESsrRtJB7QBkll3QE4YAUpi9Cc3iUizoMtIo7N+tIWtNnQEKqlCu65cOAapGlADnpGpa0kO7Hj51gUKbPWNLkECjcGjFTynGu9nMCVatxbhAQSZc2YCQLra0iKZpCg773OO5/WGJe0iHowzpCK7S9cX9mHCNhLh3Dkau252gM6wjHzicu2nQYcYHa9p3kswG4DEHnQw5o6HXYkjAjD3SEp8t9OheIC1qxN0Z0PIJbcAKwGbbHxPjFdpoqUJzMBnpQAQKE74jLnJIepgEyaCajwhpQmD20DiMyY2AIHGAdsXhkb5RkKdqfbRkAfQs+2p7QjNgPEfSB7VtBvhAJ8fPpFVZbQDWuLP74GGrynKqF+j/o3hGVroTmnNZVdSGNeJJ8oSRbLzsKGoBZmwZt9BCW29oEK7EAkskk8aeJGG6DbKUB3Ti+QJfe/WJDewFquNM+ZKlAsz3XNw7nTXlFlOkhYYuN+caRY7qyoVBGTM2LngX6mILSoKcLDHKmtd8CsUFpsd1UymSS+AIxd8hCSUucamvT0i/wBpAmUUpopSVM+rUiltKjLZQIIIphSAlJa5l9SiTm3EAfUeEIW3bAlqCU1IDnCnXOE9tbYCUlqvh70xjmZNuckqDkmNJGPLk9A2NtFK+1kgElcskd4fPL74AbW7MHMQmnaoww8vLGsVGx7bNQqXMloSLigXIxIPrhDu3LBOTNWmXMQJZ76MfkV3k5YsWg/J7cbFtAVk0b/awWbqElTYlIcczSOcXYlH5110Ai3se0UypaUBAmOcDedzm4pDsxOrG3bMIlIWpYSARfSUsSfuMrMM0ClLS/dUwbAUq7uTnlBfirahXZlkUC1BkkMoXMHGlMY5Cy2xRSWKhRiQxcHGjQZsFuV1a5yc1in5oGqckihfm486xzAl3g3aPuU4MCXYlpAr0JgnEfqunm2kDFXkIEbaPxjCup/SKm37KTLUACT3XLnMg6DWK2ZIchtBDkK2ulO1SioUnmfpCFq28VZudKxVSpJS5ZKqFgYtErLEJSkkE0bJgcoMIMbWOaC3CNDbYyBHvjDXY4YebQpOsrqqYfRM/a5IokmvvCBm2rJ+UtzhoJADCMAg6GBy13s+vukG7Mj5qePSkIWhDKJBq8QFrW2XOAHezH4jG4R+0q0TGQDXvciy3/lLDwLeu+I2613ACxASFEipcgPlllzhiySnBIV3RTn7esLWzZqpqQUqYJwBcEVd3BFWDc4ydKu2NZJs09ssgLWu8xD8BU4BNIt9nhImK7qgWbQHk5rTGASLBOFZa01qy0l8fxAjyh+yrmD5kpUdymrUZp9YmqPIkkJOZq/GFLOglxdZnDkb4NKmLb5ADn3+ZyhK3bWKLg7oKyaAEm4ASTjwGGKhCAdoPfVmzB/oI4r4n2v2Vmr8yyWFH71fAHwjoFKK0A3rpWHwus71AMeW/Fe0BNnMPlQm6IfGbUc7kUtonlZrwENWGzsHOcO7A2cCFLUxAoAd7wackD5QaqI5N/xG+/GE4rXZFnJQGU1SWpSsX65RXIBKgpUp0Ko3cU5Thobw5iKiwyUmSksS6jgx+8Wd8o6DZ0oBwaJUkoJ4sAo8FXTyjK+tpHEWyUzCjGniIXsS1GaReUwWGAJ/E0W1rkB1JU4UkkcxSvOENlWY9uN6nw0dUaIs7OfEEsqs14qvMtSAGDjuJUe9iQ5McxKJSgl8CG8Y6G0uZCwxcTK0OgDxSTUDsla3xTVoIV9HllRxudP1gc8qSzXRUYPByg5QKcKp/mHnDOxK1FloGqHOf3jCq5QBAd27r8MPXrD9tlkzElsEAeLwsqzF1UNTTkf+IUTygSZcSlkiaRnfp08jExLMAVZTeKnoS/CBMmHZ1h715L70+oiCjGWfaisw/wBPq8GmSgoXk8YFBSEPB50t2yiNmSQASMYlOTrACEyWHU9W+kAMuj6bv1hyt5WOPoIAVu5r70hkWuj2IyJ3j+boYyAn0WizBCNE1NDvaupp5xCQoMd9BrAbVZrpvZaKpzbrDVnmtLDVBdnG8xjXVCy5pN0Hu91+A9tDVnllR0NK6s/pDFksIPeOjV0iYli93cstxBhHCk1REsgVJLUp8xY+EUu10lJXMIAupCJY3hzU/wAykUH4Y6K2TAACWYVrRmBPlHDfF/xBLTMS6hdSCs4verdS2pN49IQtwn8XbTTZpF3FakgJ3Fm8o8ss6CtbPia+ZMObZ2uq0LvnewrQZCGdh2Kl4jcI24zIw5X9Vc7MkgJIyDfXyEL7UkBKe7+JubGsWFrvIlpJowL8/OKe02oqJ/nHiFYwp6d6dFsySBZ5YvlNNw1OYi1tSGknOg8YBYaS0d4JZIxA0EMWsnssQcKjwjO3tpJ0otqrKyiaKX3C/wD5E0f+oXVcSYq9kq/6gFzQqOJwCFPSLGQp1dmflWzHRYJunhUg7jCWz03VTFEVRLnU33VI8yItFIzLVN7Nar6qqSMTmAWeMkzCLIskuanAUZQA4PDMgI+zTL2U2Xnokj6QrNlAyFAOzA9SSfARScVptUwhwodInLmrUoBxjpjXfB5UpIFCMNY3LSL6GxKhDuFN0O1z1BeJPLTnAl2pbAjP39IIzrJ/mPjElyiEbm9G98IBe7Sq5xYH64xuTbCKKwJannyiYlPwPsQtMk1A94QRI81aklmB0LZZF4d2ctjWr++hhdJvC7mPl82idmLM9G9tBTWc2WxFG0gcxDiDLmAhJGkGCgoVFYWqxSTFALU+7OmAgKJgL948yG5Ugm0ZxcocM4OG7F4SUK5Q0WpX0/jV4RkCc7oyGWvoWWpRZRcmY4q9BgfUcoeVJACQBSlNBTSBWdCiJeAGIA0zf3nDElJTNU+BbJ2o2EYuozJWCHxd8M6wGRMcEPWrh/esElqug5gn1wjdnQwIzrEmrtqLuS1rJ+VJb+Yhgwzx8Y8K+IL86cu4lRSk3RdBI7ouvTVnj1f/AFD2uJSLpLMArChJe6n+aj8Kxxf+nXxYLOqYJoSqUakFgQTS8DjgBrwjTh13WXOzccfs3ZhmLY0AxceEdhY7CxSAKAvyhG3fFSJ1qUpKO4tQCWxbAFvSLmVOui6Hzcmp1bxh2jjhPblpvFmoCOZxrwaKNSc/zp8lQ/tCoSNVPChRQ595NObQ54V9dtIHcRRJoM82GTRu3oAk6fLSMkWYFZcBroYtxevTrEttJaSOQ84xa/HJrPfHvWNItK1ypiwpXaXbmPzC+lj/ADMGOvWJJQ6zuB8oURL/AOlJ/wC4keK1egjVmnZrRNMiYyv93vEgZBn9IS7VQlElnJOVGSlKsP6hDksvZ5hJJdSyHyuqSfJ4XnpHYS94nnwlp8odKRWptpIrLln+kCD7PtV6ajuIT3k4D3pCcrDIb4Y2d/FRnV/AwWSSlx5XYhLmtVql+jxL7UWwLekQQluN31jcxXd6Q0oLntEe3vVA7wpxH1jSqp3ih4ZfTpEMGbWAkwqoOoH0fwhuZKKwTpiPC9vziIS6XzzHWsEsKu8BkadThAayEpkiDISXiclDo5mnMxkwNCV45ra38U8BCaccvGHdqD96f5RABLplSKZ/Q2G6NxJoyAPojZMkgAkm8AxfczdYfKi+/wAm9OMK7PWhCTeUBUAuczgPecOFQ4nXdvjF1xJc0ZYuPfjEwesBUqvDKGGx6PCDxD/VDbap1sVLdkS6JGRIoTvLuI5PZ0q9MwfdDfxLPCpoYkkAhROJXfXeNcHNW3w38LWcMpZ1b2Y28jn9pmzbETKUFhycnwBPrF1ZZgCCo4t5wKYQcajdv9YGrvkJwAqfToIi3VwK0EFQpVjhxELy7NfISC15San+YfRucEtUzvFvw+ojdiluuWMe/LbksEmHvQdObCC4vHq43MCIn8Qn9ynj5CGlSK8w0IfFq2k9fKMZdsa3xztjmsqZy8v1iNmtkxVmQEpQSqeABcB+4MgPzGE/tt0TPekXXwHa0i8lSQQLqhuJDHyHSNep3WW/ClmnEWRd9MsMVgug4uEmmrwkpDSkOkENMLlwASpFBo7eEP8AxvtWX2glIIoxWdVNgw8YotqWr91Klh3YFW/Q7hWHkovLC32iU38JI4LXB9nTEhYIQ3zF7xLMk5RXfZC7U5Qxs5DKV/Kv/wASIdnSePK6JOmC+Th9HgRUD73QKdjT8Ijd1hy9IadbSpIzcZjXwgc0XSK0xB1ga3gkhWAVv5fpASabU4pj+j+kO2RjMS2opk26EVWcpUoNhdI31y1oTD2zh+8Sw9s8AW2yphMt43214t5wnsy0FLPiQKGj6gwzNUcQnwhL+KLan8U8IXRgrlFxtLZKlkLGN2o9Q0VMqWSSBu9YpGNdOhjIP+z1fiR/en6xkLQ+gLRslExUtZvOg3gBmciYYtyJykKuHvNSoFd5ygqSbzMd5iShiHAfOMr26i9hQoJSFl1ChLvlmWhq12tKEKUogBifB/SFLVtGXLAvrSkDFy0c98RbS7WQpQTcQl1BU4mWlZKSkAJ+ZmUTgMoRa8T2ku8tag7FSj1JPqIv/htBEt8iT9I38U2uZPlySqWm+ElSlIPzIVVLpFAwBflGtgWsCU2/nnhrGtvTHyn+8FE4AVO6MlTGdwxc1x3cYjNWwAD1NXGlfNoY2lbBNIISlDJCWAFSKOePpEqIqQjHtUuRmCPvEvXLLlDWyLLfmIurwWlqcTTpFbOAClvldH/kYdsc1KF2edLKQrtAkgBhR+8ovVVd2UF8EehzNkTUgOWfV/IiOR+KLWooKVCqVEE8KRe2n4gmfeVlUk5cchHIbb2smfeILuxqGfFyNxpGPCXe2nKzFVa5pOIBcevjjDdiBlKBDEqQCGSxG7GKiTaP3pza8a1wCiKaPBDthasRLP8AQPMRvd+M5yn0raJCpk9RXUlRUolwHxL6RZqlBaUuEkJF0G8oUxagNXMJTbWqrpT3mc96h3VaD2i0iXcACVXkJW7mhL0oWy8Yd2iXjG07LBS91Qxr2n1TEZcrs1EMTeSoYgxGVtMtRA/uVpnWGETAsBd26QWxJxdzXDAQu/qt4/CSbM5Jrp6Ri7Ka+8osbSqWhZlmWssEkntAMUhX4DrCY2jJf5JjDK+knrdhzl9Z2SfSKrKdYiZZYZ9Yfs4SoTVm8EywkjB+8sJDwGXOlZlY/pB1Ou6DU4BKvBVSWpTHz5Qwi3qCipFATSjUppnEpQlqUAZixXHswWx/NBFWe6opBdlLD6sWeDYMEk1BKjVTudY0UBXCmBNYnIUGI5Rtw3Fm6h4AFMtAl1vFw4YPUOGzpR4UtW0VXzdLuXBzbJzlGreoF6OX9Gy4woa5FugisTdS7ZX5f8YyIdj+UdY3Ana9zHxBtGYWl2MIGsxYHMh3gln2dbJp/fz7gzRISByK1V8I6Gaos96mkDmSjiDjv9Ix6deE7LsKUnv3ApdHUolStPmL5RyH+pW00qaVjdRNnKBGiOzR/kpXSPQAaMMSPCPKf9RVhFt1H2eYFDJiCK7rxHSHO6OXjk02u9LWoAJ/dgAJdgGKcycfWIWOxdnKTMMxJClKTdcXkkAEFndjWrNQQFVoPZzAi6EM14hlKD0bpFeo8WDtGjG11G1doyQpCZIWBcBVfINaVDc4HLtmBLaxRImKJQwqe7xZvSHbGCXBBoW6ZD3nBh/rtu2S1zFYjqAA+r4QG6tKflJBvZOHappRwPKD2pJF7RwBpgn30haxWpSFU+8Cg4sygUGg0B8IcRfXS7LmkyAJmLEMTW5gCfekVu1dolQSnugS2AYd4g6nSnjDtomNgakAcIqdoSUsVZ1BqGwpTEUiJO2l86JWWaHUS9UrZtSKeMYRhwPiIChd0A7oP+01Ue7zQn6RbOVNSy0M7Y2cJEyWBW9JlzC+RWkKbxgKNqlv4cr+xmpkRF/tXal2akBCFASZD3you8tPdocHPCkLcVMUaQ1KD23rDsuddspo47VHgiZSCftuW/eskk7gqal8NFRvas9KrM6JSZQ7Ud0LUoVQS/ewyieVONbdAFrmhqBKcMv3SIpGF4kjE8qgfWH7ZbZV9by1E5kLYYZBqUgKOzUaImYOKp3aw5ehZt9BCVGWspBCRcvHiSUg9CeUClJD50vf/oRZyrTLFnnJALEoPex7r3W4EqfdCNmMspcqWFDIJccy9MTBsTkQQmp4+phhCu+oHIqHj/zG+zlXg001IxQQ1eJjdpS0+a34z5mDRgn3d9AeIjUqY0QvHOJS0uYcK+HLRPKAgpJCiC/lCC1viAeX0hm0I1yEBSBDw/gXZp0Hj9Y3E2EZC7GPoRMtlEmJqG4RIKpA7QqkY10N3fAR47/qlMAtDn5jJKGGomD0Jj2FWB5tujxT/U2Xft4QgOsoQniok4ciByiuPqOfjn7Ekgy7zFC0lNQ//DEiE1ga1/WLWds60SZYStJASSUmhAJ4QkpH7sBvvkXuLU1o56Rozo+yJlWADByScsgRvh3ZCnVUC6VAni7nlhC8jZxSXCgWBHvSLZNoAFEgQr0clMbSky/s01TIvAJumj/OnDk8cfZgbyczeHnHRbQUqai7TLLfuhGRYCiYlQ+75w4V40SZNINXB0IMVu0ZrkgZsI6f7WlYZacOYNPCOZttnUSacNIOPY5QktdDERlFh+xV7oFM2aoZp6xTPKVK4sLZbQpd4P8AJLFfypSD5GFlbPVu6iImUund5P8ArCw+xJk46+8IYtNpPYBLf7gN7/6wLrQl2S/w+MYSQGKTRz4AekGGnPmOpW8/pB7BaGVX8JgYlXg7HwgSrORgD4QYGLn90jX0rBrJNAJfQiEVIOkTRQ1pAWjq+bmIamLvLWdVP4uYQEytDn78olIn474Q3D6YPZTnCaJgALnOGkKZII1ggqVpNYAqY0FtCnU/CF1ogVGu2jIztd0ZBh4+ib1a++MSnSwxbj0r9YWKmPCN/aXAwZ4xbCWueAg8DHim2p3abVvAkgLSARqEP1oY9X2pOKZRJokEu+lTTlHFSdh9pKVMDpUueJoIxCPlb+2vOK49J5d9GdoXVS7pdd9Jp94BjXrHnWz7KrtSVJKWxelfWPUJWy04ly3KmLYvyhC37NE1YWVElmCWYa9eMHG4LNc2iWOMGTKEXB2M2XvrE/2TpBeSpxU5RGlJG6LtNhAoRzxha27H7TBgRrCnIYqVzUjSIJtAfEdG8YhP2etFCIjLkEUAMV0XawllRwY9PSNrtct2KUFQ1H1EIJvDgeUEq1QD71hYAVqKlMZaGyoOogiPh6/ULujgBTdB0qAFAxz+kSXa1UYUGkG34WRofDQAqryiJ+H2wUYOmaVVwPGGTbAAO+knPF/1g/VGRWL2FqqF17EOsWytpId26GJ9qFB0nyh/qlZHOL2WrSsKzdnTRglJjpFoPsQJad8Ock3i5Ncpb1leBjUqwrUfkbeaCOo7He8bRZy+m6K0vzFCjZqsO6eDmH5Eq6liGizmfDoPelm6rUYcxCVqVMlpImJY5L+7+lINL8nNm7NlLlTFLQtRSHBSWAoMdeEUSkNF1sMrCv4p7NLKXLALHABPFSilPOLDaWyiouwKgTeOAJQlS50wk4AKKUJAxaCQ/XJdlM/BGQ93tP8AFUZD/NJ7NYp4vkqBNCwxrgPWJrXeN66ATUtnCqZgxfd6NGGc2B96Rja3J7QC5ylS1HuNQbjj1YQWWi6lsjXh7+kYpQKn5RNIYtiPdIWngMlIdzTXfoTDKbOnTrGENwgZtQakTabVokAZAk64RX/Zg+h3E+sPi15VfXKBAsMXiLVE+xrkd+cZOsjCjwVKg7kViInAl9InTwl9hCsqwFWywKlgIuET6s49YFa7GlWNTpDlGOfttnSnAgjwhArAyIrF1atnMCWKhwD8orEFKqJ6KEaSpsJWlwHAFcPekAXMLDL34RaCSwLwpMtCHa6DFSpxW3c6wCatsBFouVSj6lv0whRcmmcXLEXiXmGj4Hd7wjVl2gpGZaGTZQ2cCVZEkaQ+k3jVhZtqhau9WlHLNyaHJoByB4esc39mORBiwslvKWF3ofEDOFn8Ev8AT8q0s4brGSJwKqvjr6AVjE7TlqcNXOjQIpeqSA1cYR+urscpBQ2Hm8BtdkSHBEVmzFKKnpvNc46S6lmUoFz13QpTxyyrCJJK5TAYlB+W8AbqwNUkuBgWgsuclgHIllOLs1mlKdSz+abNeLS1kJJq3DIZA5RVWizpc3geyWU9swqySVd3cSzjnGk5M7Bf/Xf/AGv8DG4V/wDWa/8A2pXvlGRWpdYtAOJ/SJy0AUhUznjFTTdYPxjFvENoy5pXLuKKUhwWIGLByCQ7JvNQ1OWIVRY57FV8BQYJDqJAKpr17RQoFId77swNKNC1hqh9+MHlTkgd2hO4xNPEbLKWoJuBaGWXSZhUCDKUmtT9+5QHVTPFdLsM8KIWCsi8XTNYKe8yaqTcTUH5SWCQ6Wizs1pIJJdhBzac7r8/SJ1WMRNKJKUkF2YlQq/EKU/U7yYWM8xNUxRqw84DMQGd+QifVITbWcoUmz/zHWEbVa1XsA2sKzrUQWILjI0blBONGrKXaAK3yFPhk0Nz9slBCSw35cIpEqChjXGIrt5peruhzjpavZe1RWuEUm1SgTAUFyQ5cuHelIkLYMMtBCNsc3noBhXDmMorjxyla0q2YhRY5D6RiJb7gcqesVZ/ur8w+hjS1HN91Y2/KP0ukKQKXuhblGpkoK+Uljn9YpFJelQYYlW1SaEPv+vhE/ml+v6fMgjFQIEJzJxrWN/aUmpXTQB+uEEl21CbwKO0cMFZDNwMjzhyC2UshjQCsLqDHEgQWWoFx+kZMkvT3+sV9QWVNUd5G7Lfuh2yWpIa8WOphLsVZOObGFZ1jURiVcXgsT46qTtCSoArmJAFKCsWVj2rIAHZqBOpNRl0rHnhsjBy+/8ASNy510EAO8T+R+q7faVrXNdiARUNgRrWKe1WmcxF5RHAEcHEIbO2ioOkAF3fhpjFyoIuIQxCmdShiVGjDLCHg9UbnSNRf/sAfiP9ioyH0MdVZ8PesMZDjGRkQ1hVWPvWHJWA4esZGRNWXGI5wQRkZGfL1ScvCFLXh19YyMhGRn/MnifIxXbQ+fp5RkZGkTSiMTzgqsOUajIr6VRTj73QCf8AKeJ8oyMiqULjCBZ84yMhxDFfxOSYnPz4jzjIyCekSENDDkPMxkZFckRiPrB8uQjUZCvquIU/PjA5ePvQRkZDgD2hhyisRnw9IyMgT9P2TERc/wC9K/p/8oyMgod1GRkZCW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3316" name="AutoShape 4" descr="data:image/jpeg;base64,/9j/4AAQSkZJRgABAQAAAQABAAD/2wCEAAkGBhQSERUUExQVFRUWGBgYGBgYGBgaGhoYGxgYGBoYFxgaHCYfGBojGRgUIC8gJCcpLCwsFx4xNTAqNSYrLCkBCQoKDgwOGg8PGiwkHBwsLCwpKSwpLCkpKSksLCksKSksLCwsLCkpLCwpLCwpLCwsKSwsLCwsLCwpKSwsKSwpKf/AABEIAOEA4QMBIgACEQEDEQH/xAAcAAACAgMBAQAAAAAAAAAAAAADBAIFAAEGBwj/xABDEAABAgMFBQYDBQcDAwUAAAABAhEAAyEEEjFBUQVhcYGREyKhscHwBjLRFEJSYuEVIzNygpKiB0PxJGOyFlNzg8L/xAAYAQADAQEAAAAAAAAAAAAAAAAAAQIDBP/EAB0RAQEBAAMBAQEBAAAAAAAAAAABEQIhMUESUWH/2gAMAwEAAhEDEQA/ABSJQNM9cCTi5ZyAzHikiCGyEPg/SgpvYP1pDNmm96lQWDsw5ajwpvMOLSQajDVtPIBw2LpilxQl8A7kjdTngAMIJa7OzE8nGf8AUYIpQKiQRUuHBwH3iw6OYy0rvTGBdg9HzAyAJwPjC0MxAfgPoMB0BhBKf3znBAUdA5YB6CrXjm0OglmZmx/WrjmQ8Vu0bR+9CW7rOR/UwBhBqzzDdIA1c1wcswbhC3buoAgk0diAK1cnEkQ4VG6SMiBm5plzPlA7FYAVqvUDYEPX9BARnY9mAtMtSj3STLX/ACzAUKHRXhEpdiMpRQTVJKeYLensQEF13Uk3anLJmr/d4b4tPiB+0TNH+6hK/wCr5Vf5AnnC1UAtawpG8ecOWW1OgE1BFeMUc61KbAcv+fb64Q2bbV3VpDOKj1pw8oWAxOtFxaiEEIBTdAYmjCgGVcYsLLIMoi7dSHJJ+8xHy4MWrFNOtawUlwK1bfDcszFlgaZsMqb4YWvboNXHi8aXOScD0H19+cVsu0AVF4YsVAhw5DsdWif2gH7z74kzcwUxHvdCk1Wivfv3lE0zyaQFchR4cYITpPhqaCpanciVMpmSUHDx94U02cDRtIb+EkqM8kVuyppbXuEY6uRFLPSbpUVMxKjVgzE/SkPBW7Qpklhufy5boBZ7QlnLbo2uTR8c3xgMiUgYlukUk99uRdIvJS4ZzQc24QkbXLVOJQziWl2ZqqOmdfCMmXGoL3RvGK6bYgSooCkqViUn0w95Q4RdSbwDFwf3hDUdRJT4Vgk6zm6SS36nwgtls3ZpusKYnFzBUoBNXPP0hpwolLpFRgGO/fE0TnxZ8yOkStUlI+V9+BhEio9+JgBns+PjGQG+rX30jICx6HIkgn5kqycYUJwAwp7pBtoAkBNC/OmlK/dDnM8YNYNnFSb2alqIbGi1N5kcIXnSyFEnWhObZqwpTAfmia3wmZTAvxcjx3DRI13QCySO7eOKi5fl00qMos5iO4SaMCfDH8vHeWhSQLqApQITdGIqMgWq3CvjC0F5KmywpXX3oRCVskFRUsDQDEUfu8Kh+cXaZJukjApfMY+/WEpkil3r9PMdYNGATUAMkZthUUYk8KRDBClaqIHVoJZqKd2DqDnianlA5ocJTvdsPDnCIFE27LLsQWx45b8ucWN0TLM1AZMzAF2RMdn4KT/lFbbVsGSwukB2HdJ0zdvOLfYEl1GXeBE1BQXZ7xqguPzBMBqwyAMwPekL2dYRNe7jpXrBlWRV51PjhBp9iCFJNWeACWyUhSSBQ5Gra8o1ZJxupp0hiZZ6Ur0weFLKpnBwSTU6QgaNqpdUDxbCAoSOXv39YlL2gcEsdxAA5EVHHCNOTUkA6A5cWEIxVqCcGO+FTOfARIyhm0ElIGvvlDJYfBq7tqSCH7S9LO4KDPxitttiZSpagCASk5ihbCLbYdqTKmoXQlKhzc+dYDt6aldomqTQXlUZszBoxTzJTmj7/pCibObx4++EPqmbugEJzLSb2QiomsWhgx9POFlIPAcYNMOV4GAzjTF4og+yJwIjSrOw/WNJmDN4CpRcjBizesOJLTprb97l/pApE0FWNdDnE50uFih8jx94QEcuHTwjIR7SZ+KMgD3JICUgCjUDZCkbm2EFSQouLz1w7ocf5MYbt9heZoHBZtaO8PS7CyncuBuIbPrEVupbXsRBSoPdLUZ2JYteyOMU86yrCWUHSMCnVyKjHjjjujrLVZXzFK+FD5xV2xwkmjVw8TEqVEqa8ss1LtRg2FNMDvhI2cufdMPf6GLOzWMEBqKNCdWfHXjjE7ZY2fx4+x4boRY52dKAqcGUeFXrpChkd9ID4A784sLUgFQGJZRL4DARl396k5NlTh6dINJUTZABYfcqf5jXrjGrEopUnvqBFXZ2IZuFYetksAEcHPgT0hSSXwLF2w9IelVrthLTe0ThNCZid14Opn/MFCErZOK0bwKUh+eEqsyDQmUsoJ/Kvvp/yEzrFcVAuADzDjrC/wBNkq1KupLUitt04hYFTeYsAS7KGlMHhyz2pQcFTN71gFqmJLFjQioBwPzV4f8AMESsrRtJB7QBkll3QE4YAUpi9Cc3iUizoMtIo7N+tIWtNnQEKqlCu65cOAapGlADnpGpa0kO7Hj51gUKbPWNLkECjcGjFTynGu9nMCVatxbhAQSZc2YCQLra0iKZpCg773OO5/WGJe0iHowzpCK7S9cX9mHCNhLh3Dkau252gM6wjHzicu2nQYcYHa9p3kswG4DEHnQw5o6HXYkjAjD3SEp8t9OheIC1qxN0Z0PIJbcAKwGbbHxPjFdpoqUJzMBnpQAQKE74jLnJIepgEyaCajwhpQmD20DiMyY2AIHGAdsXhkb5RkKdqfbRkAfQs+2p7QjNgPEfSB7VtBvhAJ8fPpFVZbQDWuLP74GGrynKqF+j/o3hGVroTmnNZVdSGNeJJ8oSRbLzsKGoBZmwZt9BCW29oEK7EAkskk8aeJGG6DbKUB3Ti+QJfe/WJDewFquNM+ZKlAsz3XNw7nTXlFlOkhYYuN+caRY7qyoVBGTM2LngX6mILSoKcLDHKmtd8CsUFpsd1UymSS+AIxd8hCSUucamvT0i/wBpAmUUpopSVM+rUiltKjLZQIIIphSAlJa5l9SiTm3EAfUeEIW3bAlqCU1IDnCnXOE9tbYCUlqvh70xjmZNuckqDkmNJGPLk9A2NtFK+1kgElcskd4fPL74AbW7MHMQmnaoww8vLGsVGx7bNQqXMloSLigXIxIPrhDu3LBOTNWmXMQJZ76MfkV3k5YsWg/J7cbFtAVk0b/awWbqElTYlIcczSOcXYlH5110Ai3se0UypaUBAmOcDedzm4pDsxOrG3bMIlIWpYSARfSUsSfuMrMM0ClLS/dUwbAUq7uTnlBfirahXZlkUC1BkkMoXMHGlMY5Cy2xRSWKhRiQxcHGjQZsFuV1a5yc1in5oGqckihfm486xzAl3g3aPuU4MCXYlpAr0JgnEfqunm2kDFXkIEbaPxjCup/SKm37KTLUACT3XLnMg6DWK2ZIchtBDkK2ulO1SioUnmfpCFq28VZudKxVSpJS5ZKqFgYtErLEJSkkE0bJgcoMIMbWOaC3CNDbYyBHvjDXY4YebQpOsrqqYfRM/a5IokmvvCBm2rJ+UtzhoJADCMAg6GBy13s+vukG7Mj5qePSkIWhDKJBq8QFrW2XOAHezH4jG4R+0q0TGQDXvciy3/lLDwLeu+I2613ACxASFEipcgPlllzhiySnBIV3RTn7esLWzZqpqQUqYJwBcEVd3BFWDc4ydKu2NZJs09ssgLWu8xD8BU4BNIt9nhImK7qgWbQHk5rTGASLBOFZa01qy0l8fxAjyh+yrmD5kpUdymrUZp9YmqPIkkJOZq/GFLOglxdZnDkb4NKmLb5ADn3+ZyhK3bWKLg7oKyaAEm4ASTjwGGKhCAdoPfVmzB/oI4r4n2v2Vmr8yyWFH71fAHwjoFKK0A3rpWHwus71AMeW/Fe0BNnMPlQm6IfGbUc7kUtonlZrwENWGzsHOcO7A2cCFLUxAoAd7wackD5QaqI5N/xG+/GE4rXZFnJQGU1SWpSsX65RXIBKgpUp0Ko3cU5Thobw5iKiwyUmSksS6jgx+8Wd8o6DZ0oBwaJUkoJ4sAo8FXTyjK+tpHEWyUzCjGniIXsS1GaReUwWGAJ/E0W1rkB1JU4UkkcxSvOENlWY9uN6nw0dUaIs7OfEEsqs14qvMtSAGDjuJUe9iQ5McxKJSgl8CG8Y6G0uZCwxcTK0OgDxSTUDsla3xTVoIV9HllRxudP1gc8qSzXRUYPByg5QKcKp/mHnDOxK1FloGqHOf3jCq5QBAd27r8MPXrD9tlkzElsEAeLwsqzF1UNTTkf+IUTygSZcSlkiaRnfp08jExLMAVZTeKnoS/CBMmHZ1h715L70+oiCjGWfaisw/wBPq8GmSgoXk8YFBSEPB50t2yiNmSQASMYlOTrACEyWHU9W+kAMuj6bv1hyt5WOPoIAVu5r70hkWuj2IyJ3j+boYyAn0WizBCNE1NDvaupp5xCQoMd9BrAbVZrpvZaKpzbrDVnmtLDVBdnG8xjXVCy5pN0Hu91+A9tDVnllR0NK6s/pDFksIPeOjV0iYli93cstxBhHCk1REsgVJLUp8xY+EUu10lJXMIAupCJY3hzU/wAykUH4Y6K2TAACWYVrRmBPlHDfF/xBLTMS6hdSCs4verdS2pN49IQtwn8XbTTZpF3FakgJ3Fm8o8ss6CtbPia+ZMObZ2uq0LvnewrQZCGdh2Kl4jcI24zIw5X9Vc7MkgJIyDfXyEL7UkBKe7+JubGsWFrvIlpJowL8/OKe02oqJ/nHiFYwp6d6dFsySBZ5YvlNNw1OYi1tSGknOg8YBYaS0d4JZIxA0EMWsnssQcKjwjO3tpJ0otqrKyiaKX3C/wD5E0f+oXVcSYq9kq/6gFzQqOJwCFPSLGQp1dmflWzHRYJunhUg7jCWz03VTFEVRLnU33VI8yItFIzLVN7Nar6qqSMTmAWeMkzCLIskuanAUZQA4PDMgI+zTL2U2Xnokj6QrNlAyFAOzA9SSfARScVptUwhwodInLmrUoBxjpjXfB5UpIFCMNY3LSL6GxKhDuFN0O1z1BeJPLTnAl2pbAjP39IIzrJ/mPjElyiEbm9G98IBe7Sq5xYH64xuTbCKKwJannyiYlPwPsQtMk1A94QRI81aklmB0LZZF4d2ctjWr++hhdJvC7mPl82idmLM9G9tBTWc2WxFG0gcxDiDLmAhJGkGCgoVFYWqxSTFALU+7OmAgKJgL948yG5Ugm0ZxcocM4OG7F4SUK5Q0WpX0/jV4RkCc7oyGWvoWWpRZRcmY4q9BgfUcoeVJACQBSlNBTSBWdCiJeAGIA0zf3nDElJTNU+BbJ2o2EYuozJWCHxd8M6wGRMcEPWrh/esElqug5gn1wjdnQwIzrEmrtqLuS1rJ+VJb+Yhgwzx8Y8K+IL86cu4lRSk3RdBI7ouvTVnj1f/AFD2uJSLpLMArChJe6n+aj8Kxxf+nXxYLOqYJoSqUakFgQTS8DjgBrwjTh13WXOzccfs3ZhmLY0AxceEdhY7CxSAKAvyhG3fFSJ1qUpKO4tQCWxbAFvSLmVOui6Hzcmp1bxh2jjhPblpvFmoCOZxrwaKNSc/zp8lQ/tCoSNVPChRQ595NObQ54V9dtIHcRRJoM82GTRu3oAk6fLSMkWYFZcBroYtxevTrEttJaSOQ84xa/HJrPfHvWNItK1ypiwpXaXbmPzC+lj/ADMGOvWJJQ6zuB8oURL/AOlJ/wC4keK1egjVmnZrRNMiYyv93vEgZBn9IS7VQlElnJOVGSlKsP6hDksvZ5hJJdSyHyuqSfJ4XnpHYS94nnwlp8odKRWptpIrLln+kCD7PtV6ajuIT3k4D3pCcrDIb4Y2d/FRnV/AwWSSlx5XYhLmtVql+jxL7UWwLekQQluN31jcxXd6Q0oLntEe3vVA7wpxH1jSqp3ih4ZfTpEMGbWAkwqoOoH0fwhuZKKwTpiPC9vziIS6XzzHWsEsKu8BkadThAayEpkiDISXiclDo5mnMxkwNCV45ra38U8BCaccvGHdqD96f5RABLplSKZ/Q2G6NxJoyAPojZMkgAkm8AxfczdYfKi+/wAm9OMK7PWhCTeUBUAuczgPecOFQ4nXdvjF1xJc0ZYuPfjEwesBUqvDKGGx6PCDxD/VDbap1sVLdkS6JGRIoTvLuI5PZ0q9MwfdDfxLPCpoYkkAhROJXfXeNcHNW3w38LWcMpZ1b2Y28jn9pmzbETKUFhycnwBPrF1ZZgCCo4t5wKYQcajdv9YGrvkJwAqfToIi3VwK0EFQpVjhxELy7NfISC15San+YfRucEtUzvFvw+ojdiluuWMe/LbksEmHvQdObCC4vHq43MCIn8Qn9ynj5CGlSK8w0IfFq2k9fKMZdsa3xztjmsqZy8v1iNmtkxVmQEpQSqeABcB+4MgPzGE/tt0TPekXXwHa0i8lSQQLqhuJDHyHSNep3WW/ClmnEWRd9MsMVgug4uEmmrwkpDSkOkENMLlwASpFBo7eEP8AxvtWX2glIIoxWdVNgw8YotqWr91Klh3YFW/Q7hWHkovLC32iU38JI4LXB9nTEhYIQ3zF7xLMk5RXfZC7U5Qxs5DKV/Kv/wASIdnSePK6JOmC+Th9HgRUD73QKdjT8Ijd1hy9IadbSpIzcZjXwgc0XSK0xB1ga3gkhWAVv5fpASabU4pj+j+kO2RjMS2opk26EVWcpUoNhdI31y1oTD2zh+8Sw9s8AW2yphMt43214t5wnsy0FLPiQKGj6gwzNUcQnwhL+KLan8U8IXRgrlFxtLZKlkLGN2o9Q0VMqWSSBu9YpGNdOhjIP+z1fiR/en6xkLQ+gLRslExUtZvOg3gBmciYYtyJykKuHvNSoFd5ygqSbzMd5iShiHAfOMr26i9hQoJSFl1ChLvlmWhq12tKEKUogBifB/SFLVtGXLAvrSkDFy0c98RbS7WQpQTcQl1BU4mWlZKSkAJ+ZmUTgMoRa8T2ku8tag7FSj1JPqIv/htBEt8iT9I38U2uZPlySqWm+ElSlIPzIVVLpFAwBflGtgWsCU2/nnhrGtvTHyn+8FE4AVO6MlTGdwxc1x3cYjNWwAD1NXGlfNoY2lbBNIISlDJCWAFSKOePpEqIqQjHtUuRmCPvEvXLLlDWyLLfmIurwWlqcTTpFbOAClvldH/kYdsc1KF2edLKQrtAkgBhR+8ovVVd2UF8EehzNkTUgOWfV/IiOR+KLWooKVCqVEE8KRe2n4gmfeVlUk5cchHIbb2smfeILuxqGfFyNxpGPCXe2nKzFVa5pOIBcevjjDdiBlKBDEqQCGSxG7GKiTaP3pza8a1wCiKaPBDthasRLP8AQPMRvd+M5yn0raJCpk9RXUlRUolwHxL6RZqlBaUuEkJF0G8oUxagNXMJTbWqrpT3mc96h3VaD2i0iXcACVXkJW7mhL0oWy8Yd2iXjG07LBS91Qxr2n1TEZcrs1EMTeSoYgxGVtMtRA/uVpnWGETAsBd26QWxJxdzXDAQu/qt4/CSbM5Jrp6Ri7Ka+8osbSqWhZlmWssEkntAMUhX4DrCY2jJf5JjDK+knrdhzl9Z2SfSKrKdYiZZYZ9Yfs4SoTVm8EywkjB+8sJDwGXOlZlY/pB1Ou6DU4BKvBVSWpTHz5Qwi3qCipFATSjUppnEpQlqUAZixXHswWx/NBFWe6opBdlLD6sWeDYMEk1BKjVTudY0UBXCmBNYnIUGI5Rtw3Fm6h4AFMtAl1vFw4YPUOGzpR4UtW0VXzdLuXBzbJzlGreoF6OX9Gy4woa5FugisTdS7ZX5f8YyIdj+UdY3Ana9zHxBtGYWl2MIGsxYHMh3gln2dbJp/fz7gzRISByK1V8I6Gaos96mkDmSjiDjv9Ix6deE7LsKUnv3ApdHUolStPmL5RyH+pW00qaVjdRNnKBGiOzR/kpXSPQAaMMSPCPKf9RVhFt1H2eYFDJiCK7rxHSHO6OXjk02u9LWoAJ/dgAJdgGKcycfWIWOxdnKTMMxJClKTdcXkkAEFndjWrNQQFVoPZzAi6EM14hlKD0bpFeo8WDtGjG11G1doyQpCZIWBcBVfINaVDc4HLtmBLaxRImKJQwqe7xZvSHbGCXBBoW6ZD3nBh/rtu2S1zFYjqAA+r4QG6tKflJBvZOHappRwPKD2pJF7RwBpgn30haxWpSFU+8Cg4sygUGg0B8IcRfXS7LmkyAJmLEMTW5gCfekVu1dolQSnugS2AYd4g6nSnjDtomNgakAcIqdoSUsVZ1BqGwpTEUiJO2l86JWWaHUS9UrZtSKeMYRhwPiIChd0A7oP+01Ue7zQn6RbOVNSy0M7Y2cJEyWBW9JlzC+RWkKbxgKNqlv4cr+xmpkRF/tXal2akBCFASZD3you8tPdocHPCkLcVMUaQ1KD23rDsuddspo47VHgiZSCftuW/eskk7gqal8NFRvas9KrM6JSZQ7Ud0LUoVQS/ewyieVONbdAFrmhqBKcMv3SIpGF4kjE8qgfWH7ZbZV9by1E5kLYYZBqUgKOzUaImYOKp3aw5ehZt9BCVGWspBCRcvHiSUg9CeUClJD50vf/oRZyrTLFnnJALEoPex7r3W4EqfdCNmMspcqWFDIJccy9MTBsTkQQmp4+phhCu+oHIqHj/zG+zlXg001IxQQ1eJjdpS0+a34z5mDRgn3d9AeIjUqY0QvHOJS0uYcK+HLRPKAgpJCiC/lCC1viAeX0hm0I1yEBSBDw/gXZp0Hj9Y3E2EZC7GPoRMtlEmJqG4RIKpA7QqkY10N3fAR47/qlMAtDn5jJKGGomD0Jj2FWB5tujxT/U2Xft4QgOsoQniok4ciByiuPqOfjn7Ekgy7zFC0lNQ//DEiE1ga1/WLWds60SZYStJASSUmhAJ4QkpH7sBvvkXuLU1o56Rozo+yJlWADByScsgRvh3ZCnVUC6VAni7nlhC8jZxSXCgWBHvSLZNoAFEgQr0clMbSky/s01TIvAJumj/OnDk8cfZgbyczeHnHRbQUqai7TLLfuhGRYCiYlQ+75w4V40SZNINXB0IMVu0ZrkgZsI6f7WlYZacOYNPCOZttnUSacNIOPY5QktdDERlFh+xV7oFM2aoZp6xTPKVK4sLZbQpd4P8AJLFfypSD5GFlbPVu6iImUund5P8ArCw+xJk46+8IYtNpPYBLf7gN7/6wLrQl2S/w+MYSQGKTRz4AekGGnPmOpW8/pB7BaGVX8JgYlXg7HwgSrORgD4QYGLn90jX0rBrJNAJfQiEVIOkTRQ1pAWjq+bmIamLvLWdVP4uYQEytDn78olIn474Q3D6YPZTnCaJgALnOGkKZII1ggqVpNYAqY0FtCnU/CF1ogVGu2jIztd0ZBh4+ib1a++MSnSwxbj0r9YWKmPCN/aXAwZ4xbCWueAg8DHim2p3abVvAkgLSARqEP1oY9X2pOKZRJokEu+lTTlHFSdh9pKVMDpUueJoIxCPlb+2vOK49J5d9GdoXVS7pdd9Jp94BjXrHnWz7KrtSVJKWxelfWPUJWy04ly3KmLYvyhC37NE1YWVElmCWYa9eMHG4LNc2iWOMGTKEXB2M2XvrE/2TpBeSpxU5RGlJG6LtNhAoRzxha27H7TBgRrCnIYqVzUjSIJtAfEdG8YhP2etFCIjLkEUAMV0XawllRwY9PSNrtct2KUFQ1H1EIJvDgeUEq1QD71hYAVqKlMZaGyoOogiPh6/ULujgBTdB0qAFAxz+kSXa1UYUGkG34WRofDQAqryiJ+H2wUYOmaVVwPGGTbAAO+knPF/1g/VGRWL2FqqF17EOsWytpId26GJ9qFB0nyh/qlZHOL2WrSsKzdnTRglJjpFoPsQJad8Ock3i5Ncpb1leBjUqwrUfkbeaCOo7He8bRZy+m6K0vzFCjZqsO6eDmH5Eq6liGizmfDoPelm6rUYcxCVqVMlpImJY5L+7+lINL8nNm7NlLlTFLQtRSHBSWAoMdeEUSkNF1sMrCv4p7NLKXLALHABPFSilPOLDaWyiouwKgTeOAJQlS50wk4AKKUJAxaCQ/XJdlM/BGQ93tP8AFUZD/NJ7NYp4vkqBNCwxrgPWJrXeN66ATUtnCqZgxfd6NGGc2B96Rja3J7QC5ylS1HuNQbjj1YQWWi6lsjXh7+kYpQKn5RNIYtiPdIWngMlIdzTXfoTDKbOnTrGENwgZtQakTabVokAZAk64RX/Zg+h3E+sPi15VfXKBAsMXiLVE+xrkd+cZOsjCjwVKg7kViInAl9InTwl9hCsqwFWywKlgIuET6s49YFa7GlWNTpDlGOfttnSnAgjwhArAyIrF1atnMCWKhwD8orEFKqJ6KEaSpsJWlwHAFcPekAXMLDL34RaCSwLwpMtCHa6DFSpxW3c6wCatsBFouVSj6lv0whRcmmcXLEXiXmGj4Hd7wjVl2gpGZaGTZQ2cCVZEkaQ+k3jVhZtqhau9WlHLNyaHJoByB4esc39mORBiwslvKWF3ofEDOFn8Ev8AT8q0s4brGSJwKqvjr6AVjE7TlqcNXOjQIpeqSA1cYR+urscpBQ2Hm8BtdkSHBEVmzFKKnpvNc46S6lmUoFz13QpTxyyrCJJK5TAYlB+W8AbqwNUkuBgWgsuclgHIllOLs1mlKdSz+abNeLS1kJJq3DIZA5RVWizpc3geyWU9swqySVd3cSzjnGk5M7Bf/Xf/AGv8DG4V/wDWa/8A2pXvlGRWpdYtAOJ/SJy0AUhUznjFTTdYPxjFvENoy5pXLuKKUhwWIGLByCQ7JvNQ1OWIVRY57FV8BQYJDqJAKpr17RQoFId77swNKNC1hqh9+MHlTkgd2hO4xNPEbLKWoJuBaGWXSZhUCDKUmtT9+5QHVTPFdLsM8KIWCsi8XTNYKe8yaqTcTUH5SWCQ6Wizs1pIJJdhBzac7r8/SJ1WMRNKJKUkF2YlQq/EKU/U7yYWM8xNUxRqw84DMQGd+QifVITbWcoUmz/zHWEbVa1XsA2sKzrUQWILjI0blBONGrKXaAK3yFPhk0Nz9slBCSw35cIpEqChjXGIrt5peruhzjpavZe1RWuEUm1SgTAUFyQ5cuHelIkLYMMtBCNsc3noBhXDmMorjxyla0q2YhRY5D6RiJb7gcqesVZ/ur8w+hjS1HN91Y2/KP0ukKQKXuhblGpkoK+Uljn9YpFJelQYYlW1SaEPv+vhE/ml+v6fMgjFQIEJzJxrWN/aUmpXTQB+uEEl21CbwKO0cMFZDNwMjzhyC2UshjQCsLqDHEgQWWoFx+kZMkvT3+sV9QWVNUd5G7Lfuh2yWpIa8WOphLsVZOObGFZ1jURiVcXgsT46qTtCSoArmJAFKCsWVj2rIAHZqBOpNRl0rHnhsjBy+/8ASNy510EAO8T+R+q7faVrXNdiARUNgRrWKe1WmcxF5RHAEcHEIbO2ioOkAF3fhpjFyoIuIQxCmdShiVGjDLCHg9UbnSNRf/sAfiP9ioyH0MdVZ8PesMZDjGRkQ1hVWPvWHJWA4esZGRNWXGI5wQRkZGfL1ScvCFLXh19YyMhGRn/MnifIxXbQ+fp5RkZGkTSiMTzgqsOUajIr6VRTj73QCf8AKeJ8oyMiqULjCBZ84yMhxDFfxOSYnPz4jzjIyCekSENDDkPMxkZFckRiPrB8uQjUZCvquIU/PjA5ePvQRkZDgD2hhyisRnw9IyMgT9P2TERc/wC9K/p/8oyMgod1GRkZCW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3318" name="Picture 6" descr="http://t3.gstatic.com/images?q=tbn:ANd9GcRs9ZbYm5JO3H-aHRI6UmYbes4CeJ1B3bb87vfs8zEG3alSGk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653136"/>
            <a:ext cx="6120680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Extraction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u="sng" dirty="0" err="1" smtClean="0"/>
              <a:t>Stope</a:t>
            </a:r>
            <a:r>
              <a:rPr lang="en-IE" u="sng" dirty="0" smtClean="0"/>
              <a:t> and Pillar</a:t>
            </a:r>
          </a:p>
          <a:p>
            <a:r>
              <a:rPr lang="en-IE" dirty="0" smtClean="0"/>
              <a:t>Large areas (</a:t>
            </a:r>
            <a:r>
              <a:rPr lang="en-IE" dirty="0" err="1" smtClean="0"/>
              <a:t>stopes</a:t>
            </a:r>
            <a:r>
              <a:rPr lang="en-IE" dirty="0" smtClean="0"/>
              <a:t>) blasted out and pillars left standing to support them</a:t>
            </a:r>
          </a:p>
          <a:p>
            <a:r>
              <a:rPr lang="en-IE" dirty="0" smtClean="0"/>
              <a:t>Modern computerised machinery used to bring the ore to the surface</a:t>
            </a:r>
          </a:p>
          <a:p>
            <a:pPr>
              <a:buNone/>
            </a:pPr>
            <a:endParaRPr lang="en-IE" dirty="0"/>
          </a:p>
        </p:txBody>
      </p:sp>
      <p:pic>
        <p:nvPicPr>
          <p:cNvPr id="12290" name="Picture 2" descr="http://www.aapg.org/explorer/divisions/2006/05emdfi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293096"/>
            <a:ext cx="5610225" cy="2238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 mines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836712"/>
            <a:ext cx="6492524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On the Surface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Rock crushed into powder</a:t>
            </a:r>
          </a:p>
          <a:p>
            <a:r>
              <a:rPr lang="en-IE" dirty="0" smtClean="0"/>
              <a:t>Chemically treated</a:t>
            </a:r>
          </a:p>
          <a:p>
            <a:r>
              <a:rPr lang="en-IE" dirty="0" smtClean="0"/>
              <a:t>Dried to form metal concentrate</a:t>
            </a:r>
          </a:p>
          <a:p>
            <a:r>
              <a:rPr lang="en-IE" dirty="0" smtClean="0"/>
              <a:t>Then transported to Dublin Port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Further process details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Water used is </a:t>
            </a:r>
            <a:r>
              <a:rPr lang="en-IE" dirty="0" err="1" smtClean="0"/>
              <a:t>recirculated</a:t>
            </a:r>
            <a:r>
              <a:rPr lang="en-IE" dirty="0" smtClean="0"/>
              <a:t> and reused</a:t>
            </a:r>
            <a:endParaRPr lang="en-IE" dirty="0"/>
          </a:p>
          <a:p>
            <a:r>
              <a:rPr lang="en-IE" dirty="0" smtClean="0"/>
              <a:t>Sediment is extracted and stored</a:t>
            </a:r>
          </a:p>
          <a:p>
            <a:r>
              <a:rPr lang="en-IE" dirty="0" smtClean="0"/>
              <a:t>Backfill may be needed in the </a:t>
            </a:r>
            <a:r>
              <a:rPr lang="en-IE" dirty="0" err="1" smtClean="0"/>
              <a:t>stopes</a:t>
            </a:r>
            <a:r>
              <a:rPr lang="en-IE" dirty="0" smtClean="0"/>
              <a:t>, cement and water pumped through the boreholes</a:t>
            </a:r>
          </a:p>
          <a:p>
            <a:pPr>
              <a:buNone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Mill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Operates </a:t>
            </a:r>
            <a:r>
              <a:rPr lang="en-IE" dirty="0" err="1" smtClean="0"/>
              <a:t>continously</a:t>
            </a:r>
            <a:endParaRPr lang="en-IE" dirty="0"/>
          </a:p>
          <a:p>
            <a:r>
              <a:rPr lang="en-IE" dirty="0" smtClean="0"/>
              <a:t>12 hour shifts</a:t>
            </a:r>
          </a:p>
          <a:p>
            <a:r>
              <a:rPr lang="en-IE" dirty="0" smtClean="0"/>
              <a:t>Highly computerised</a:t>
            </a:r>
          </a:p>
          <a:p>
            <a:r>
              <a:rPr lang="en-IE" dirty="0" smtClean="0"/>
              <a:t>On-site laboratory –analysis tests on rock samples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Environmental Protection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Landscaping to reduce visual impact</a:t>
            </a:r>
          </a:p>
          <a:p>
            <a:r>
              <a:rPr lang="en-IE" dirty="0" smtClean="0"/>
              <a:t>Wetland areas to treat water</a:t>
            </a:r>
          </a:p>
          <a:p>
            <a:r>
              <a:rPr lang="en-IE" dirty="0" smtClean="0"/>
              <a:t>Sheep grazing areas</a:t>
            </a:r>
          </a:p>
          <a:p>
            <a:r>
              <a:rPr lang="en-IE" dirty="0" smtClean="0"/>
              <a:t>Noise and Dust levels constantly monitored</a:t>
            </a:r>
          </a:p>
          <a:p>
            <a:r>
              <a:rPr lang="en-IE" dirty="0" smtClean="0"/>
              <a:t>Regular reports to the EPA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Learning Outcome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IE" dirty="0" smtClean="0"/>
              <a:t>Identify the ways humans use rocks in Tara Mines</a:t>
            </a:r>
          </a:p>
          <a:p>
            <a:pPr>
              <a:buFont typeface="Wingdings" pitchFamily="2" charset="2"/>
              <a:buChar char="§"/>
            </a:pPr>
            <a:r>
              <a:rPr lang="en-IE" dirty="0" smtClean="0"/>
              <a:t>Discuss the impact this has on the Rock Cycle</a:t>
            </a:r>
          </a:p>
          <a:p>
            <a:pPr>
              <a:buNone/>
            </a:pPr>
            <a:endParaRPr lang="en-I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288440"/>
            <a:ext cx="3024336" cy="3045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Spin-Off Effects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For every one job in Tara, three indirect jobs are supported.</a:t>
            </a:r>
          </a:p>
          <a:p>
            <a:pPr lvl="1"/>
            <a:r>
              <a:rPr lang="en-IE" dirty="0" err="1" smtClean="0"/>
              <a:t>Eg</a:t>
            </a:r>
            <a:r>
              <a:rPr lang="en-IE" dirty="0" smtClean="0"/>
              <a:t>; Caterers, Accountants, Truck Drivers, Safety Consultants, Metallurgists</a:t>
            </a:r>
            <a:endParaRPr lang="en-I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Future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2009; Threatened with closure</a:t>
            </a:r>
          </a:p>
          <a:p>
            <a:pPr lvl="1"/>
            <a:r>
              <a:rPr lang="en-IE" dirty="0" smtClean="0"/>
              <a:t>Demand for zinc to galvanise car bodies fell</a:t>
            </a:r>
            <a:endParaRPr lang="en-IE" dirty="0" smtClean="0"/>
          </a:p>
          <a:p>
            <a:r>
              <a:rPr lang="en-IE" dirty="0" smtClean="0"/>
              <a:t>However c</a:t>
            </a:r>
            <a:r>
              <a:rPr lang="en-IE" dirty="0" smtClean="0"/>
              <a:t>ontinued </a:t>
            </a:r>
            <a:r>
              <a:rPr lang="en-IE" dirty="0" smtClean="0"/>
              <a:t>demand for zinc from China and India</a:t>
            </a:r>
          </a:p>
          <a:p>
            <a:r>
              <a:rPr lang="en-IE" dirty="0" smtClean="0"/>
              <a:t>Mine life extends past 2015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Keywords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Mining</a:t>
            </a:r>
          </a:p>
          <a:p>
            <a:r>
              <a:rPr lang="en-IE" dirty="0" smtClean="0"/>
              <a:t>Ore</a:t>
            </a:r>
          </a:p>
          <a:p>
            <a:r>
              <a:rPr lang="en-IE" dirty="0" smtClean="0"/>
              <a:t>Extraction</a:t>
            </a:r>
          </a:p>
          <a:p>
            <a:r>
              <a:rPr lang="en-IE" dirty="0" smtClean="0"/>
              <a:t>System</a:t>
            </a:r>
          </a:p>
          <a:p>
            <a:r>
              <a:rPr lang="en-IE" dirty="0" smtClean="0"/>
              <a:t>Environmental Protection</a:t>
            </a:r>
          </a:p>
          <a:p>
            <a:endParaRPr lang="en-IE" dirty="0"/>
          </a:p>
        </p:txBody>
      </p:sp>
      <p:pic>
        <p:nvPicPr>
          <p:cNvPr id="4098" name="Picture 2" descr="C:\Users\anna\AppData\Local\Microsoft\Windows\Temporary Internet Files\Content.IE5\M3T21O7O\MC90043941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645024"/>
            <a:ext cx="2624336" cy="26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Exam Question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‘People interact with the rock cycle in various ways.’ Examine this statement using an example you have studied.</a:t>
            </a:r>
            <a:endParaRPr lang="en-IE" dirty="0"/>
          </a:p>
        </p:txBody>
      </p:sp>
      <p:pic>
        <p:nvPicPr>
          <p:cNvPr id="3074" name="Picture 2" descr="C:\Users\anna\AppData\Local\Microsoft\Windows\Temporary Internet Files\Content.IE5\DPLADE7N\MC9000299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429000"/>
            <a:ext cx="2492463" cy="1535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Mining in Ireland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Important economic activity</a:t>
            </a:r>
          </a:p>
          <a:p>
            <a:r>
              <a:rPr lang="en-IE" dirty="0" smtClean="0"/>
              <a:t>Employs 6000 people</a:t>
            </a:r>
          </a:p>
          <a:p>
            <a:r>
              <a:rPr lang="en-IE" dirty="0" smtClean="0"/>
              <a:t>Generates over 1 billion euro annually</a:t>
            </a:r>
            <a:endParaRPr lang="en-IE" dirty="0"/>
          </a:p>
        </p:txBody>
      </p:sp>
      <p:pic>
        <p:nvPicPr>
          <p:cNvPr id="1026" name="Picture 2" descr="C:\Users\anna\AppData\Local\Microsoft\Windows\Temporary Internet Files\Content.IE5\DPLADE7N\MC9002908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501008"/>
            <a:ext cx="2109788" cy="2505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 mines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7956860" cy="61734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Lead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Valuable</a:t>
            </a:r>
          </a:p>
          <a:p>
            <a:r>
              <a:rPr lang="en-IE" dirty="0" smtClean="0"/>
              <a:t>Widely used</a:t>
            </a:r>
          </a:p>
          <a:p>
            <a:r>
              <a:rPr lang="en-IE" dirty="0" smtClean="0"/>
              <a:t>60% of all lead is used in lead acid batteries</a:t>
            </a:r>
          </a:p>
          <a:p>
            <a:r>
              <a:rPr lang="en-IE" dirty="0" smtClean="0"/>
              <a:t>Has many other uses;</a:t>
            </a:r>
          </a:p>
          <a:p>
            <a:pPr lvl="1"/>
            <a:r>
              <a:rPr lang="en-IE" dirty="0" smtClean="0"/>
              <a:t>Plumbing</a:t>
            </a:r>
          </a:p>
          <a:p>
            <a:pPr lvl="1"/>
            <a:r>
              <a:rPr lang="en-IE" dirty="0" smtClean="0"/>
              <a:t>X-ray gowns</a:t>
            </a:r>
          </a:p>
          <a:p>
            <a:pPr lvl="1"/>
            <a:r>
              <a:rPr lang="en-IE" dirty="0" smtClean="0"/>
              <a:t>Ammunition</a:t>
            </a:r>
          </a:p>
          <a:p>
            <a:pPr lvl="1"/>
            <a:r>
              <a:rPr lang="en-IE" dirty="0" smtClean="0"/>
              <a:t>TV &amp; Computer screens (blocks radiation)</a:t>
            </a:r>
          </a:p>
          <a:p>
            <a:pPr lvl="1"/>
            <a:endParaRPr lang="en-IE" dirty="0" smtClean="0"/>
          </a:p>
          <a:p>
            <a:pPr lvl="1"/>
            <a:endParaRPr lang="en-I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284984"/>
            <a:ext cx="1688738" cy="168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Zinc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Galvanising steel (prevents rust)</a:t>
            </a:r>
          </a:p>
          <a:p>
            <a:r>
              <a:rPr lang="en-IE" dirty="0" smtClean="0"/>
              <a:t>Zinc dust &amp; compounds used in;</a:t>
            </a:r>
          </a:p>
          <a:p>
            <a:pPr lvl="1"/>
            <a:r>
              <a:rPr lang="en-IE" dirty="0" smtClean="0"/>
              <a:t>Cosmetics</a:t>
            </a:r>
          </a:p>
          <a:p>
            <a:pPr lvl="1"/>
            <a:r>
              <a:rPr lang="en-IE" dirty="0" smtClean="0"/>
              <a:t>Plastics</a:t>
            </a:r>
          </a:p>
          <a:p>
            <a:pPr lvl="1"/>
            <a:r>
              <a:rPr lang="en-IE" dirty="0" smtClean="0"/>
              <a:t>Paints</a:t>
            </a:r>
          </a:p>
          <a:p>
            <a:pPr lvl="1"/>
            <a:r>
              <a:rPr lang="en-IE" dirty="0" smtClean="0"/>
              <a:t>Ink</a:t>
            </a:r>
          </a:p>
          <a:p>
            <a:pPr lvl="1"/>
            <a:endParaRPr lang="en-IE" dirty="0" smtClean="0"/>
          </a:p>
          <a:p>
            <a:pPr lvl="1">
              <a:buNone/>
            </a:pPr>
            <a:endParaRPr lang="en-I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924944"/>
            <a:ext cx="2466667" cy="184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653136"/>
            <a:ext cx="214285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Tara Mines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 smtClean="0"/>
              <a:t>Navan</a:t>
            </a:r>
            <a:r>
              <a:rPr lang="en-IE" dirty="0" smtClean="0"/>
              <a:t>, Co Meath</a:t>
            </a:r>
            <a:endParaRPr lang="en-IE" dirty="0"/>
          </a:p>
        </p:txBody>
      </p:sp>
      <p:pic>
        <p:nvPicPr>
          <p:cNvPr id="4" name="Picture 3" descr="t m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492896"/>
            <a:ext cx="5485269" cy="3604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Formation of Lead &amp; Zinc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Rock containing metal is called ore</a:t>
            </a:r>
          </a:p>
          <a:p>
            <a:r>
              <a:rPr lang="en-IE" dirty="0" smtClean="0"/>
              <a:t>Carboniferous limestone</a:t>
            </a:r>
          </a:p>
          <a:p>
            <a:r>
              <a:rPr lang="en-IE" dirty="0" smtClean="0"/>
              <a:t>Formation of ore linked to movement of groundwater through the rock</a:t>
            </a:r>
          </a:p>
          <a:p>
            <a:r>
              <a:rPr lang="en-IE" u="sng" dirty="0" smtClean="0"/>
              <a:t>Seawater seeped into the rock</a:t>
            </a:r>
          </a:p>
          <a:p>
            <a:r>
              <a:rPr lang="en-IE" u="sng" dirty="0" smtClean="0"/>
              <a:t>This was heated by geothermal energy from inside earth</a:t>
            </a:r>
          </a:p>
          <a:p>
            <a:r>
              <a:rPr lang="en-IE" u="sng" dirty="0" smtClean="0"/>
              <a:t>As the hot seawater (brine) moved through the planes and joints, it dissolved small amounts of lead and zinc out of the rocks</a:t>
            </a:r>
          </a:p>
          <a:p>
            <a:r>
              <a:rPr lang="en-IE" u="sng" dirty="0" smtClean="0"/>
              <a:t>The rich layers of ores within the rocks are called veins</a:t>
            </a:r>
            <a:endParaRPr lang="en-IE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Human Interaction with Rock Cycle in Tara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Construct shaft mines</a:t>
            </a:r>
          </a:p>
          <a:p>
            <a:r>
              <a:rPr lang="en-IE" dirty="0" smtClean="0"/>
              <a:t>Extract ore</a:t>
            </a:r>
          </a:p>
          <a:p>
            <a:r>
              <a:rPr lang="en-IE" dirty="0" smtClean="0"/>
              <a:t>Disposal of waste products</a:t>
            </a:r>
          </a:p>
          <a:p>
            <a:r>
              <a:rPr lang="en-IE" dirty="0" smtClean="0"/>
              <a:t>Transport systems</a:t>
            </a:r>
            <a:endParaRPr lang="en-IE" dirty="0"/>
          </a:p>
        </p:txBody>
      </p:sp>
      <p:pic>
        <p:nvPicPr>
          <p:cNvPr id="2050" name="Picture 2" descr="C:\Users\anna\AppData\Local\Microsoft\Windows\Temporary Internet Files\Content.IE5\M3T21O7O\MC9001861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9513" y="3752850"/>
            <a:ext cx="1157287" cy="180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480</Words>
  <Application>Microsoft Office PowerPoint</Application>
  <PresentationFormat>On-screen Show (4:3)</PresentationFormat>
  <Paragraphs>96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Human Interaction with the Rock Cycle</vt:lpstr>
      <vt:lpstr>Learning Outcome</vt:lpstr>
      <vt:lpstr>Mining in Ireland</vt:lpstr>
      <vt:lpstr>Slide 4</vt:lpstr>
      <vt:lpstr>Lead</vt:lpstr>
      <vt:lpstr>Zinc</vt:lpstr>
      <vt:lpstr>Tara Mines</vt:lpstr>
      <vt:lpstr>Formation of Lead &amp; Zinc</vt:lpstr>
      <vt:lpstr>Human Interaction with Rock Cycle in Tara</vt:lpstr>
      <vt:lpstr>General Info</vt:lpstr>
      <vt:lpstr>Slide 11</vt:lpstr>
      <vt:lpstr>Employment</vt:lpstr>
      <vt:lpstr>Mining in Tara</vt:lpstr>
      <vt:lpstr>Extraction</vt:lpstr>
      <vt:lpstr>Slide 15</vt:lpstr>
      <vt:lpstr>On the Surface</vt:lpstr>
      <vt:lpstr>Further process details</vt:lpstr>
      <vt:lpstr>Process Mill</vt:lpstr>
      <vt:lpstr>Environmental Protection</vt:lpstr>
      <vt:lpstr>Spin-Off Effects</vt:lpstr>
      <vt:lpstr>Future</vt:lpstr>
      <vt:lpstr>Keywords</vt:lpstr>
      <vt:lpstr>Exam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Interaction with the Rock Cycle</dc:title>
  <dc:creator>anna</dc:creator>
  <cp:lastModifiedBy>anna</cp:lastModifiedBy>
  <cp:revision>13</cp:revision>
  <dcterms:created xsi:type="dcterms:W3CDTF">2010-10-30T20:38:42Z</dcterms:created>
  <dcterms:modified xsi:type="dcterms:W3CDTF">2012-10-13T19:54:19Z</dcterms:modified>
</cp:coreProperties>
</file>