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7" r:id="rId4"/>
    <p:sldId id="258" r:id="rId5"/>
    <p:sldId id="259" r:id="rId6"/>
    <p:sldId id="273" r:id="rId7"/>
    <p:sldId id="260" r:id="rId8"/>
    <p:sldId id="261" r:id="rId9"/>
    <p:sldId id="262" r:id="rId10"/>
    <p:sldId id="264" r:id="rId11"/>
    <p:sldId id="263" r:id="rId12"/>
    <p:sldId id="265" r:id="rId13"/>
    <p:sldId id="266" r:id="rId14"/>
    <p:sldId id="268" r:id="rId15"/>
    <p:sldId id="269" r:id="rId16"/>
    <p:sldId id="270" r:id="rId17"/>
    <p:sldId id="271" r:id="rId18"/>
    <p:sldId id="272" r:id="rId19"/>
    <p:sldId id="276" r:id="rId20"/>
    <p:sldId id="275" r:id="rId21"/>
    <p:sldId id="279" r:id="rId22"/>
    <p:sldId id="274" r:id="rId23"/>
    <p:sldId id="278" r:id="rId24"/>
    <p:sldId id="277" r:id="rId25"/>
    <p:sldId id="280" r:id="rId26"/>
    <p:sldId id="281" r:id="rId27"/>
    <p:sldId id="28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FFF6AA2-D3A8-40DB-8873-82C876159D1D}" type="datetimeFigureOut">
              <a:rPr lang="en-IE" smtClean="0"/>
              <a:t>28/03/2012</a:t>
            </a:fld>
            <a:endParaRPr lang="en-IE"/>
          </a:p>
        </p:txBody>
      </p:sp>
      <p:sp>
        <p:nvSpPr>
          <p:cNvPr id="5" name="Footer Placeholder 4"/>
          <p:cNvSpPr>
            <a:spLocks noGrp="1"/>
          </p:cNvSpPr>
          <p:nvPr>
            <p:ph type="ftr" sz="quarter" idx="11"/>
          </p:nvPr>
        </p:nvSpPr>
        <p:spPr>
          <a:xfrm>
            <a:off x="1174044" y="5357592"/>
            <a:ext cx="5034845" cy="365125"/>
          </a:xfrm>
        </p:spPr>
        <p:txBody>
          <a:bodyPr/>
          <a:lstStyle/>
          <a:p>
            <a:endParaRPr lang="en-IE"/>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CFEF9569-8882-4A3A-948D-49A746289CB9}" type="slidenum">
              <a:rPr lang="en-IE" smtClean="0"/>
              <a:t>‹#›</a:t>
            </a:fld>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F6AA2-D3A8-40DB-8873-82C876159D1D}" type="datetimeFigureOut">
              <a:rPr lang="en-IE" smtClean="0"/>
              <a:t>28/03/2012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FEF9569-8882-4A3A-948D-49A746289CB9}" type="slidenum">
              <a:rPr lang="en-IE" smtClean="0"/>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F6AA2-D3A8-40DB-8873-82C876159D1D}" type="datetimeFigureOut">
              <a:rPr lang="en-IE" smtClean="0"/>
              <a:t>28/03/2012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FEF9569-8882-4A3A-948D-49A746289CB9}" type="slidenum">
              <a:rPr lang="en-IE" smtClean="0"/>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F6AA2-D3A8-40DB-8873-82C876159D1D}" type="datetimeFigureOut">
              <a:rPr lang="en-IE" smtClean="0"/>
              <a:t>28/03/2012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FEF9569-8882-4A3A-948D-49A746289CB9}" type="slidenum">
              <a:rPr lang="en-IE" smtClean="0"/>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FF6AA2-D3A8-40DB-8873-82C876159D1D}" type="datetimeFigureOut">
              <a:rPr lang="en-IE" smtClean="0"/>
              <a:t>28/03/2012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FEF9569-8882-4A3A-948D-49A746289CB9}" type="slidenum">
              <a:rPr lang="en-IE" smtClean="0"/>
              <a:t>‹#›</a:t>
            </a:fld>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FFF6AA2-D3A8-40DB-8873-82C876159D1D}" type="datetimeFigureOut">
              <a:rPr lang="en-IE" smtClean="0"/>
              <a:t>28/03/2012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FEF9569-8882-4A3A-948D-49A746289CB9}" type="slidenum">
              <a:rPr lang="en-IE" smtClean="0"/>
              <a:t>‹#›</a:t>
            </a:fld>
            <a:endParaRPr lang="en-IE"/>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5FFF6AA2-D3A8-40DB-8873-82C876159D1D}" type="datetimeFigureOut">
              <a:rPr lang="en-IE" smtClean="0"/>
              <a:t>28/03/2012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CFEF9569-8882-4A3A-948D-49A746289CB9}" type="slidenum">
              <a:rPr lang="en-IE" smtClean="0"/>
              <a:t>‹#›</a:t>
            </a:fld>
            <a:endParaRPr lang="en-IE"/>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FF6AA2-D3A8-40DB-8873-82C876159D1D}" type="datetimeFigureOut">
              <a:rPr lang="en-IE" smtClean="0"/>
              <a:t>28/03/2012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CFEF9569-8882-4A3A-948D-49A746289CB9}" type="slidenum">
              <a:rPr lang="en-IE" smtClean="0"/>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F6AA2-D3A8-40DB-8873-82C876159D1D}" type="datetimeFigureOut">
              <a:rPr lang="en-IE" smtClean="0"/>
              <a:t>28/03/2012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CFEF9569-8882-4A3A-948D-49A746289CB9}" type="slidenum">
              <a:rPr lang="en-IE" smtClean="0"/>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FFF6AA2-D3A8-40DB-8873-82C876159D1D}" type="datetimeFigureOut">
              <a:rPr lang="en-IE" smtClean="0"/>
              <a:t>28/03/2012</a:t>
            </a:fld>
            <a:endParaRPr lang="en-IE"/>
          </a:p>
        </p:txBody>
      </p:sp>
      <p:sp>
        <p:nvSpPr>
          <p:cNvPr id="6" name="Footer Placeholder 5"/>
          <p:cNvSpPr>
            <a:spLocks noGrp="1"/>
          </p:cNvSpPr>
          <p:nvPr>
            <p:ph type="ftr" sz="quarter" idx="11"/>
          </p:nvPr>
        </p:nvSpPr>
        <p:spPr>
          <a:xfrm rot="-60000">
            <a:off x="914554" y="5829261"/>
            <a:ext cx="3522607" cy="365125"/>
          </a:xfrm>
        </p:spPr>
        <p:txBody>
          <a:bodyPr/>
          <a:lstStyle/>
          <a:p>
            <a:endParaRPr lang="en-IE"/>
          </a:p>
        </p:txBody>
      </p:sp>
      <p:sp>
        <p:nvSpPr>
          <p:cNvPr id="7" name="Slide Number Placeholder 6"/>
          <p:cNvSpPr>
            <a:spLocks noGrp="1"/>
          </p:cNvSpPr>
          <p:nvPr>
            <p:ph type="sldNum" sz="quarter" idx="12"/>
          </p:nvPr>
        </p:nvSpPr>
        <p:spPr>
          <a:xfrm rot="60000">
            <a:off x="7557313" y="5896961"/>
            <a:ext cx="554023" cy="365125"/>
          </a:xfrm>
        </p:spPr>
        <p:txBody>
          <a:bodyPr/>
          <a:lstStyle/>
          <a:p>
            <a:fld id="{CFEF9569-8882-4A3A-948D-49A746289CB9}" type="slidenum">
              <a:rPr lang="en-IE" smtClean="0"/>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FFF6AA2-D3A8-40DB-8873-82C876159D1D}" type="datetimeFigureOut">
              <a:rPr lang="en-IE" smtClean="0"/>
              <a:t>28/03/2012</a:t>
            </a:fld>
            <a:endParaRPr lang="en-IE"/>
          </a:p>
        </p:txBody>
      </p:sp>
      <p:sp>
        <p:nvSpPr>
          <p:cNvPr id="6" name="Footer Placeholder 5"/>
          <p:cNvSpPr>
            <a:spLocks noGrp="1"/>
          </p:cNvSpPr>
          <p:nvPr>
            <p:ph type="ftr" sz="quarter" idx="11"/>
          </p:nvPr>
        </p:nvSpPr>
        <p:spPr>
          <a:xfrm rot="-60000">
            <a:off x="914569" y="5831037"/>
            <a:ext cx="3319043" cy="365125"/>
          </a:xfrm>
        </p:spPr>
        <p:txBody>
          <a:bodyPr/>
          <a:lstStyle/>
          <a:p>
            <a:endParaRPr lang="en-IE"/>
          </a:p>
        </p:txBody>
      </p:sp>
      <p:sp>
        <p:nvSpPr>
          <p:cNvPr id="7" name="Slide Number Placeholder 6"/>
          <p:cNvSpPr>
            <a:spLocks noGrp="1"/>
          </p:cNvSpPr>
          <p:nvPr>
            <p:ph type="sldNum" sz="quarter" idx="12"/>
          </p:nvPr>
        </p:nvSpPr>
        <p:spPr>
          <a:xfrm rot="60000">
            <a:off x="7562089" y="5900026"/>
            <a:ext cx="554023" cy="365125"/>
          </a:xfrm>
        </p:spPr>
        <p:txBody>
          <a:bodyPr/>
          <a:lstStyle/>
          <a:p>
            <a:fld id="{CFEF9569-8882-4A3A-948D-49A746289CB9}" type="slidenum">
              <a:rPr lang="en-IE" smtClean="0"/>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FFF6AA2-D3A8-40DB-8873-82C876159D1D}" type="datetimeFigureOut">
              <a:rPr lang="en-IE" smtClean="0"/>
              <a:t>28/03/2012</a:t>
            </a:fld>
            <a:endParaRPr lang="en-IE"/>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IE"/>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CFEF9569-8882-4A3A-948D-49A746289CB9}" type="slidenum">
              <a:rPr lang="en-IE" smtClean="0"/>
              <a:t>‹#›</a:t>
            </a:fld>
            <a:endParaRPr lang="en-I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IE" sz="4400" b="1" dirty="0" smtClean="0"/>
              <a:t>The impact of human activities on Biomes</a:t>
            </a:r>
            <a:endParaRPr lang="en-IE" sz="4400" b="1" dirty="0"/>
          </a:p>
        </p:txBody>
      </p:sp>
      <p:sp>
        <p:nvSpPr>
          <p:cNvPr id="3" name="Subtitle 2"/>
          <p:cNvSpPr>
            <a:spLocks noGrp="1"/>
          </p:cNvSpPr>
          <p:nvPr>
            <p:ph type="subTitle" idx="1"/>
          </p:nvPr>
        </p:nvSpPr>
        <p:spPr/>
        <p:txBody>
          <a:bodyPr>
            <a:normAutofit/>
          </a:bodyPr>
          <a:lstStyle/>
          <a:p>
            <a:r>
              <a:rPr lang="en-IE" sz="3600" dirty="0" err="1" smtClean="0"/>
              <a:t>Geoecology</a:t>
            </a:r>
            <a:r>
              <a:rPr lang="en-IE" sz="3600" dirty="0" smtClean="0"/>
              <a:t> Option</a:t>
            </a:r>
            <a:endParaRPr lang="en-IE" sz="3600" dirty="0"/>
          </a:p>
        </p:txBody>
      </p:sp>
    </p:spTree>
    <p:extLst>
      <p:ext uri="{BB962C8B-B14F-4D97-AF65-F5344CB8AC3E}">
        <p14:creationId xmlns:p14="http://schemas.microsoft.com/office/powerpoint/2010/main" val="2055689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683033"/>
            <a:ext cx="6858471" cy="558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717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660175"/>
            <a:ext cx="7416824" cy="1200329"/>
          </a:xfrm>
          <a:prstGeom prst="rect">
            <a:avLst/>
          </a:prstGeom>
          <a:noFill/>
        </p:spPr>
        <p:txBody>
          <a:bodyPr wrap="square" rtlCol="0">
            <a:spAutoFit/>
          </a:bodyPr>
          <a:lstStyle/>
          <a:p>
            <a:r>
              <a:rPr lang="en-IE" dirty="0" smtClean="0"/>
              <a:t>As cities continued to develop and sprawl in Brazil, the transport network connecting these cities needed improvement.</a:t>
            </a:r>
          </a:p>
          <a:p>
            <a:endParaRPr lang="en-IE" dirty="0"/>
          </a:p>
          <a:p>
            <a:r>
              <a:rPr lang="en-IE" dirty="0" smtClean="0"/>
              <a:t>This resulted in further clearing of forests to make way for the new roads.</a:t>
            </a:r>
            <a:endParaRPr lang="en-IE"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860504"/>
            <a:ext cx="4982530" cy="49974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82693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3525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48680"/>
            <a:ext cx="4248472" cy="5749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843054"/>
            <a:ext cx="3528392"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0676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8295" y="2967335"/>
            <a:ext cx="414741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Deforestation</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084246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3484" y="692696"/>
            <a:ext cx="7416824" cy="707886"/>
          </a:xfrm>
          <a:prstGeom prst="rect">
            <a:avLst/>
          </a:prstGeom>
          <a:noFill/>
        </p:spPr>
        <p:txBody>
          <a:bodyPr wrap="square" rtlCol="0">
            <a:spAutoFit/>
          </a:bodyPr>
          <a:lstStyle/>
          <a:p>
            <a:r>
              <a:rPr lang="en-IE" sz="2000" dirty="0" smtClean="0"/>
              <a:t>The deforestation of the tropical rainforests is an example of how humans can alter the natural characteristics of a biome.  </a:t>
            </a:r>
            <a:endParaRPr lang="en-IE"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04002"/>
            <a:ext cx="6813066" cy="422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591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764704"/>
            <a:ext cx="734340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470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91757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5676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620688"/>
            <a:ext cx="7416824" cy="5632311"/>
          </a:xfrm>
          <a:prstGeom prst="rect">
            <a:avLst/>
          </a:prstGeom>
          <a:noFill/>
        </p:spPr>
        <p:txBody>
          <a:bodyPr wrap="square" rtlCol="0">
            <a:spAutoFit/>
          </a:bodyPr>
          <a:lstStyle/>
          <a:p>
            <a:r>
              <a:rPr lang="en-IE" sz="2400" dirty="0" smtClean="0"/>
              <a:t>Tree felling causes a loss of nutrients in soil.</a:t>
            </a:r>
          </a:p>
          <a:p>
            <a:endParaRPr lang="en-IE" sz="2400" dirty="0"/>
          </a:p>
          <a:p>
            <a:r>
              <a:rPr lang="en-IE" sz="2400" dirty="0" smtClean="0"/>
              <a:t>Less vegetation and leaves means less organic matter for </a:t>
            </a:r>
            <a:r>
              <a:rPr lang="en-IE" sz="2400" dirty="0" err="1" smtClean="0"/>
              <a:t>humification</a:t>
            </a:r>
            <a:r>
              <a:rPr lang="en-IE" sz="2400" dirty="0" smtClean="0"/>
              <a:t>.</a:t>
            </a:r>
          </a:p>
          <a:p>
            <a:endParaRPr lang="en-IE" sz="2400" dirty="0"/>
          </a:p>
          <a:p>
            <a:r>
              <a:rPr lang="en-IE" sz="2400" dirty="0" smtClean="0"/>
              <a:t>Less </a:t>
            </a:r>
            <a:r>
              <a:rPr lang="en-IE" sz="2400" dirty="0" err="1" smtClean="0"/>
              <a:t>humification</a:t>
            </a:r>
            <a:r>
              <a:rPr lang="en-IE" sz="2400" dirty="0" smtClean="0"/>
              <a:t> means less humus.</a:t>
            </a:r>
          </a:p>
          <a:p>
            <a:endParaRPr lang="en-IE" sz="2400" dirty="0" smtClean="0"/>
          </a:p>
          <a:p>
            <a:r>
              <a:rPr lang="en-IE" sz="2400" dirty="0" smtClean="0"/>
              <a:t>Exposed areas of soil increases soil erosion.</a:t>
            </a:r>
          </a:p>
          <a:p>
            <a:endParaRPr lang="en-IE" sz="2400" dirty="0"/>
          </a:p>
          <a:p>
            <a:r>
              <a:rPr lang="en-IE" sz="2400" dirty="0" smtClean="0"/>
              <a:t>No leaves = no interception.</a:t>
            </a:r>
          </a:p>
          <a:p>
            <a:endParaRPr lang="en-IE" sz="2400" dirty="0"/>
          </a:p>
          <a:p>
            <a:r>
              <a:rPr lang="en-IE" sz="2400" dirty="0" smtClean="0"/>
              <a:t>Less trees and roots on sloping areas means less soil stability.</a:t>
            </a:r>
          </a:p>
          <a:p>
            <a:endParaRPr lang="en-IE" sz="2400" dirty="0"/>
          </a:p>
          <a:p>
            <a:r>
              <a:rPr lang="en-IE" sz="2400" dirty="0" smtClean="0"/>
              <a:t>Heavy rainfall causes increased surface run-off.</a:t>
            </a:r>
            <a:endParaRPr lang="en-IE" sz="2400" dirty="0"/>
          </a:p>
        </p:txBody>
      </p:sp>
    </p:spTree>
    <p:extLst>
      <p:ext uri="{BB962C8B-B14F-4D97-AF65-F5344CB8AC3E}">
        <p14:creationId xmlns:p14="http://schemas.microsoft.com/office/powerpoint/2010/main" val="365606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 calcmode="lin" valueType="num">
                                      <p:cBhvr additive="base">
                                        <p:cTn id="4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anim calcmode="lin" valueType="num">
                                      <p:cBhvr additive="base">
                                        <p:cTn id="49"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9837" y="2967335"/>
            <a:ext cx="7744364" cy="1200329"/>
          </a:xfrm>
          <a:prstGeom prst="rect">
            <a:avLst/>
          </a:prstGeom>
          <a:noFill/>
        </p:spPr>
        <p:txBody>
          <a:bodyPr wrap="none" lIns="91440" tIns="45720" rIns="91440" bIns="45720">
            <a:spAutoFit/>
          </a:bodyPr>
          <a:lstStyle/>
          <a:p>
            <a:pPr algn="ctr">
              <a:lnSpc>
                <a:spcPct val="150000"/>
              </a:lnSpc>
            </a:pP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Why are the Brazilians cutting down the tropical rainforest </a:t>
            </a:r>
          </a:p>
          <a:p>
            <a:pPr algn="ctr">
              <a:lnSpc>
                <a:spcPct val="150000"/>
              </a:lnSpc>
            </a:pP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an alarming rate??</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131665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925" y="27800"/>
            <a:ext cx="8736174"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FFFF00"/>
                </a:solidFill>
                <a:effectLst>
                  <a:outerShdw blurRad="76200" dist="50800" dir="5400000" algn="tl" rotWithShape="0">
                    <a:srgbClr val="000000">
                      <a:alpha val="65000"/>
                    </a:srgbClr>
                  </a:outerShdw>
                </a:effectLst>
              </a:rPr>
              <a:t>Human activities have changed biomes by:</a:t>
            </a:r>
            <a:endParaRPr lang="en-US" sz="3600" b="1" cap="none" spc="50" dirty="0">
              <a:ln w="11430"/>
              <a:solidFill>
                <a:srgbClr val="FFFF00"/>
              </a:solidFill>
              <a:effectLst>
                <a:outerShdw blurRad="76200" dist="50800" dir="5400000" algn="tl" rotWithShape="0">
                  <a:srgbClr val="000000">
                    <a:alpha val="65000"/>
                  </a:srgbClr>
                </a:outerShdw>
              </a:effectLst>
            </a:endParaRPr>
          </a:p>
        </p:txBody>
      </p:sp>
      <p:sp>
        <p:nvSpPr>
          <p:cNvPr id="3" name="TextBox 2"/>
          <p:cNvSpPr txBox="1"/>
          <p:nvPr/>
        </p:nvSpPr>
        <p:spPr>
          <a:xfrm>
            <a:off x="755575" y="908720"/>
            <a:ext cx="8113927" cy="4114334"/>
          </a:xfrm>
          <a:prstGeom prst="rect">
            <a:avLst/>
          </a:prstGeom>
          <a:noFill/>
        </p:spPr>
        <p:txBody>
          <a:bodyPr wrap="square" rtlCol="0">
            <a:spAutoFit/>
          </a:bodyPr>
          <a:lstStyle/>
          <a:p>
            <a:pPr marL="742950" indent="-742950">
              <a:buFont typeface="+mj-lt"/>
              <a:buAutoNum type="arabicPeriod"/>
            </a:pPr>
            <a:r>
              <a:rPr lang="en-IE" sz="3600" dirty="0" smtClean="0"/>
              <a:t>Settlement</a:t>
            </a:r>
          </a:p>
          <a:p>
            <a:pPr marL="742950" indent="-742950">
              <a:buFont typeface="+mj-lt"/>
              <a:buAutoNum type="arabicPeriod"/>
            </a:pPr>
            <a:r>
              <a:rPr lang="en-IE" sz="3600" dirty="0" smtClean="0"/>
              <a:t>Deforestation </a:t>
            </a:r>
          </a:p>
          <a:p>
            <a:pPr marL="742950" indent="-742950">
              <a:buFont typeface="+mj-lt"/>
              <a:buAutoNum type="arabicPeriod"/>
            </a:pPr>
            <a:r>
              <a:rPr lang="en-IE" sz="3600" dirty="0" smtClean="0"/>
              <a:t>Intensive agriculture</a:t>
            </a:r>
          </a:p>
          <a:p>
            <a:pPr marL="742950" indent="-742950">
              <a:buFont typeface="+mj-lt"/>
              <a:buAutoNum type="arabicPeriod"/>
            </a:pPr>
            <a:r>
              <a:rPr lang="en-IE" sz="3600" dirty="0" smtClean="0"/>
              <a:t>Industrial activity</a:t>
            </a:r>
          </a:p>
          <a:p>
            <a:pPr marL="742950" indent="-742950">
              <a:buFont typeface="+mj-lt"/>
              <a:buAutoNum type="arabicPeriod"/>
            </a:pPr>
            <a:endParaRPr lang="en-IE" sz="3600" dirty="0"/>
          </a:p>
          <a:p>
            <a:r>
              <a:rPr lang="en-IE" sz="3600" dirty="0" smtClean="0"/>
              <a:t>These are the four aspects we will discuss in the sample answer.</a:t>
            </a:r>
            <a:endParaRPr lang="en-IE" sz="3600" dirty="0"/>
          </a:p>
        </p:txBody>
      </p:sp>
    </p:spTree>
    <p:extLst>
      <p:ext uri="{BB962C8B-B14F-4D97-AF65-F5344CB8AC3E}">
        <p14:creationId xmlns:p14="http://schemas.microsoft.com/office/powerpoint/2010/main" val="3838205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457557" y="1151697"/>
            <a:ext cx="8228013" cy="11445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smtClean="0">
                <a:solidFill>
                  <a:srgbClr val="FF0000"/>
                </a:solidFill>
              </a:rPr>
              <a:t>AVANCA BRASIL</a:t>
            </a:r>
            <a:endParaRPr lang="en-US" b="1" dirty="0" smtClean="0">
              <a:solidFill>
                <a:srgbClr val="FF0000"/>
              </a:solidFill>
            </a:endParaRPr>
          </a:p>
        </p:txBody>
      </p:sp>
      <p:sp>
        <p:nvSpPr>
          <p:cNvPr id="3" name="Rectangle 2"/>
          <p:cNvSpPr/>
          <p:nvPr/>
        </p:nvSpPr>
        <p:spPr>
          <a:xfrm>
            <a:off x="1054193" y="2924944"/>
            <a:ext cx="7200800" cy="954107"/>
          </a:xfrm>
          <a:prstGeom prst="rect">
            <a:avLst/>
          </a:prstGeom>
        </p:spPr>
        <p:txBody>
          <a:bodyPr wrap="square">
            <a:spAutoFit/>
          </a:bodyPr>
          <a:lstStyle/>
          <a:p>
            <a:r>
              <a:rPr lang="en-IE" sz="2800" dirty="0"/>
              <a:t>Government Policy to use the resources of the Rainforest to develop Brazil's economy</a:t>
            </a:r>
          </a:p>
        </p:txBody>
      </p:sp>
    </p:spTree>
    <p:extLst>
      <p:ext uri="{BB962C8B-B14F-4D97-AF65-F5344CB8AC3E}">
        <p14:creationId xmlns:p14="http://schemas.microsoft.com/office/powerpoint/2010/main" val="2789476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683568" y="620713"/>
            <a:ext cx="7992120" cy="6237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9pPr>
          </a:lstStyle>
          <a:p>
            <a:pPr eaLnBrk="1" hangingPunct="1">
              <a:spcBef>
                <a:spcPts val="1000"/>
              </a:spcBef>
              <a:buFont typeface="Arial" charset="0"/>
              <a:buChar char="•"/>
            </a:pPr>
            <a:r>
              <a:rPr lang="en-IE" sz="3200" dirty="0">
                <a:solidFill>
                  <a:srgbClr val="000000"/>
                </a:solidFill>
                <a:latin typeface="Calibri" pitchFamily="32" charset="0"/>
              </a:rPr>
              <a:t>In January 2000, the Brazilian government announced its plans for </a:t>
            </a:r>
            <a:r>
              <a:rPr lang="en-IE" sz="3200" dirty="0" err="1">
                <a:solidFill>
                  <a:srgbClr val="000000"/>
                </a:solidFill>
                <a:latin typeface="Calibri" pitchFamily="32" charset="0"/>
              </a:rPr>
              <a:t>Avanca</a:t>
            </a:r>
            <a:r>
              <a:rPr lang="en-IE" sz="3200" dirty="0">
                <a:solidFill>
                  <a:srgbClr val="000000"/>
                </a:solidFill>
                <a:latin typeface="Calibri" pitchFamily="32" charset="0"/>
              </a:rPr>
              <a:t> </a:t>
            </a:r>
            <a:r>
              <a:rPr lang="en-IE" sz="3200" dirty="0" err="1">
                <a:solidFill>
                  <a:srgbClr val="000000"/>
                </a:solidFill>
                <a:latin typeface="Calibri" pitchFamily="32" charset="0"/>
              </a:rPr>
              <a:t>Brasil</a:t>
            </a:r>
            <a:r>
              <a:rPr lang="en-IE" sz="3200" dirty="0">
                <a:solidFill>
                  <a:srgbClr val="000000"/>
                </a:solidFill>
                <a:latin typeface="Calibri" pitchFamily="32" charset="0"/>
              </a:rPr>
              <a:t> (Advance Brazil</a:t>
            </a:r>
            <a:r>
              <a:rPr lang="en-IE" sz="3200" dirty="0" smtClean="0">
                <a:solidFill>
                  <a:srgbClr val="000000"/>
                </a:solidFill>
                <a:latin typeface="Calibri" pitchFamily="32" charset="0"/>
              </a:rPr>
              <a:t>).</a:t>
            </a:r>
          </a:p>
          <a:p>
            <a:pPr marL="0" indent="0" eaLnBrk="1" hangingPunct="1">
              <a:spcBef>
                <a:spcPts val="1000"/>
              </a:spcBef>
            </a:pPr>
            <a:endParaRPr lang="en-IE" sz="3200" dirty="0">
              <a:solidFill>
                <a:srgbClr val="000000"/>
              </a:solidFill>
              <a:latin typeface="Calibri" pitchFamily="32" charset="0"/>
            </a:endParaRPr>
          </a:p>
          <a:p>
            <a:pPr eaLnBrk="1" hangingPunct="1">
              <a:spcBef>
                <a:spcPts val="1000"/>
              </a:spcBef>
              <a:buFont typeface="Arial" charset="0"/>
              <a:buChar char="•"/>
            </a:pPr>
            <a:r>
              <a:rPr lang="en-IE" sz="3200" dirty="0">
                <a:solidFill>
                  <a:srgbClr val="000000"/>
                </a:solidFill>
                <a:latin typeface="Calibri" pitchFamily="32" charset="0"/>
              </a:rPr>
              <a:t>This was a €30 billion plan to cover much of the Amazon rainforest with 10,000km of highways, hydroelectric dams, power lines, mines, gas and oilfields, canals, ports, logging concessions and other industrial developments.</a:t>
            </a:r>
          </a:p>
        </p:txBody>
      </p:sp>
    </p:spTree>
    <p:extLst>
      <p:ext uri="{BB962C8B-B14F-4D97-AF65-F5344CB8AC3E}">
        <p14:creationId xmlns:p14="http://schemas.microsoft.com/office/powerpoint/2010/main" val="24743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867303" y="1556792"/>
            <a:ext cx="7488832" cy="45360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9pPr>
          </a:lstStyle>
          <a:p>
            <a:pPr eaLnBrk="1" hangingPunct="1">
              <a:spcBef>
                <a:spcPts val="900"/>
              </a:spcBef>
              <a:buFont typeface="Arial" charset="0"/>
              <a:buChar char="•"/>
            </a:pPr>
            <a:r>
              <a:rPr lang="en-IE" sz="3600" dirty="0">
                <a:solidFill>
                  <a:srgbClr val="000000"/>
                </a:solidFill>
                <a:latin typeface="Calibri" pitchFamily="32" charset="0"/>
              </a:rPr>
              <a:t>1. </a:t>
            </a:r>
            <a:r>
              <a:rPr lang="en-IE" sz="2800" b="1" dirty="0">
                <a:solidFill>
                  <a:srgbClr val="000000"/>
                </a:solidFill>
                <a:latin typeface="Calibri" pitchFamily="32" charset="0"/>
              </a:rPr>
              <a:t>Overpopulation</a:t>
            </a:r>
            <a:r>
              <a:rPr lang="en-IE" sz="2800" dirty="0">
                <a:solidFill>
                  <a:srgbClr val="000000"/>
                </a:solidFill>
                <a:latin typeface="Calibri" pitchFamily="32" charset="0"/>
              </a:rPr>
              <a:t> and poverty in Brazilian cities creates political difficulties.</a:t>
            </a:r>
          </a:p>
          <a:p>
            <a:pPr eaLnBrk="1" hangingPunct="1">
              <a:spcBef>
                <a:spcPts val="900"/>
              </a:spcBef>
              <a:buFont typeface="Arial" charset="0"/>
              <a:buChar char="•"/>
            </a:pPr>
            <a:r>
              <a:rPr lang="en-IE" sz="2800" dirty="0">
                <a:solidFill>
                  <a:srgbClr val="000000"/>
                </a:solidFill>
                <a:latin typeface="Calibri" pitchFamily="32" charset="0"/>
              </a:rPr>
              <a:t>2. The government wants to </a:t>
            </a:r>
            <a:r>
              <a:rPr lang="en-IE" sz="2800" b="1" dirty="0">
                <a:solidFill>
                  <a:srgbClr val="000000"/>
                </a:solidFill>
                <a:latin typeface="Calibri" pitchFamily="32" charset="0"/>
              </a:rPr>
              <a:t>open</a:t>
            </a:r>
            <a:r>
              <a:rPr lang="en-IE" sz="2800" dirty="0">
                <a:solidFill>
                  <a:srgbClr val="000000"/>
                </a:solidFill>
                <a:latin typeface="Calibri" pitchFamily="32" charset="0"/>
              </a:rPr>
              <a:t> up the Brazilian </a:t>
            </a:r>
            <a:r>
              <a:rPr lang="en-IE" sz="2800" b="1" dirty="0">
                <a:solidFill>
                  <a:srgbClr val="000000"/>
                </a:solidFill>
                <a:latin typeface="Calibri" pitchFamily="32" charset="0"/>
              </a:rPr>
              <a:t>rainforest</a:t>
            </a:r>
            <a:r>
              <a:rPr lang="en-IE" sz="2800" dirty="0">
                <a:solidFill>
                  <a:srgbClr val="000000"/>
                </a:solidFill>
                <a:latin typeface="Calibri" pitchFamily="32" charset="0"/>
              </a:rPr>
              <a:t> to take advantage of its timber and mineral wealth.</a:t>
            </a:r>
          </a:p>
          <a:p>
            <a:pPr eaLnBrk="1" hangingPunct="1">
              <a:spcBef>
                <a:spcPts val="900"/>
              </a:spcBef>
              <a:buFont typeface="Arial" charset="0"/>
              <a:buChar char="•"/>
            </a:pPr>
            <a:r>
              <a:rPr lang="en-IE" sz="2800" dirty="0">
                <a:solidFill>
                  <a:srgbClr val="000000"/>
                </a:solidFill>
                <a:latin typeface="Calibri" pitchFamily="32" charset="0"/>
              </a:rPr>
              <a:t>3. Beef producers </a:t>
            </a:r>
            <a:r>
              <a:rPr lang="en-IE" sz="2800" b="1" dirty="0">
                <a:solidFill>
                  <a:srgbClr val="000000"/>
                </a:solidFill>
                <a:latin typeface="Calibri" pitchFamily="32" charset="0"/>
              </a:rPr>
              <a:t>require more land </a:t>
            </a:r>
            <a:r>
              <a:rPr lang="en-IE" sz="2800" dirty="0">
                <a:solidFill>
                  <a:srgbClr val="000000"/>
                </a:solidFill>
                <a:latin typeface="Calibri" pitchFamily="32" charset="0"/>
              </a:rPr>
              <a:t>to herd massive numbers of cattle for the beef trade.</a:t>
            </a:r>
          </a:p>
          <a:p>
            <a:pPr eaLnBrk="1" hangingPunct="1">
              <a:spcBef>
                <a:spcPts val="900"/>
              </a:spcBef>
              <a:buFont typeface="Arial" charset="0"/>
              <a:buChar char="•"/>
            </a:pPr>
            <a:r>
              <a:rPr lang="en-IE" sz="2800" dirty="0">
                <a:solidFill>
                  <a:srgbClr val="000000"/>
                </a:solidFill>
                <a:latin typeface="Calibri" pitchFamily="32" charset="0"/>
              </a:rPr>
              <a:t>4. Brazilian industry </a:t>
            </a:r>
            <a:r>
              <a:rPr lang="en-IE" sz="2800" b="1" dirty="0">
                <a:solidFill>
                  <a:srgbClr val="000000"/>
                </a:solidFill>
                <a:latin typeface="Calibri" pitchFamily="32" charset="0"/>
              </a:rPr>
              <a:t>requires more power </a:t>
            </a:r>
            <a:r>
              <a:rPr lang="en-IE" sz="2800" dirty="0">
                <a:solidFill>
                  <a:srgbClr val="000000"/>
                </a:solidFill>
                <a:latin typeface="Calibri" pitchFamily="32" charset="0"/>
              </a:rPr>
              <a:t>if it is to develop and maintain its industrial strength.</a:t>
            </a:r>
          </a:p>
        </p:txBody>
      </p:sp>
      <p:sp>
        <p:nvSpPr>
          <p:cNvPr id="2" name="Rectangle 1"/>
          <p:cNvSpPr/>
          <p:nvPr/>
        </p:nvSpPr>
        <p:spPr>
          <a:xfrm>
            <a:off x="2915816" y="691342"/>
            <a:ext cx="285007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Why????</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5019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755576" y="549275"/>
            <a:ext cx="7920112" cy="690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charset="0"/>
                <a:cs typeface="Arial" charset="0"/>
              </a:defRPr>
            </a:lvl9pPr>
          </a:lstStyle>
          <a:p>
            <a:pPr eaLnBrk="1" hangingPunct="1">
              <a:spcBef>
                <a:spcPts val="900"/>
              </a:spcBef>
              <a:buFont typeface="Arial" charset="0"/>
              <a:buChar char="•"/>
            </a:pPr>
            <a:r>
              <a:rPr lang="en-IE" sz="3200" dirty="0">
                <a:solidFill>
                  <a:srgbClr val="000000"/>
                </a:solidFill>
                <a:latin typeface="Calibri" pitchFamily="32" charset="0"/>
              </a:rPr>
              <a:t>Illegal growing and felling of timber is also leading to rapid deforestation, fuelled by demand for cheap supplies of plywood and tropical timber locally and abroad.</a:t>
            </a:r>
          </a:p>
          <a:p>
            <a:pPr eaLnBrk="1" hangingPunct="1">
              <a:spcBef>
                <a:spcPts val="900"/>
              </a:spcBef>
              <a:buFont typeface="Arial" charset="0"/>
              <a:buChar char="•"/>
            </a:pPr>
            <a:r>
              <a:rPr lang="en-IE" sz="3200" dirty="0">
                <a:solidFill>
                  <a:srgbClr val="000000"/>
                </a:solidFill>
                <a:latin typeface="Calibri" pitchFamily="32" charset="0"/>
              </a:rPr>
              <a:t>Illegal timber is estimated to account for 80% of all timber produced in the Brazilian Amazon.</a:t>
            </a:r>
          </a:p>
          <a:p>
            <a:pPr eaLnBrk="1" hangingPunct="1">
              <a:spcBef>
                <a:spcPts val="900"/>
              </a:spcBef>
              <a:buFont typeface="Arial" charset="0"/>
              <a:buChar char="•"/>
            </a:pPr>
            <a:r>
              <a:rPr lang="en-IE" sz="3200" dirty="0">
                <a:solidFill>
                  <a:srgbClr val="000000"/>
                </a:solidFill>
                <a:latin typeface="Calibri" pitchFamily="32" charset="0"/>
              </a:rPr>
              <a:t>As the area is rich in resources, licenses were given to mining companies to clear forests and mine for metals such as iron ore and copper.</a:t>
            </a:r>
          </a:p>
        </p:txBody>
      </p:sp>
    </p:spTree>
    <p:extLst>
      <p:ext uri="{BB962C8B-B14F-4D97-AF65-F5344CB8AC3E}">
        <p14:creationId xmlns:p14="http://schemas.microsoft.com/office/powerpoint/2010/main" val="29868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6968" y="2967335"/>
            <a:ext cx="613007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Intensive Agriculture</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720476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949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724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1317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2" y="1340768"/>
            <a:ext cx="3396891" cy="424731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Settlement</a:t>
            </a:r>
          </a:p>
          <a:p>
            <a:pPr algn="ct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In </a:t>
            </a:r>
          </a:p>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Ireland</a:t>
            </a:r>
          </a:p>
          <a:p>
            <a:pPr algn="ct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And</a:t>
            </a:r>
          </a:p>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Brazil</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7741147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1760" y="0"/>
            <a:ext cx="3461012" cy="923330"/>
          </a:xfrm>
          <a:prstGeom prst="rect">
            <a:avLst/>
          </a:prstGeom>
          <a:noFill/>
        </p:spPr>
        <p:txBody>
          <a:bodyPr wrap="none" lIns="91440" tIns="45720" rIns="91440" bIns="45720">
            <a:spAutoFit/>
          </a:bodyPr>
          <a:lstStyle/>
          <a:p>
            <a:pPr algn="ctr"/>
            <a:r>
              <a:rPr lang="en-US"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Settlement</a:t>
            </a:r>
            <a:endPar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TextBox 2"/>
          <p:cNvSpPr txBox="1"/>
          <p:nvPr/>
        </p:nvSpPr>
        <p:spPr>
          <a:xfrm>
            <a:off x="756645" y="836712"/>
            <a:ext cx="7632848" cy="5016758"/>
          </a:xfrm>
          <a:prstGeom prst="rect">
            <a:avLst/>
          </a:prstGeom>
          <a:noFill/>
        </p:spPr>
        <p:txBody>
          <a:bodyPr wrap="square" rtlCol="0">
            <a:spAutoFit/>
          </a:bodyPr>
          <a:lstStyle/>
          <a:p>
            <a:r>
              <a:rPr lang="en-IE" sz="2000" dirty="0" smtClean="0"/>
              <a:t>Approx.9000 years ago Ireland was covered in a deciduous mixed woodland.  The most common trees were oaks, elms, pines and ash.</a:t>
            </a:r>
          </a:p>
          <a:p>
            <a:endParaRPr lang="en-IE" sz="2000" dirty="0"/>
          </a:p>
          <a:p>
            <a:r>
              <a:rPr lang="en-IE" sz="2000" dirty="0" err="1" smtClean="0"/>
              <a:t>Approx</a:t>
            </a:r>
            <a:r>
              <a:rPr lang="en-IE" sz="2000" dirty="0" smtClean="0"/>
              <a:t> 6000 years ago the first farmers began to clear woodlands to make new farmlands.</a:t>
            </a:r>
          </a:p>
          <a:p>
            <a:endParaRPr lang="en-IE" sz="2000" dirty="0"/>
          </a:p>
          <a:p>
            <a:r>
              <a:rPr lang="en-IE" sz="2000" dirty="0" smtClean="0"/>
              <a:t>Into the bronze and iron ages and the tools used to clear land improved so the removal of forested areas increased.</a:t>
            </a:r>
          </a:p>
          <a:p>
            <a:endParaRPr lang="en-IE" sz="2000" dirty="0"/>
          </a:p>
          <a:p>
            <a:r>
              <a:rPr lang="en-IE" sz="2000" dirty="0" smtClean="0"/>
              <a:t>From 600BC to 500AD the greatest amount of forest disappeared.</a:t>
            </a:r>
          </a:p>
          <a:p>
            <a:endParaRPr lang="en-IE" sz="2000" dirty="0"/>
          </a:p>
          <a:p>
            <a:r>
              <a:rPr lang="en-IE" sz="2000" dirty="0" smtClean="0"/>
              <a:t>Some trees were protected by laws such as oaks, hazels, yews and holly's.  These were referred to as ‘Nobles of Wood’.  </a:t>
            </a:r>
          </a:p>
          <a:p>
            <a:endParaRPr lang="en-IE" sz="2000" dirty="0"/>
          </a:p>
          <a:p>
            <a:r>
              <a:rPr lang="en-IE" sz="2000" dirty="0" smtClean="0"/>
              <a:t>Under old </a:t>
            </a:r>
            <a:r>
              <a:rPr lang="en-IE" sz="2000" dirty="0" err="1" smtClean="0"/>
              <a:t>Brehon</a:t>
            </a:r>
            <a:r>
              <a:rPr lang="en-IE" sz="2000" dirty="0" smtClean="0"/>
              <a:t> Laws anyone caught damaging one of the ‘nobles’ had to pay a fine of two milk cows and one three-year old heifer.</a:t>
            </a:r>
            <a:endParaRPr lang="en-IE" sz="2000" dirty="0"/>
          </a:p>
        </p:txBody>
      </p:sp>
    </p:spTree>
    <p:extLst>
      <p:ext uri="{BB962C8B-B14F-4D97-AF65-F5344CB8AC3E}">
        <p14:creationId xmlns:p14="http://schemas.microsoft.com/office/powerpoint/2010/main" val="2789463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605" y="764704"/>
            <a:ext cx="7200798" cy="540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5" y="5295270"/>
            <a:ext cx="1475656" cy="1562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428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836712"/>
            <a:ext cx="7488832" cy="5539978"/>
          </a:xfrm>
          <a:prstGeom prst="rect">
            <a:avLst/>
          </a:prstGeom>
          <a:noFill/>
        </p:spPr>
        <p:txBody>
          <a:bodyPr wrap="square" rtlCol="0">
            <a:spAutoFit/>
          </a:bodyPr>
          <a:lstStyle/>
          <a:p>
            <a:r>
              <a:rPr lang="en-IE" sz="2400" dirty="0" smtClean="0"/>
              <a:t>In 1100 AD the Vikings arrived and built coastal settlements requiring large amounts of wood.  This saw further deforestation especially along the east and south coast of Ireland.</a:t>
            </a:r>
          </a:p>
          <a:p>
            <a:endParaRPr lang="en-IE" sz="2400" dirty="0" smtClean="0"/>
          </a:p>
          <a:p>
            <a:r>
              <a:rPr lang="en-IE" sz="2400" dirty="0" smtClean="0"/>
              <a:t>Up to the 1900s wood was the greatest source of energy and heat in Ireland.  By the start of the 20</a:t>
            </a:r>
            <a:r>
              <a:rPr lang="en-IE" sz="2400" baseline="30000" dirty="0" smtClean="0"/>
              <a:t>th</a:t>
            </a:r>
            <a:r>
              <a:rPr lang="en-IE" sz="2400" dirty="0" smtClean="0"/>
              <a:t> century only .5% of Ireland was covered in forest.</a:t>
            </a:r>
          </a:p>
          <a:p>
            <a:endParaRPr lang="en-IE" sz="2400" dirty="0"/>
          </a:p>
          <a:p>
            <a:r>
              <a:rPr lang="en-IE" sz="2400" dirty="0" smtClean="0"/>
              <a:t>Government and European laws now dictate that each country must try to raise the percentage of forested areas to the EU average of 31%.</a:t>
            </a:r>
          </a:p>
          <a:p>
            <a:endParaRPr lang="en-IE" sz="2400" dirty="0"/>
          </a:p>
          <a:p>
            <a:r>
              <a:rPr lang="en-IE" sz="2400" dirty="0" smtClean="0"/>
              <a:t>Ireland is currently around 14%.</a:t>
            </a:r>
            <a:endParaRPr lang="en-IE" sz="2400" dirty="0"/>
          </a:p>
          <a:p>
            <a:endParaRPr lang="en-IE" dirty="0"/>
          </a:p>
        </p:txBody>
      </p:sp>
    </p:spTree>
    <p:extLst>
      <p:ext uri="{BB962C8B-B14F-4D97-AF65-F5344CB8AC3E}">
        <p14:creationId xmlns:p14="http://schemas.microsoft.com/office/powerpoint/2010/main" val="3330601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7776864" cy="5712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081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620688"/>
            <a:ext cx="7632848" cy="5924699"/>
          </a:xfrm>
          <a:prstGeom prst="rect">
            <a:avLst/>
          </a:prstGeom>
          <a:noFill/>
        </p:spPr>
        <p:txBody>
          <a:bodyPr wrap="square" rtlCol="0">
            <a:spAutoFit/>
          </a:bodyPr>
          <a:lstStyle/>
          <a:p>
            <a:r>
              <a:rPr lang="en-IE" sz="1900" dirty="0" smtClean="0"/>
              <a:t>In Brazil </a:t>
            </a:r>
            <a:r>
              <a:rPr lang="en-IE" sz="1900" dirty="0" smtClean="0"/>
              <a:t>overpopulation </a:t>
            </a:r>
            <a:r>
              <a:rPr lang="en-IE" sz="1900" dirty="0" smtClean="0"/>
              <a:t>is placing huge demands on the tropical rainforest.</a:t>
            </a:r>
          </a:p>
          <a:p>
            <a:endParaRPr lang="en-IE" sz="1900" dirty="0"/>
          </a:p>
          <a:p>
            <a:r>
              <a:rPr lang="en-IE" sz="1900" dirty="0" smtClean="0"/>
              <a:t>A new capital city, Brasilia, was built from scratch during the 1950’s and 1960’s in the heart of the Amazon rainforest.</a:t>
            </a:r>
          </a:p>
          <a:p>
            <a:endParaRPr lang="en-IE" sz="1900" dirty="0" smtClean="0"/>
          </a:p>
          <a:p>
            <a:r>
              <a:rPr lang="en-IE" sz="1900" dirty="0" smtClean="0"/>
              <a:t>This was to encourage settlement of the region.</a:t>
            </a:r>
          </a:p>
          <a:p>
            <a:endParaRPr lang="en-IE" sz="1900" dirty="0" smtClean="0"/>
          </a:p>
          <a:p>
            <a:r>
              <a:rPr lang="en-IE" sz="1900" dirty="0" smtClean="0"/>
              <a:t>Today it has a population of 2.3 million.</a:t>
            </a:r>
          </a:p>
          <a:p>
            <a:endParaRPr lang="en-IE" sz="1900" dirty="0" smtClean="0"/>
          </a:p>
          <a:p>
            <a:r>
              <a:rPr lang="en-IE" sz="1900" dirty="0" smtClean="0"/>
              <a:t>To construct this city, large areas of forests were cleared.</a:t>
            </a:r>
          </a:p>
          <a:p>
            <a:endParaRPr lang="en-IE" sz="1900" dirty="0" smtClean="0"/>
          </a:p>
          <a:p>
            <a:r>
              <a:rPr lang="en-IE" sz="1900" dirty="0" smtClean="0"/>
              <a:t>More deforestation occurred on the outskirts of the city where small, temporary housing settlements were built for migrant workers who moved to this area in order to construct the new capital city.</a:t>
            </a:r>
          </a:p>
          <a:p>
            <a:endParaRPr lang="en-IE" sz="1900" dirty="0" smtClean="0"/>
          </a:p>
          <a:p>
            <a:r>
              <a:rPr lang="en-IE" sz="1900" dirty="0" smtClean="0"/>
              <a:t>Instead of returning to their original homes upon completion of the city, these workers chose to stay and avail of the greater opportunities in Brasilia.</a:t>
            </a:r>
          </a:p>
          <a:p>
            <a:endParaRPr lang="en-IE" dirty="0"/>
          </a:p>
        </p:txBody>
      </p:sp>
    </p:spTree>
    <p:extLst>
      <p:ext uri="{BB962C8B-B14F-4D97-AF65-F5344CB8AC3E}">
        <p14:creationId xmlns:p14="http://schemas.microsoft.com/office/powerpoint/2010/main" val="2552346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5"/>
          <a:stretch/>
        </p:blipFill>
        <p:spPr bwMode="auto">
          <a:xfrm>
            <a:off x="611560" y="548680"/>
            <a:ext cx="7848871"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2215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88</TotalTime>
  <Words>742</Words>
  <Application>Microsoft Office PowerPoint</Application>
  <PresentationFormat>On-screen Show (4:3)</PresentationFormat>
  <Paragraphs>80</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Pushpin</vt:lpstr>
      <vt:lpstr>The impact of human activities on Biomes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human activities on Biomes</dc:title>
  <dc:creator>Sue Davis</dc:creator>
  <cp:lastModifiedBy>Sue Davis</cp:lastModifiedBy>
  <cp:revision>7</cp:revision>
  <dcterms:created xsi:type="dcterms:W3CDTF">2012-03-27T08:53:46Z</dcterms:created>
  <dcterms:modified xsi:type="dcterms:W3CDTF">2012-03-28T09:56:20Z</dcterms:modified>
</cp:coreProperties>
</file>