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442A6-B16D-4517-9EA3-C274F58EDF57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FECE7-A1EE-448B-AA69-1343D66F57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84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FECE7-A1EE-448B-AA69-1343D66F5730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774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FECE7-A1EE-448B-AA69-1343D66F5730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2880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FECE7-A1EE-448B-AA69-1343D66F5730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3347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FECE7-A1EE-448B-AA69-1343D66F5730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1521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FECE7-A1EE-448B-AA69-1343D66F5730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0573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FECE7-A1EE-448B-AA69-1343D66F5730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064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BD15737-5A03-41C4-82B9-90158CE467B9}" type="datetimeFigureOut">
              <a:rPr lang="en-IE" smtClean="0"/>
              <a:t>25/11/2012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0F7D671-E615-4A69-B197-4B7DC746938B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46640" cy="4752529"/>
          </a:xfrm>
        </p:spPr>
        <p:txBody>
          <a:bodyPr/>
          <a:lstStyle/>
          <a:p>
            <a:r>
              <a:rPr lang="en-IE" dirty="0" smtClean="0"/>
              <a:t>The Impact of Migration on Donor and Host Countries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3074" name="Picture 2" descr="C:\Users\peadar\AppData\Local\Microsoft\Windows\Temporary Internet Files\Content.IE5\55ICUBCW\MC9004404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18288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04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E" sz="3200" dirty="0" smtClean="0"/>
              <a:t>Advantages of migration for the host country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r>
              <a:rPr lang="en-IE" sz="2400" dirty="0" smtClean="0"/>
              <a:t> Migrants fill jobs-</a:t>
            </a:r>
          </a:p>
          <a:p>
            <a:pPr marL="0" indent="0">
              <a:buNone/>
            </a:pPr>
            <a:r>
              <a:rPr lang="en-IE" sz="2400" dirty="0" smtClean="0"/>
              <a:t> If a country is facing a labour shortage, the economy may               depend on migrant workers to keep certain industries going. Also as the population of a country ages there might not be enough people to fill the jobs that are available. </a:t>
            </a:r>
            <a:r>
              <a:rPr lang="en-IE" sz="2400" dirty="0" err="1"/>
              <a:t>e</a:t>
            </a:r>
            <a:r>
              <a:rPr lang="en-IE" sz="2400" dirty="0" err="1" smtClean="0"/>
              <a:t>g</a:t>
            </a:r>
            <a:r>
              <a:rPr lang="en-IE" sz="2400" dirty="0" smtClean="0"/>
              <a:t> In 2006 50% of food production jobs were filled by foreign nationals.</a:t>
            </a:r>
          </a:p>
          <a:p>
            <a:r>
              <a:rPr lang="en-IE" sz="2400" dirty="0" smtClean="0"/>
              <a:t>Migrants pay taxes-</a:t>
            </a:r>
          </a:p>
          <a:p>
            <a:pPr marL="0" indent="0">
              <a:buNone/>
            </a:pPr>
            <a:r>
              <a:rPr lang="en-IE" sz="2400" dirty="0" smtClean="0"/>
              <a:t>They contribute to the economy by paying taxes like income tax and VAT. They can also create new businesses and products in the host country. </a:t>
            </a:r>
            <a:r>
              <a:rPr lang="en-IE" sz="2400" dirty="0" err="1"/>
              <a:t>e</a:t>
            </a:r>
            <a:r>
              <a:rPr lang="en-IE" sz="2400" dirty="0" err="1" smtClean="0"/>
              <a:t>g</a:t>
            </a:r>
            <a:r>
              <a:rPr lang="en-IE" sz="2400" dirty="0" smtClean="0"/>
              <a:t>. Polish shops and newspapers. </a:t>
            </a:r>
          </a:p>
          <a:p>
            <a:r>
              <a:rPr lang="en-IE" sz="2400" dirty="0" smtClean="0"/>
              <a:t>Migrants create cultural diversity-</a:t>
            </a:r>
          </a:p>
          <a:p>
            <a:pPr marL="0" indent="0">
              <a:buNone/>
            </a:pPr>
            <a:r>
              <a:rPr lang="en-IE" sz="2400" dirty="0" smtClean="0"/>
              <a:t>As migrants settle into society, a greater understanding and tolerance towards other cultures and habits is developed.</a:t>
            </a:r>
          </a:p>
          <a:p>
            <a:pPr marL="0" indent="0">
              <a:buNone/>
            </a:pPr>
            <a:endParaRPr lang="en-IE" sz="2400" dirty="0" smtClean="0"/>
          </a:p>
        </p:txBody>
      </p:sp>
      <p:pic>
        <p:nvPicPr>
          <p:cNvPr id="1027" name="Picture 3" descr="C:\Users\peadar\AppData\Local\Microsoft\Windows\Temporary Internet Files\Content.IE5\UTMMN56F\MC9004404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278" y="404664"/>
            <a:ext cx="1658722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74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E" sz="3200" dirty="0" smtClean="0"/>
              <a:t>Disadvantages of migration for the host country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sz="2400" dirty="0" smtClean="0"/>
              <a:t>Pressure on the welfare system-</a:t>
            </a:r>
          </a:p>
          <a:p>
            <a:pPr marL="0" indent="0">
              <a:buNone/>
            </a:pPr>
            <a:r>
              <a:rPr lang="en-IE" sz="2400" dirty="0" smtClean="0"/>
              <a:t>When migrants first arrive they need jobs and housing. This usually created higher unemployment rates and puts pressure on the health, education ad transport systems.</a:t>
            </a:r>
          </a:p>
          <a:p>
            <a:r>
              <a:rPr lang="en-IE" sz="2400" dirty="0" smtClean="0"/>
              <a:t>Low paid work-</a:t>
            </a:r>
          </a:p>
          <a:p>
            <a:pPr marL="0" indent="0">
              <a:buNone/>
            </a:pPr>
            <a:r>
              <a:rPr lang="en-IE" sz="2400" dirty="0" smtClean="0"/>
              <a:t>Lots of migrants do not have the language skills they need to improve their job prospects and end up doing unskilled work. This can lead to discrimination and exploitation.</a:t>
            </a:r>
          </a:p>
          <a:p>
            <a:r>
              <a:rPr lang="en-IE" sz="2400" dirty="0" smtClean="0"/>
              <a:t>Racism-</a:t>
            </a:r>
          </a:p>
          <a:p>
            <a:pPr marL="0" indent="0">
              <a:buNone/>
            </a:pPr>
            <a:r>
              <a:rPr lang="en-IE" sz="2400" dirty="0" smtClean="0"/>
              <a:t>Integration of migrants into a community may cause racism and discrimination.</a:t>
            </a:r>
          </a:p>
          <a:p>
            <a:endParaRPr lang="en-IE" dirty="0"/>
          </a:p>
        </p:txBody>
      </p:sp>
      <p:pic>
        <p:nvPicPr>
          <p:cNvPr id="2051" name="Picture 3" descr="C:\Users\peadar\AppData\Local\Microsoft\Windows\Temporary Internet Files\Content.IE5\55ICUBCW\MC9004338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1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E" sz="3200" dirty="0" smtClean="0"/>
              <a:t>Advantages of migration for the donor country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2400" dirty="0" smtClean="0"/>
              <a:t>Remittance flows-</a:t>
            </a:r>
          </a:p>
          <a:p>
            <a:pPr marL="0" indent="0">
              <a:buNone/>
            </a:pPr>
            <a:r>
              <a:rPr lang="en-IE" sz="2400" dirty="0" smtClean="0"/>
              <a:t>The money migrants send home is very important for developing countries. It is the </a:t>
            </a:r>
            <a:r>
              <a:rPr lang="en-IE" sz="2400" dirty="0" err="1" smtClean="0"/>
              <a:t>secondl</a:t>
            </a:r>
            <a:r>
              <a:rPr lang="en-IE" sz="2400" dirty="0" smtClean="0"/>
              <a:t> </a:t>
            </a:r>
            <a:r>
              <a:rPr lang="en-IE" sz="2400" dirty="0" err="1" smtClean="0"/>
              <a:t>argest</a:t>
            </a:r>
            <a:r>
              <a:rPr lang="en-IE" sz="2400" dirty="0" smtClean="0"/>
              <a:t> source of outside funding for developing countries after foreign investment by private companies. </a:t>
            </a:r>
          </a:p>
          <a:p>
            <a:r>
              <a:rPr lang="en-IE" sz="2400" dirty="0" smtClean="0"/>
              <a:t>Skills-</a:t>
            </a:r>
          </a:p>
          <a:p>
            <a:pPr marL="0" indent="0">
              <a:buNone/>
            </a:pPr>
            <a:r>
              <a:rPr lang="en-IE" sz="2400" dirty="0" smtClean="0"/>
              <a:t>Many migrants learn new skills when they work abroad. When they return home they bring these new skills with them and help the local economy. </a:t>
            </a:r>
            <a:r>
              <a:rPr lang="en-IE" sz="2400" dirty="0" err="1" smtClean="0"/>
              <a:t>eg</a:t>
            </a:r>
            <a:r>
              <a:rPr lang="en-IE" sz="2400" dirty="0" smtClean="0"/>
              <a:t> people might bring back skills in nursing and education. </a:t>
            </a:r>
          </a:p>
          <a:p>
            <a:endParaRPr lang="en-IE" dirty="0"/>
          </a:p>
        </p:txBody>
      </p:sp>
      <p:pic>
        <p:nvPicPr>
          <p:cNvPr id="4098" name="Picture 2" descr="C:\Users\peadar\AppData\Local\Microsoft\Windows\Temporary Internet Files\Content.IE5\KIYZSPXW\MC9004398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23169"/>
            <a:ext cx="207010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45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E" sz="3200" dirty="0" smtClean="0"/>
              <a:t>Disadvantages of migration for the donor country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2400" dirty="0" smtClean="0"/>
              <a:t>Brain Drain-</a:t>
            </a:r>
          </a:p>
          <a:p>
            <a:pPr marL="0" indent="0">
              <a:buNone/>
            </a:pPr>
            <a:r>
              <a:rPr lang="en-IE" sz="2400" dirty="0" smtClean="0"/>
              <a:t>It is often the highly skilled workers that leave an area. This prevents the development of the donor countries economy. Many </a:t>
            </a:r>
            <a:r>
              <a:rPr lang="en-IE" sz="2400" dirty="0"/>
              <a:t>A</a:t>
            </a:r>
            <a:r>
              <a:rPr lang="en-IE" sz="2400" dirty="0" smtClean="0"/>
              <a:t>frican countries are experiencing brain drain today. </a:t>
            </a:r>
          </a:p>
          <a:p>
            <a:r>
              <a:rPr lang="en-IE" sz="2400" dirty="0" smtClean="0"/>
              <a:t>Decrease in revenue for the government-</a:t>
            </a:r>
          </a:p>
          <a:p>
            <a:pPr marL="0" indent="0">
              <a:buNone/>
            </a:pPr>
            <a:r>
              <a:rPr lang="en-IE" sz="2400" dirty="0" smtClean="0"/>
              <a:t>When these highly skilled workers leave they are no longer paying income tax and VAT to the donor country’s government and government spending may decrease. </a:t>
            </a:r>
            <a:endParaRPr lang="en-IE" sz="2400" dirty="0"/>
          </a:p>
        </p:txBody>
      </p:sp>
      <p:pic>
        <p:nvPicPr>
          <p:cNvPr id="5122" name="Picture 2" descr="C:\Users\peadar\AppData\Local\Microsoft\Windows\Temporary Internet Files\Content.IE5\55ICUBCW\MC9004404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97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By Cara McDonald </a:t>
            </a:r>
            <a:endParaRPr lang="en-IE" dirty="0"/>
          </a:p>
        </p:txBody>
      </p:sp>
      <p:pic>
        <p:nvPicPr>
          <p:cNvPr id="6146" name="Picture 2" descr="C:\Users\peadar\AppData\Local\Microsoft\Windows\Temporary Internet Files\Content.IE5\UTMMN56F\MC9004324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38450"/>
            <a:ext cx="19812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eadar\AppData\Local\Microsoft\Windows\Temporary Internet Files\Content.IE5\UTMMN56F\MC9004324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74356"/>
            <a:ext cx="19812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59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387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The Impact of Migration on Donor and Host Countries</vt:lpstr>
      <vt:lpstr>Advantages of migration for the host country</vt:lpstr>
      <vt:lpstr>Disadvantages of migration for the host country</vt:lpstr>
      <vt:lpstr>Advantages of migration for the donor country</vt:lpstr>
      <vt:lpstr>Disadvantages of migration for the donor country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Migration on Donor and Host Countries</dc:title>
  <dc:creator>peadar</dc:creator>
  <cp:lastModifiedBy>Valerie Redmond</cp:lastModifiedBy>
  <cp:revision>6</cp:revision>
  <dcterms:created xsi:type="dcterms:W3CDTF">2012-11-25T19:24:34Z</dcterms:created>
  <dcterms:modified xsi:type="dcterms:W3CDTF">2012-11-25T20:33:08Z</dcterms:modified>
</cp:coreProperties>
</file>